
<file path=[Content_Types].xml><?xml version="1.0" encoding="utf-8"?>
<Types xmlns="http://schemas.openxmlformats.org/package/2006/content-types">
  <Default Extension="bin" ContentType="application/vnd.openxmlformats-officedocument.oleObject"/>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6" r:id="rId1"/>
  </p:sldMasterIdLst>
  <p:notesMasterIdLst>
    <p:notesMasterId r:id="rId17"/>
  </p:notesMasterIdLst>
  <p:handoutMasterIdLst>
    <p:handoutMasterId r:id="rId18"/>
  </p:handoutMasterIdLst>
  <p:sldIdLst>
    <p:sldId id="256" r:id="rId2"/>
    <p:sldId id="257" r:id="rId3"/>
    <p:sldId id="258" r:id="rId4"/>
    <p:sldId id="259" r:id="rId5"/>
    <p:sldId id="260" r:id="rId6"/>
    <p:sldId id="269" r:id="rId7"/>
    <p:sldId id="270" r:id="rId8"/>
    <p:sldId id="261" r:id="rId9"/>
    <p:sldId id="262" r:id="rId10"/>
    <p:sldId id="265" r:id="rId11"/>
    <p:sldId id="263" r:id="rId12"/>
    <p:sldId id="264" r:id="rId13"/>
    <p:sldId id="266" r:id="rId14"/>
    <p:sldId id="267" r:id="rId15"/>
    <p:sldId id="268" r:id="rId16"/>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dia Johnny" initials="NJ" lastIdx="3" clrIdx="0">
    <p:extLst>
      <p:ext uri="{19B8F6BF-5375-455C-9EA6-DF929625EA0E}">
        <p15:presenceInfo xmlns:p15="http://schemas.microsoft.com/office/powerpoint/2012/main" userId="6ecf3ce40d6dc04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49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693"/>
          </a:xfrm>
          <a:prstGeom prst="rect">
            <a:avLst/>
          </a:prstGeom>
        </p:spPr>
        <p:txBody>
          <a:bodyPr vert="horz" lIns="91440" tIns="45720" rIns="91440" bIns="45720" rtlCol="0"/>
          <a:lstStyle>
            <a:lvl1pPr algn="r">
              <a:defRPr sz="1200"/>
            </a:lvl1pPr>
          </a:lstStyle>
          <a:p>
            <a:fld id="{E19C6B06-6C72-404F-B465-6A66DE6F13FA}" type="datetimeFigureOut">
              <a:rPr lang="en-US" smtClean="0"/>
              <a:t>2/2/2021</a:t>
            </a:fld>
            <a:endParaRPr lang="en-US"/>
          </a:p>
        </p:txBody>
      </p:sp>
      <p:sp>
        <p:nvSpPr>
          <p:cNvPr id="4" name="Footer Placeholder 3"/>
          <p:cNvSpPr>
            <a:spLocks noGrp="1"/>
          </p:cNvSpPr>
          <p:nvPr>
            <p:ph type="ftr" sz="quarter" idx="2"/>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6553"/>
            <a:ext cx="2971800" cy="465693"/>
          </a:xfrm>
          <a:prstGeom prst="rect">
            <a:avLst/>
          </a:prstGeom>
        </p:spPr>
        <p:txBody>
          <a:bodyPr vert="horz" lIns="91440" tIns="45720" rIns="91440" bIns="45720" rtlCol="0" anchor="b"/>
          <a:lstStyle>
            <a:lvl1pPr algn="r">
              <a:defRPr sz="1200"/>
            </a:lvl1pPr>
          </a:lstStyle>
          <a:p>
            <a:fld id="{54D89F27-EFBE-473E-8C10-726BB4FA9284}" type="slidenum">
              <a:rPr lang="en-US" smtClean="0"/>
              <a:t>‹#›</a:t>
            </a:fld>
            <a:endParaRPr lang="en-US"/>
          </a:p>
        </p:txBody>
      </p:sp>
    </p:spTree>
    <p:extLst>
      <p:ext uri="{BB962C8B-B14F-4D97-AF65-F5344CB8AC3E}">
        <p14:creationId xmlns:p14="http://schemas.microsoft.com/office/powerpoint/2010/main" val="21675311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28D1331D-B391-48F8-A501-2AAA165B2B99}" type="datetimeFigureOut">
              <a:rPr lang="en-US" smtClean="0"/>
              <a:t>2/2/2021</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D813F4AF-107E-41E6-A100-AEF167575773}" type="slidenum">
              <a:rPr lang="en-US" smtClean="0"/>
              <a:t>‹#›</a:t>
            </a:fld>
            <a:endParaRPr lang="en-US"/>
          </a:p>
        </p:txBody>
      </p:sp>
    </p:spTree>
    <p:extLst>
      <p:ext uri="{BB962C8B-B14F-4D97-AF65-F5344CB8AC3E}">
        <p14:creationId xmlns:p14="http://schemas.microsoft.com/office/powerpoint/2010/main" val="2909998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F8EF2822-4BFA-42DC-AA8F-2C3759F2BC71}" type="datetime1">
              <a:rPr lang="en-US" smtClean="0"/>
              <a:t>2/2/2021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a:t>Grambling State University Office Of Professional Laboratory Experiences</a:t>
            </a: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F217041-064D-4C9F-AE4B-5B8E2BEC41A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54CFDD7-0E97-4824-8FAD-20E2030D3E7C}" type="datetime1">
              <a:rPr lang="en-US" smtClean="0"/>
              <a:t>2/2/2021</a:t>
            </a:fld>
            <a:endParaRPr lang="en-US"/>
          </a:p>
        </p:txBody>
      </p:sp>
      <p:sp>
        <p:nvSpPr>
          <p:cNvPr id="5" name="Footer Placeholder 4"/>
          <p:cNvSpPr>
            <a:spLocks noGrp="1"/>
          </p:cNvSpPr>
          <p:nvPr>
            <p:ph type="ftr" sz="quarter" idx="11"/>
          </p:nvPr>
        </p:nvSpPr>
        <p:spPr/>
        <p:txBody>
          <a:bodyPr/>
          <a:lstStyle/>
          <a:p>
            <a:r>
              <a:rPr lang="en-US"/>
              <a:t>Grambling State University Office Of Professional Laboratory Experiences</a:t>
            </a:r>
          </a:p>
        </p:txBody>
      </p:sp>
      <p:sp>
        <p:nvSpPr>
          <p:cNvPr id="6" name="Slide Number Placeholder 5"/>
          <p:cNvSpPr>
            <a:spLocks noGrp="1"/>
          </p:cNvSpPr>
          <p:nvPr>
            <p:ph type="sldNum" sz="quarter" idx="12"/>
          </p:nvPr>
        </p:nvSpPr>
        <p:spPr/>
        <p:txBody>
          <a:bodyPr/>
          <a:lstStyle/>
          <a:p>
            <a:fld id="{0F217041-064D-4C9F-AE4B-5B8E2BEC41A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1C3179D-E8E5-4560-ABFA-4C8BCD194EC2}" type="datetime1">
              <a:rPr lang="en-US" smtClean="0"/>
              <a:t>2/2/2021</a:t>
            </a:fld>
            <a:endParaRPr lang="en-US"/>
          </a:p>
        </p:txBody>
      </p:sp>
      <p:sp>
        <p:nvSpPr>
          <p:cNvPr id="5" name="Footer Placeholder 4"/>
          <p:cNvSpPr>
            <a:spLocks noGrp="1"/>
          </p:cNvSpPr>
          <p:nvPr>
            <p:ph type="ftr" sz="quarter" idx="11"/>
          </p:nvPr>
        </p:nvSpPr>
        <p:spPr/>
        <p:txBody>
          <a:bodyPr/>
          <a:lstStyle/>
          <a:p>
            <a:r>
              <a:rPr lang="en-US"/>
              <a:t>Grambling State University Office Of Professional Laboratory Experiences</a:t>
            </a:r>
          </a:p>
        </p:txBody>
      </p:sp>
      <p:sp>
        <p:nvSpPr>
          <p:cNvPr id="6" name="Slide Number Placeholder 5"/>
          <p:cNvSpPr>
            <a:spLocks noGrp="1"/>
          </p:cNvSpPr>
          <p:nvPr>
            <p:ph type="sldNum" sz="quarter" idx="12"/>
          </p:nvPr>
        </p:nvSpPr>
        <p:spPr/>
        <p:txBody>
          <a:bodyPr/>
          <a:lstStyle/>
          <a:p>
            <a:fld id="{0F217041-064D-4C9F-AE4B-5B8E2BEC41A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553C7B7-C093-4692-83EE-E1C187F6BEC2}" type="datetime1">
              <a:rPr lang="en-US" smtClean="0"/>
              <a:t>2/2/2021</a:t>
            </a:fld>
            <a:endParaRPr lang="en-US"/>
          </a:p>
        </p:txBody>
      </p:sp>
      <p:sp>
        <p:nvSpPr>
          <p:cNvPr id="5" name="Footer Placeholder 4"/>
          <p:cNvSpPr>
            <a:spLocks noGrp="1"/>
          </p:cNvSpPr>
          <p:nvPr>
            <p:ph type="ftr" sz="quarter" idx="11"/>
          </p:nvPr>
        </p:nvSpPr>
        <p:spPr/>
        <p:txBody>
          <a:bodyPr/>
          <a:lstStyle/>
          <a:p>
            <a:r>
              <a:rPr lang="en-US"/>
              <a:t>Grambling State University Office Of Professional Laboratory Experiences</a:t>
            </a:r>
          </a:p>
        </p:txBody>
      </p:sp>
      <p:sp>
        <p:nvSpPr>
          <p:cNvPr id="6" name="Slide Number Placeholder 5"/>
          <p:cNvSpPr>
            <a:spLocks noGrp="1"/>
          </p:cNvSpPr>
          <p:nvPr>
            <p:ph type="sldNum" sz="quarter" idx="12"/>
          </p:nvPr>
        </p:nvSpPr>
        <p:spPr/>
        <p:txBody>
          <a:bodyPr/>
          <a:lstStyle/>
          <a:p>
            <a:fld id="{0F217041-064D-4C9F-AE4B-5B8E2BEC41A5}"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2EDDE8C-EBCA-4624-B83D-917E3AD46E7F}" type="datetime1">
              <a:rPr lang="en-US" smtClean="0"/>
              <a:t>2/2/2021</a:t>
            </a:fld>
            <a:endParaRPr lang="en-US"/>
          </a:p>
        </p:txBody>
      </p:sp>
      <p:sp>
        <p:nvSpPr>
          <p:cNvPr id="5" name="Footer Placeholder 4"/>
          <p:cNvSpPr>
            <a:spLocks noGrp="1"/>
          </p:cNvSpPr>
          <p:nvPr>
            <p:ph type="ftr" sz="quarter" idx="11"/>
          </p:nvPr>
        </p:nvSpPr>
        <p:spPr/>
        <p:txBody>
          <a:bodyPr/>
          <a:lstStyle/>
          <a:p>
            <a:r>
              <a:rPr lang="en-US"/>
              <a:t>Grambling State University Office Of Professional Laboratory Experiences</a:t>
            </a:r>
          </a:p>
        </p:txBody>
      </p:sp>
      <p:sp>
        <p:nvSpPr>
          <p:cNvPr id="6" name="Slide Number Placeholder 5"/>
          <p:cNvSpPr>
            <a:spLocks noGrp="1"/>
          </p:cNvSpPr>
          <p:nvPr>
            <p:ph type="sldNum" sz="quarter" idx="12"/>
          </p:nvPr>
        </p:nvSpPr>
        <p:spPr/>
        <p:txBody>
          <a:bodyPr/>
          <a:lstStyle/>
          <a:p>
            <a:fld id="{0F217041-064D-4C9F-AE4B-5B8E2BEC41A5}"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62D4CB9-DE22-4929-B35D-461113402560}" type="datetime1">
              <a:rPr lang="en-US" smtClean="0"/>
              <a:t>2/2/2021</a:t>
            </a:fld>
            <a:endParaRPr lang="en-US"/>
          </a:p>
        </p:txBody>
      </p:sp>
      <p:sp>
        <p:nvSpPr>
          <p:cNvPr id="6" name="Footer Placeholder 5"/>
          <p:cNvSpPr>
            <a:spLocks noGrp="1"/>
          </p:cNvSpPr>
          <p:nvPr>
            <p:ph type="ftr" sz="quarter" idx="11"/>
          </p:nvPr>
        </p:nvSpPr>
        <p:spPr/>
        <p:txBody>
          <a:bodyPr/>
          <a:lstStyle/>
          <a:p>
            <a:r>
              <a:rPr lang="en-US"/>
              <a:t>Grambling State University Office Of Professional Laboratory Experiences</a:t>
            </a:r>
          </a:p>
        </p:txBody>
      </p:sp>
      <p:sp>
        <p:nvSpPr>
          <p:cNvPr id="7" name="Slide Number Placeholder 6"/>
          <p:cNvSpPr>
            <a:spLocks noGrp="1"/>
          </p:cNvSpPr>
          <p:nvPr>
            <p:ph type="sldNum" sz="quarter" idx="12"/>
          </p:nvPr>
        </p:nvSpPr>
        <p:spPr/>
        <p:txBody>
          <a:bodyPr/>
          <a:lstStyle/>
          <a:p>
            <a:fld id="{0F217041-064D-4C9F-AE4B-5B8E2BEC41A5}"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592C0CD0-6F13-4A19-BAF5-0777B4785D6A}" type="datetime1">
              <a:rPr lang="en-US" smtClean="0"/>
              <a:t>2/2/2021</a:t>
            </a:fld>
            <a:endParaRPr lang="en-US"/>
          </a:p>
        </p:txBody>
      </p:sp>
      <p:sp>
        <p:nvSpPr>
          <p:cNvPr id="8" name="Footer Placeholder 7"/>
          <p:cNvSpPr>
            <a:spLocks noGrp="1"/>
          </p:cNvSpPr>
          <p:nvPr>
            <p:ph type="ftr" sz="quarter" idx="11"/>
          </p:nvPr>
        </p:nvSpPr>
        <p:spPr/>
        <p:txBody>
          <a:bodyPr/>
          <a:lstStyle/>
          <a:p>
            <a:r>
              <a:rPr lang="en-US"/>
              <a:t>Grambling State University Office Of Professional Laboratory Experiences</a:t>
            </a:r>
          </a:p>
        </p:txBody>
      </p:sp>
      <p:sp>
        <p:nvSpPr>
          <p:cNvPr id="9" name="Slide Number Placeholder 8"/>
          <p:cNvSpPr>
            <a:spLocks noGrp="1"/>
          </p:cNvSpPr>
          <p:nvPr>
            <p:ph type="sldNum" sz="quarter" idx="12"/>
          </p:nvPr>
        </p:nvSpPr>
        <p:spPr/>
        <p:txBody>
          <a:bodyPr/>
          <a:lstStyle/>
          <a:p>
            <a:fld id="{0F217041-064D-4C9F-AE4B-5B8E2BEC41A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F832C6C-6C7B-47AC-A152-F46B807E70D6}" type="datetime1">
              <a:rPr lang="en-US" smtClean="0"/>
              <a:t>2/2/2021</a:t>
            </a:fld>
            <a:endParaRPr lang="en-US"/>
          </a:p>
        </p:txBody>
      </p:sp>
      <p:sp>
        <p:nvSpPr>
          <p:cNvPr id="4" name="Footer Placeholder 3"/>
          <p:cNvSpPr>
            <a:spLocks noGrp="1"/>
          </p:cNvSpPr>
          <p:nvPr>
            <p:ph type="ftr" sz="quarter" idx="11"/>
          </p:nvPr>
        </p:nvSpPr>
        <p:spPr/>
        <p:txBody>
          <a:bodyPr/>
          <a:lstStyle/>
          <a:p>
            <a:r>
              <a:rPr lang="en-US"/>
              <a:t>Grambling State University Office Of Professional Laboratory Experiences</a:t>
            </a:r>
          </a:p>
        </p:txBody>
      </p:sp>
      <p:sp>
        <p:nvSpPr>
          <p:cNvPr id="5" name="Slide Number Placeholder 4"/>
          <p:cNvSpPr>
            <a:spLocks noGrp="1"/>
          </p:cNvSpPr>
          <p:nvPr>
            <p:ph type="sldNum" sz="quarter" idx="12"/>
          </p:nvPr>
        </p:nvSpPr>
        <p:spPr/>
        <p:txBody>
          <a:bodyPr/>
          <a:lstStyle/>
          <a:p>
            <a:fld id="{0F217041-064D-4C9F-AE4B-5B8E2BEC41A5}"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690AAB-3979-49FE-A984-E6D4A3F5383B}" type="datetime1">
              <a:rPr lang="en-US" smtClean="0"/>
              <a:t>2/2/2021</a:t>
            </a:fld>
            <a:endParaRPr lang="en-US"/>
          </a:p>
        </p:txBody>
      </p:sp>
      <p:sp>
        <p:nvSpPr>
          <p:cNvPr id="3" name="Footer Placeholder 2"/>
          <p:cNvSpPr>
            <a:spLocks noGrp="1"/>
          </p:cNvSpPr>
          <p:nvPr>
            <p:ph type="ftr" sz="quarter" idx="11"/>
          </p:nvPr>
        </p:nvSpPr>
        <p:spPr/>
        <p:txBody>
          <a:bodyPr/>
          <a:lstStyle/>
          <a:p>
            <a:r>
              <a:rPr lang="en-US"/>
              <a:t>Grambling State University Office Of Professional Laboratory Experiences</a:t>
            </a:r>
          </a:p>
        </p:txBody>
      </p:sp>
      <p:sp>
        <p:nvSpPr>
          <p:cNvPr id="4" name="Slide Number Placeholder 3"/>
          <p:cNvSpPr>
            <a:spLocks noGrp="1"/>
          </p:cNvSpPr>
          <p:nvPr>
            <p:ph type="sldNum" sz="quarter" idx="12"/>
          </p:nvPr>
        </p:nvSpPr>
        <p:spPr/>
        <p:txBody>
          <a:bodyPr/>
          <a:lstStyle/>
          <a:p>
            <a:fld id="{0F217041-064D-4C9F-AE4B-5B8E2BEC41A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5057CE67-7EC1-4AFA-9069-1DA7F2CDFF45}" type="datetime1">
              <a:rPr lang="en-US" smtClean="0"/>
              <a:t>2/2/2021</a:t>
            </a:fld>
            <a:endParaRPr lang="en-US"/>
          </a:p>
        </p:txBody>
      </p:sp>
      <p:sp>
        <p:nvSpPr>
          <p:cNvPr id="6" name="Footer Placeholder 5"/>
          <p:cNvSpPr>
            <a:spLocks noGrp="1"/>
          </p:cNvSpPr>
          <p:nvPr>
            <p:ph type="ftr" sz="quarter" idx="11"/>
          </p:nvPr>
        </p:nvSpPr>
        <p:spPr/>
        <p:txBody>
          <a:bodyPr/>
          <a:lstStyle/>
          <a:p>
            <a:r>
              <a:rPr lang="en-US"/>
              <a:t>Grambling State University Office Of Professional Laboratory Experiences</a:t>
            </a:r>
          </a:p>
        </p:txBody>
      </p:sp>
      <p:sp>
        <p:nvSpPr>
          <p:cNvPr id="7" name="Slide Number Placeholder 6"/>
          <p:cNvSpPr>
            <a:spLocks noGrp="1"/>
          </p:cNvSpPr>
          <p:nvPr>
            <p:ph type="sldNum" sz="quarter" idx="12"/>
          </p:nvPr>
        </p:nvSpPr>
        <p:spPr/>
        <p:txBody>
          <a:bodyPr/>
          <a:lstStyle/>
          <a:p>
            <a:fld id="{0F217041-064D-4C9F-AE4B-5B8E2BEC41A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C865E62-821C-4C4F-A9C9-13206AC20738}" type="datetime1">
              <a:rPr lang="en-US" smtClean="0"/>
              <a:t>2/2/2021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a:t>Grambling State University Office Of Professional Laboratory Experiences</a:t>
            </a: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F217041-064D-4C9F-AE4B-5B8E2BEC41A5}"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5CD577B-F4BD-4DAC-A822-B5ECA4B60CB4}" type="datetime1">
              <a:rPr lang="en-US" smtClean="0"/>
              <a:t>2/2/2021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a:t>Grambling State University Office Of Professional Laboratory Experiences</a:t>
            </a: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F217041-064D-4C9F-AE4B-5B8E2BEC41A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5.wmf"/><Relationship Id="rId7" Type="http://schemas.openxmlformats.org/officeDocument/2006/relationships/image" Target="../media/image7.wmf"/><Relationship Id="rId2" Type="http://schemas.openxmlformats.org/officeDocument/2006/relationships/oleObject" Target="../embeddings/oleObject4.bin"/><Relationship Id="rId1" Type="http://schemas.openxmlformats.org/officeDocument/2006/relationships/slideLayout" Target="../slideLayouts/slideLayout2.xml"/><Relationship Id="rId6" Type="http://schemas.openxmlformats.org/officeDocument/2006/relationships/oleObject" Target="../embeddings/oleObject6.bin"/><Relationship Id="rId5" Type="http://schemas.openxmlformats.org/officeDocument/2006/relationships/image" Target="../media/image6.wmf"/><Relationship Id="rId4" Type="http://schemas.openxmlformats.org/officeDocument/2006/relationships/oleObject" Target="../embeddings/oleObject5.bin"/><Relationship Id="rId9" Type="http://schemas.openxmlformats.org/officeDocument/2006/relationships/image" Target="../media/image8.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838200"/>
            <a:ext cx="8229600" cy="2762251"/>
          </a:xfrm>
        </p:spPr>
        <p:txBody>
          <a:bodyPr>
            <a:normAutofit fontScale="90000"/>
          </a:bodyPr>
          <a:lstStyle/>
          <a:p>
            <a:br>
              <a:rPr lang="en-US" b="1" dirty="0"/>
            </a:br>
            <a:br>
              <a:rPr lang="en-US" b="1" dirty="0"/>
            </a:br>
            <a:br>
              <a:rPr lang="en-US" b="1" dirty="0"/>
            </a:br>
            <a:br>
              <a:rPr lang="en-US" b="1" dirty="0"/>
            </a:br>
            <a:r>
              <a:rPr lang="en-US" sz="4000" b="1" dirty="0"/>
              <a:t>Grambling State University</a:t>
            </a:r>
            <a:br>
              <a:rPr lang="en-US" sz="4000" dirty="0"/>
            </a:br>
            <a:r>
              <a:rPr lang="en-US" sz="4000" b="1" dirty="0"/>
              <a:t>College of Education</a:t>
            </a:r>
            <a:br>
              <a:rPr lang="en-US" sz="4000" dirty="0"/>
            </a:br>
            <a:r>
              <a:rPr lang="en-US" sz="4000" b="1" dirty="0"/>
              <a:t>Mentor Teacher Orientation</a:t>
            </a:r>
            <a:br>
              <a:rPr lang="en-US" dirty="0"/>
            </a:br>
            <a:endParaRPr lang="en-US" dirty="0"/>
          </a:p>
        </p:txBody>
      </p:sp>
      <p:sp>
        <p:nvSpPr>
          <p:cNvPr id="3" name="Subtitle 2"/>
          <p:cNvSpPr>
            <a:spLocks noGrp="1"/>
          </p:cNvSpPr>
          <p:nvPr>
            <p:ph type="subTitle" idx="1"/>
          </p:nvPr>
        </p:nvSpPr>
        <p:spPr/>
        <p:txBody>
          <a:bodyPr>
            <a:normAutofit fontScale="92500" lnSpcReduction="20000"/>
          </a:bodyPr>
          <a:lstStyle/>
          <a:p>
            <a:r>
              <a:rPr lang="en-US" dirty="0"/>
              <a:t>February 9, 2021</a:t>
            </a:r>
          </a:p>
          <a:p>
            <a:r>
              <a:rPr lang="en-US" dirty="0"/>
              <a:t>4:00 p.m. Microsoft Office 365 Teams Meeting</a:t>
            </a:r>
          </a:p>
          <a:p>
            <a:r>
              <a:rPr lang="en-US" dirty="0"/>
              <a:t>Dr. Patricia P. Johnson, Facilitator</a:t>
            </a:r>
          </a:p>
        </p:txBody>
      </p:sp>
    </p:spTree>
    <p:extLst>
      <p:ext uri="{BB962C8B-B14F-4D97-AF65-F5344CB8AC3E}">
        <p14:creationId xmlns:p14="http://schemas.microsoft.com/office/powerpoint/2010/main" val="3324845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Residency I Fall Semester</a:t>
            </a:r>
          </a:p>
          <a:p>
            <a:pPr lvl="1"/>
            <a:r>
              <a:rPr lang="en-US" dirty="0"/>
              <a:t>ED 452 Advanced Seminar Methods-</a:t>
            </a:r>
            <a:r>
              <a:rPr lang="en-US" b="1" dirty="0"/>
              <a:t>Elementary </a:t>
            </a:r>
          </a:p>
          <a:p>
            <a:pPr lvl="1"/>
            <a:r>
              <a:rPr lang="en-US" dirty="0"/>
              <a:t>ED 453 Advanced Teaching Methods-</a:t>
            </a:r>
            <a:r>
              <a:rPr lang="en-US" b="1" dirty="0"/>
              <a:t>Secondary</a:t>
            </a:r>
          </a:p>
          <a:p>
            <a:endParaRPr lang="en-US" dirty="0"/>
          </a:p>
          <a:p>
            <a:r>
              <a:rPr lang="en-US" dirty="0"/>
              <a:t>School and Mentor Teacher Assignments</a:t>
            </a:r>
          </a:p>
          <a:p>
            <a:endParaRPr lang="en-US" dirty="0"/>
          </a:p>
          <a:p>
            <a:r>
              <a:rPr lang="en-US" dirty="0"/>
              <a:t>Residency II Spring Semester</a:t>
            </a:r>
          </a:p>
          <a:p>
            <a:pPr lvl="1"/>
            <a:r>
              <a:rPr lang="en-US" dirty="0"/>
              <a:t>ED 455 Student Teaching</a:t>
            </a:r>
          </a:p>
          <a:p>
            <a:pPr lvl="1"/>
            <a:r>
              <a:rPr lang="en-US" dirty="0"/>
              <a:t>ED 427 Classroom Management</a:t>
            </a:r>
          </a:p>
        </p:txBody>
      </p:sp>
      <p:sp>
        <p:nvSpPr>
          <p:cNvPr id="2" name="Title 1"/>
          <p:cNvSpPr>
            <a:spLocks noGrp="1"/>
          </p:cNvSpPr>
          <p:nvPr>
            <p:ph type="title"/>
          </p:nvPr>
        </p:nvSpPr>
        <p:spPr/>
        <p:txBody>
          <a:bodyPr/>
          <a:lstStyle/>
          <a:p>
            <a:pPr algn="ctr"/>
            <a:r>
              <a:rPr lang="en-US" dirty="0"/>
              <a:t>Year-Long Residency</a:t>
            </a:r>
          </a:p>
        </p:txBody>
      </p:sp>
      <p:sp>
        <p:nvSpPr>
          <p:cNvPr id="4" name="Footer Placeholder 3"/>
          <p:cNvSpPr>
            <a:spLocks noGrp="1"/>
          </p:cNvSpPr>
          <p:nvPr>
            <p:ph type="ftr" sz="quarter" idx="11"/>
          </p:nvPr>
        </p:nvSpPr>
        <p:spPr>
          <a:xfrm>
            <a:off x="3581400" y="6407944"/>
            <a:ext cx="5334000" cy="365125"/>
          </a:xfrm>
        </p:spPr>
        <p:txBody>
          <a:bodyPr/>
          <a:lstStyle/>
          <a:p>
            <a:r>
              <a:rPr lang="en-US" dirty="0"/>
              <a:t>Grambling State University Office Of Professional Laboratory Experiences</a:t>
            </a:r>
          </a:p>
        </p:txBody>
      </p:sp>
    </p:spTree>
    <p:extLst>
      <p:ext uri="{BB962C8B-B14F-4D97-AF65-F5344CB8AC3E}">
        <p14:creationId xmlns:p14="http://schemas.microsoft.com/office/powerpoint/2010/main" val="2982387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dirty="0"/>
          </a:p>
          <a:p>
            <a:r>
              <a:rPr lang="en-US" dirty="0"/>
              <a:t>Data Forms:</a:t>
            </a:r>
          </a:p>
          <a:p>
            <a:endParaRPr lang="en-US" dirty="0"/>
          </a:p>
          <a:p>
            <a:r>
              <a:rPr lang="en-US" dirty="0"/>
              <a:t>Observations/Evaluations</a:t>
            </a:r>
          </a:p>
          <a:p>
            <a:pPr lvl="1"/>
            <a:r>
              <a:rPr lang="en-US" dirty="0"/>
              <a:t>Danielson Framework for Teaching:</a:t>
            </a:r>
            <a:endParaRPr lang="en-US" dirty="0">
              <a:solidFill>
                <a:schemeClr val="bg2">
                  <a:lumMod val="50000"/>
                </a:schemeClr>
              </a:solidFill>
            </a:endParaRPr>
          </a:p>
          <a:p>
            <a:endParaRPr lang="en-US" dirty="0"/>
          </a:p>
          <a:p>
            <a:r>
              <a:rPr lang="en-US" dirty="0"/>
              <a:t>Dispositions:</a:t>
            </a:r>
            <a:endParaRPr lang="en-US" sz="2300" dirty="0">
              <a:solidFill>
                <a:schemeClr val="bg2">
                  <a:lumMod val="50000"/>
                </a:schemeClr>
              </a:solidFill>
            </a:endParaRPr>
          </a:p>
          <a:p>
            <a:pPr marL="109728" indent="0">
              <a:buNone/>
            </a:pPr>
            <a:endParaRPr lang="en-US" dirty="0"/>
          </a:p>
          <a:p>
            <a:r>
              <a:rPr lang="en-US" dirty="0"/>
              <a:t>Grades:</a:t>
            </a:r>
          </a:p>
        </p:txBody>
      </p:sp>
      <p:sp>
        <p:nvSpPr>
          <p:cNvPr id="2" name="Title 1"/>
          <p:cNvSpPr>
            <a:spLocks noGrp="1"/>
          </p:cNvSpPr>
          <p:nvPr>
            <p:ph type="title"/>
          </p:nvPr>
        </p:nvSpPr>
        <p:spPr/>
        <p:txBody>
          <a:bodyPr/>
          <a:lstStyle/>
          <a:p>
            <a:pPr algn="ctr"/>
            <a:r>
              <a:rPr lang="en-US" dirty="0"/>
              <a:t>Reporting</a:t>
            </a:r>
          </a:p>
        </p:txBody>
      </p:sp>
      <p:sp>
        <p:nvSpPr>
          <p:cNvPr id="4" name="Footer Placeholder 3"/>
          <p:cNvSpPr>
            <a:spLocks noGrp="1"/>
          </p:cNvSpPr>
          <p:nvPr>
            <p:ph type="ftr" sz="quarter" idx="11"/>
          </p:nvPr>
        </p:nvSpPr>
        <p:spPr>
          <a:xfrm>
            <a:off x="3505200" y="6407944"/>
            <a:ext cx="5410200" cy="365125"/>
          </a:xfrm>
        </p:spPr>
        <p:txBody>
          <a:bodyPr/>
          <a:lstStyle/>
          <a:p>
            <a:r>
              <a:rPr lang="en-US" dirty="0"/>
              <a:t>Grambling State University Office Of Professional Laboratory Experiences</a:t>
            </a:r>
          </a:p>
        </p:txBody>
      </p:sp>
      <p:graphicFrame>
        <p:nvGraphicFramePr>
          <p:cNvPr id="5" name="Object 4">
            <a:hlinkClick r:id="" action="ppaction://ole?verb=0"/>
            <a:extLst>
              <a:ext uri="{FF2B5EF4-FFF2-40B4-BE49-F238E27FC236}">
                <a16:creationId xmlns:a16="http://schemas.microsoft.com/office/drawing/2014/main" id="{C4DC6948-E595-4A51-B332-044DD96ED8CF}"/>
              </a:ext>
            </a:extLst>
          </p:cNvPr>
          <p:cNvGraphicFramePr>
            <a:graphicFrameLocks noChangeAspect="1"/>
          </p:cNvGraphicFramePr>
          <p:nvPr>
            <p:extLst>
              <p:ext uri="{D42A27DB-BD31-4B8C-83A1-F6EECF244321}">
                <p14:modId xmlns:p14="http://schemas.microsoft.com/office/powerpoint/2010/main" val="1816614936"/>
              </p:ext>
            </p:extLst>
          </p:nvPr>
        </p:nvGraphicFramePr>
        <p:xfrm>
          <a:off x="2933700" y="1801879"/>
          <a:ext cx="10287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DC">
                  <p:embed/>
                </p:oleObj>
              </mc:Choice>
              <mc:Fallback>
                <p:oleObj name="Acrobat Document" showAsIcon="1" r:id="rId2" imgW="914400" imgH="771480" progId="AcroExch.Document.DC">
                  <p:embed/>
                  <p:pic>
                    <p:nvPicPr>
                      <p:cNvPr id="0" name=""/>
                      <p:cNvPicPr/>
                      <p:nvPr/>
                    </p:nvPicPr>
                    <p:blipFill>
                      <a:blip r:embed="rId3"/>
                      <a:stretch>
                        <a:fillRect/>
                      </a:stretch>
                    </p:blipFill>
                    <p:spPr>
                      <a:xfrm>
                        <a:off x="2933700" y="1801879"/>
                        <a:ext cx="1028700" cy="771525"/>
                      </a:xfrm>
                      <a:prstGeom prst="rect">
                        <a:avLst/>
                      </a:prstGeom>
                      <a:ln>
                        <a:solidFill>
                          <a:schemeClr val="accent2"/>
                        </a:solidFill>
                      </a:ln>
                    </p:spPr>
                  </p:pic>
                </p:oleObj>
              </mc:Fallback>
            </mc:AlternateContent>
          </a:graphicData>
        </a:graphic>
      </p:graphicFrame>
      <p:graphicFrame>
        <p:nvGraphicFramePr>
          <p:cNvPr id="6" name="Object 5">
            <a:hlinkClick r:id="" action="ppaction://ole?verb=0"/>
            <a:extLst>
              <a:ext uri="{FF2B5EF4-FFF2-40B4-BE49-F238E27FC236}">
                <a16:creationId xmlns:a16="http://schemas.microsoft.com/office/drawing/2014/main" id="{59CB6924-44B6-48D4-8D96-C0216B79FC7F}"/>
              </a:ext>
            </a:extLst>
          </p:cNvPr>
          <p:cNvGraphicFramePr>
            <a:graphicFrameLocks noChangeAspect="1"/>
          </p:cNvGraphicFramePr>
          <p:nvPr>
            <p:extLst>
              <p:ext uri="{D42A27DB-BD31-4B8C-83A1-F6EECF244321}">
                <p14:modId xmlns:p14="http://schemas.microsoft.com/office/powerpoint/2010/main" val="829299891"/>
              </p:ext>
            </p:extLst>
          </p:nvPr>
        </p:nvGraphicFramePr>
        <p:xfrm>
          <a:off x="6225540" y="2965750"/>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4" imgW="914400" imgH="771480" progId="AcroExch.Document.DC">
                  <p:embed/>
                </p:oleObj>
              </mc:Choice>
              <mc:Fallback>
                <p:oleObj name="Acrobat Document" showAsIcon="1" r:id="rId4" imgW="914400" imgH="771480" progId="AcroExch.Document.DC">
                  <p:embed/>
                  <p:pic>
                    <p:nvPicPr>
                      <p:cNvPr id="0" name=""/>
                      <p:cNvPicPr/>
                      <p:nvPr/>
                    </p:nvPicPr>
                    <p:blipFill>
                      <a:blip r:embed="rId5"/>
                      <a:stretch>
                        <a:fillRect/>
                      </a:stretch>
                    </p:blipFill>
                    <p:spPr>
                      <a:xfrm>
                        <a:off x="6225540" y="2965750"/>
                        <a:ext cx="914400" cy="771525"/>
                      </a:xfrm>
                      <a:prstGeom prst="rect">
                        <a:avLst/>
                      </a:prstGeom>
                      <a:ln>
                        <a:solidFill>
                          <a:schemeClr val="accent2"/>
                        </a:solidFill>
                      </a:ln>
                    </p:spPr>
                  </p:pic>
                </p:oleObj>
              </mc:Fallback>
            </mc:AlternateContent>
          </a:graphicData>
        </a:graphic>
      </p:graphicFrame>
      <p:graphicFrame>
        <p:nvGraphicFramePr>
          <p:cNvPr id="7" name="Object 6">
            <a:hlinkClick r:id="" action="ppaction://ole?verb=0"/>
            <a:extLst>
              <a:ext uri="{FF2B5EF4-FFF2-40B4-BE49-F238E27FC236}">
                <a16:creationId xmlns:a16="http://schemas.microsoft.com/office/drawing/2014/main" id="{D29AE80B-A1B0-4852-A1EB-81515C1B6EED}"/>
              </a:ext>
            </a:extLst>
          </p:cNvPr>
          <p:cNvGraphicFramePr>
            <a:graphicFrameLocks noChangeAspect="1"/>
          </p:cNvGraphicFramePr>
          <p:nvPr>
            <p:extLst>
              <p:ext uri="{D42A27DB-BD31-4B8C-83A1-F6EECF244321}">
                <p14:modId xmlns:p14="http://schemas.microsoft.com/office/powerpoint/2010/main" val="3390145440"/>
              </p:ext>
            </p:extLst>
          </p:nvPr>
        </p:nvGraphicFramePr>
        <p:xfrm>
          <a:off x="3048000" y="3954807"/>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6" imgW="914400" imgH="771480" progId="AcroExch.Document.DC">
                  <p:embed/>
                </p:oleObj>
              </mc:Choice>
              <mc:Fallback>
                <p:oleObj name="Acrobat Document" showAsIcon="1" r:id="rId6" imgW="914400" imgH="771480" progId="AcroExch.Document.DC">
                  <p:embed/>
                  <p:pic>
                    <p:nvPicPr>
                      <p:cNvPr id="0" name=""/>
                      <p:cNvPicPr/>
                      <p:nvPr/>
                    </p:nvPicPr>
                    <p:blipFill>
                      <a:blip r:embed="rId7"/>
                      <a:stretch>
                        <a:fillRect/>
                      </a:stretch>
                    </p:blipFill>
                    <p:spPr>
                      <a:xfrm>
                        <a:off x="3048000" y="3954807"/>
                        <a:ext cx="914400" cy="771525"/>
                      </a:xfrm>
                      <a:prstGeom prst="rect">
                        <a:avLst/>
                      </a:prstGeom>
                      <a:ln>
                        <a:solidFill>
                          <a:schemeClr val="accent2"/>
                        </a:solidFill>
                      </a:ln>
                    </p:spPr>
                  </p:pic>
                </p:oleObj>
              </mc:Fallback>
            </mc:AlternateContent>
          </a:graphicData>
        </a:graphic>
      </p:graphicFrame>
      <p:graphicFrame>
        <p:nvGraphicFramePr>
          <p:cNvPr id="8" name="Object 7">
            <a:hlinkClick r:id="" action="ppaction://ole?verb=0"/>
            <a:extLst>
              <a:ext uri="{FF2B5EF4-FFF2-40B4-BE49-F238E27FC236}">
                <a16:creationId xmlns:a16="http://schemas.microsoft.com/office/drawing/2014/main" id="{09CEFBAF-6FEB-467C-9876-D77A742B1970}"/>
              </a:ext>
            </a:extLst>
          </p:cNvPr>
          <p:cNvGraphicFramePr>
            <a:graphicFrameLocks noChangeAspect="1"/>
          </p:cNvGraphicFramePr>
          <p:nvPr>
            <p:extLst>
              <p:ext uri="{D42A27DB-BD31-4B8C-83A1-F6EECF244321}">
                <p14:modId xmlns:p14="http://schemas.microsoft.com/office/powerpoint/2010/main" val="3323149853"/>
              </p:ext>
            </p:extLst>
          </p:nvPr>
        </p:nvGraphicFramePr>
        <p:xfrm>
          <a:off x="2209800" y="4977532"/>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8" imgW="914400" imgH="771480" progId="AcroExch.Document.DC">
                  <p:embed/>
                </p:oleObj>
              </mc:Choice>
              <mc:Fallback>
                <p:oleObj name="Acrobat Document" showAsIcon="1" r:id="rId8" imgW="914400" imgH="771480" progId="AcroExch.Document.DC">
                  <p:embed/>
                  <p:pic>
                    <p:nvPicPr>
                      <p:cNvPr id="0" name=""/>
                      <p:cNvPicPr/>
                      <p:nvPr/>
                    </p:nvPicPr>
                    <p:blipFill>
                      <a:blip r:embed="rId9"/>
                      <a:stretch>
                        <a:fillRect/>
                      </a:stretch>
                    </p:blipFill>
                    <p:spPr>
                      <a:xfrm>
                        <a:off x="2209800" y="4977532"/>
                        <a:ext cx="914400" cy="771525"/>
                      </a:xfrm>
                      <a:prstGeom prst="rect">
                        <a:avLst/>
                      </a:prstGeom>
                      <a:ln>
                        <a:solidFill>
                          <a:schemeClr val="accent2"/>
                        </a:solidFill>
                      </a:ln>
                    </p:spPr>
                  </p:pic>
                </p:oleObj>
              </mc:Fallback>
            </mc:AlternateContent>
          </a:graphicData>
        </a:graphic>
      </p:graphicFrame>
    </p:spTree>
    <p:extLst>
      <p:ext uri="{BB962C8B-B14F-4D97-AF65-F5344CB8AC3E}">
        <p14:creationId xmlns:p14="http://schemas.microsoft.com/office/powerpoint/2010/main" val="1720454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Three Observations/Evaluations Required</a:t>
            </a:r>
          </a:p>
          <a:p>
            <a:endParaRPr lang="en-US" dirty="0"/>
          </a:p>
          <a:p>
            <a:r>
              <a:rPr lang="en-US" dirty="0"/>
              <a:t>Purpose</a:t>
            </a:r>
          </a:p>
          <a:p>
            <a:pPr lvl="1"/>
            <a:r>
              <a:rPr lang="en-US" dirty="0"/>
              <a:t>Evaluating Resident Progress</a:t>
            </a:r>
          </a:p>
          <a:p>
            <a:pPr lvl="1"/>
            <a:r>
              <a:rPr lang="en-US" dirty="0"/>
              <a:t>Assisting Teacher Candidate with Professional Growth</a:t>
            </a:r>
          </a:p>
          <a:p>
            <a:endParaRPr lang="en-US" dirty="0"/>
          </a:p>
          <a:p>
            <a:r>
              <a:rPr lang="en-US" dirty="0"/>
              <a:t>Clinical Supervision Model</a:t>
            </a:r>
          </a:p>
          <a:p>
            <a:pPr lvl="1"/>
            <a:r>
              <a:rPr lang="en-US" dirty="0"/>
              <a:t>Pre-Conference; Observation; Post-Conference</a:t>
            </a:r>
          </a:p>
        </p:txBody>
      </p:sp>
      <p:sp>
        <p:nvSpPr>
          <p:cNvPr id="2" name="Title 1"/>
          <p:cNvSpPr>
            <a:spLocks noGrp="1"/>
          </p:cNvSpPr>
          <p:nvPr>
            <p:ph type="title"/>
          </p:nvPr>
        </p:nvSpPr>
        <p:spPr/>
        <p:txBody>
          <a:bodyPr/>
          <a:lstStyle/>
          <a:p>
            <a:pPr algn="ctr"/>
            <a:r>
              <a:rPr lang="en-US" dirty="0"/>
              <a:t>GSU Danielson Rubric</a:t>
            </a:r>
          </a:p>
        </p:txBody>
      </p:sp>
      <p:sp>
        <p:nvSpPr>
          <p:cNvPr id="4" name="Footer Placeholder 3"/>
          <p:cNvSpPr>
            <a:spLocks noGrp="1"/>
          </p:cNvSpPr>
          <p:nvPr>
            <p:ph type="ftr" sz="quarter" idx="11"/>
          </p:nvPr>
        </p:nvSpPr>
        <p:spPr>
          <a:xfrm>
            <a:off x="3505200" y="6407944"/>
            <a:ext cx="5486400" cy="365125"/>
          </a:xfrm>
        </p:spPr>
        <p:txBody>
          <a:bodyPr/>
          <a:lstStyle/>
          <a:p>
            <a:r>
              <a:rPr lang="en-US" dirty="0"/>
              <a:t>Grambling State University Office Of Professional Laboratory Experiences</a:t>
            </a:r>
          </a:p>
        </p:txBody>
      </p:sp>
    </p:spTree>
    <p:extLst>
      <p:ext uri="{BB962C8B-B14F-4D97-AF65-F5344CB8AC3E}">
        <p14:creationId xmlns:p14="http://schemas.microsoft.com/office/powerpoint/2010/main" val="563025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February 9, 2021 Orientation</a:t>
            </a:r>
          </a:p>
          <a:p>
            <a:endParaRPr lang="en-US" dirty="0"/>
          </a:p>
          <a:p>
            <a:r>
              <a:rPr lang="en-US" dirty="0"/>
              <a:t>February 12, 2021 Observation #1</a:t>
            </a:r>
          </a:p>
          <a:p>
            <a:endParaRPr lang="en-US" dirty="0"/>
          </a:p>
          <a:p>
            <a:r>
              <a:rPr lang="en-US" dirty="0"/>
              <a:t>March 12, 2021 Observation #2</a:t>
            </a:r>
          </a:p>
          <a:p>
            <a:pPr lvl="1"/>
            <a:r>
              <a:rPr lang="en-US" dirty="0"/>
              <a:t>Mid-term Evaluation</a:t>
            </a:r>
          </a:p>
          <a:p>
            <a:endParaRPr lang="en-US" dirty="0"/>
          </a:p>
          <a:p>
            <a:r>
              <a:rPr lang="en-US" dirty="0"/>
              <a:t>April 10, 2021 Observation #3</a:t>
            </a:r>
          </a:p>
          <a:p>
            <a:pPr lvl="1"/>
            <a:r>
              <a:rPr lang="en-US" dirty="0"/>
              <a:t>Final Evaluation</a:t>
            </a:r>
          </a:p>
        </p:txBody>
      </p:sp>
      <p:sp>
        <p:nvSpPr>
          <p:cNvPr id="2" name="Title 1"/>
          <p:cNvSpPr>
            <a:spLocks noGrp="1"/>
          </p:cNvSpPr>
          <p:nvPr>
            <p:ph type="title"/>
          </p:nvPr>
        </p:nvSpPr>
        <p:spPr/>
        <p:txBody>
          <a:bodyPr/>
          <a:lstStyle/>
          <a:p>
            <a:pPr algn="ctr"/>
            <a:r>
              <a:rPr lang="en-US" dirty="0"/>
              <a:t>Reporting Dates</a:t>
            </a:r>
          </a:p>
        </p:txBody>
      </p:sp>
      <p:sp>
        <p:nvSpPr>
          <p:cNvPr id="4" name="Footer Placeholder 3"/>
          <p:cNvSpPr>
            <a:spLocks noGrp="1"/>
          </p:cNvSpPr>
          <p:nvPr>
            <p:ph type="ftr" sz="quarter" idx="11"/>
          </p:nvPr>
        </p:nvSpPr>
        <p:spPr>
          <a:xfrm>
            <a:off x="3733800" y="6407944"/>
            <a:ext cx="5257800" cy="365125"/>
          </a:xfrm>
        </p:spPr>
        <p:txBody>
          <a:bodyPr/>
          <a:lstStyle/>
          <a:p>
            <a:r>
              <a:rPr lang="en-US" dirty="0"/>
              <a:t>Grambling State University Office Of Professional Laboratory Experiences</a:t>
            </a:r>
          </a:p>
        </p:txBody>
      </p:sp>
    </p:spTree>
    <p:extLst>
      <p:ext uri="{BB962C8B-B14F-4D97-AF65-F5344CB8AC3E}">
        <p14:creationId xmlns:p14="http://schemas.microsoft.com/office/powerpoint/2010/main" val="2107871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a:t>Wednesdays at 4:00 p.m. Online/Virtual PD</a:t>
            </a:r>
          </a:p>
          <a:p>
            <a:pPr lvl="1"/>
            <a:endParaRPr lang="en-US" dirty="0"/>
          </a:p>
          <a:p>
            <a:pPr lvl="1"/>
            <a:r>
              <a:rPr lang="en-US" dirty="0"/>
              <a:t>January 20, 2021 Residency/</a:t>
            </a:r>
            <a:r>
              <a:rPr lang="en-US" dirty="0" err="1"/>
              <a:t>Taskstream</a:t>
            </a:r>
            <a:r>
              <a:rPr lang="en-US" dirty="0"/>
              <a:t> Orientation</a:t>
            </a:r>
          </a:p>
          <a:p>
            <a:pPr lvl="1"/>
            <a:r>
              <a:rPr lang="en-US" dirty="0"/>
              <a:t>January 27, 2021 Teaching Plans Due</a:t>
            </a:r>
          </a:p>
          <a:p>
            <a:pPr lvl="2"/>
            <a:r>
              <a:rPr lang="en-US" dirty="0"/>
              <a:t>Using Technology/Co-Teaching</a:t>
            </a:r>
          </a:p>
          <a:p>
            <a:pPr lvl="1"/>
            <a:r>
              <a:rPr lang="en-US" dirty="0"/>
              <a:t>February 17, 2021 Graduation &amp; Certification Requirements</a:t>
            </a:r>
          </a:p>
          <a:p>
            <a:pPr lvl="2"/>
            <a:r>
              <a:rPr lang="en-US" dirty="0"/>
              <a:t>Classroom Management</a:t>
            </a:r>
          </a:p>
          <a:p>
            <a:pPr lvl="1"/>
            <a:r>
              <a:rPr lang="en-US" dirty="0"/>
              <a:t>March 10, 2021 Case Study/Child Abuse/Diversity</a:t>
            </a:r>
          </a:p>
          <a:p>
            <a:pPr lvl="1"/>
            <a:r>
              <a:rPr lang="en-US" dirty="0"/>
              <a:t>March 24, 2021 Video-Taped Lesson Presentations</a:t>
            </a:r>
          </a:p>
          <a:p>
            <a:pPr lvl="1"/>
            <a:r>
              <a:rPr lang="en-US" dirty="0"/>
              <a:t>April 7, 2021 Impact on Student Learning Presentations</a:t>
            </a:r>
          </a:p>
          <a:p>
            <a:pPr lvl="1"/>
            <a:r>
              <a:rPr lang="en-US" dirty="0"/>
              <a:t>April 14, 2021 Digital Portfolio Presentations</a:t>
            </a:r>
          </a:p>
          <a:p>
            <a:endParaRPr lang="en-US" dirty="0"/>
          </a:p>
        </p:txBody>
      </p:sp>
      <p:sp>
        <p:nvSpPr>
          <p:cNvPr id="2" name="Title 1"/>
          <p:cNvSpPr>
            <a:spLocks noGrp="1"/>
          </p:cNvSpPr>
          <p:nvPr>
            <p:ph type="title"/>
          </p:nvPr>
        </p:nvSpPr>
        <p:spPr/>
        <p:txBody>
          <a:bodyPr>
            <a:normAutofit/>
          </a:bodyPr>
          <a:lstStyle/>
          <a:p>
            <a:pPr algn="ctr"/>
            <a:r>
              <a:rPr lang="en-US" dirty="0"/>
              <a:t>Seminar Sessions Spring 2021</a:t>
            </a:r>
          </a:p>
        </p:txBody>
      </p:sp>
      <p:sp>
        <p:nvSpPr>
          <p:cNvPr id="7" name="Footer Placeholder 6"/>
          <p:cNvSpPr>
            <a:spLocks noGrp="1"/>
          </p:cNvSpPr>
          <p:nvPr>
            <p:ph type="ftr" sz="quarter" idx="11"/>
          </p:nvPr>
        </p:nvSpPr>
        <p:spPr>
          <a:xfrm>
            <a:off x="3505200" y="6407944"/>
            <a:ext cx="5486400" cy="365125"/>
          </a:xfrm>
        </p:spPr>
        <p:txBody>
          <a:bodyPr/>
          <a:lstStyle/>
          <a:p>
            <a:r>
              <a:rPr lang="en-US" dirty="0"/>
              <a:t>Grambling State University Office Of Professional Laboratory Experiences</a:t>
            </a:r>
          </a:p>
        </p:txBody>
      </p:sp>
    </p:spTree>
    <p:extLst>
      <p:ext uri="{BB962C8B-B14F-4D97-AF65-F5344CB8AC3E}">
        <p14:creationId xmlns:p14="http://schemas.microsoft.com/office/powerpoint/2010/main" val="2613867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atricia\AppData\Local\Microsoft\Windows\INetCache\IE\RPZB554M\questions-1515443524gvX[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596043" y="1483057"/>
            <a:ext cx="5951913" cy="452212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dirty="0"/>
              <a:t>Questions</a:t>
            </a:r>
          </a:p>
        </p:txBody>
      </p:sp>
      <p:sp>
        <p:nvSpPr>
          <p:cNvPr id="4" name="Footer Placeholder 3"/>
          <p:cNvSpPr>
            <a:spLocks noGrp="1"/>
          </p:cNvSpPr>
          <p:nvPr>
            <p:ph type="ftr" sz="quarter" idx="11"/>
          </p:nvPr>
        </p:nvSpPr>
        <p:spPr>
          <a:xfrm>
            <a:off x="3657600" y="6407944"/>
            <a:ext cx="5257800" cy="365125"/>
          </a:xfrm>
        </p:spPr>
        <p:txBody>
          <a:bodyPr/>
          <a:lstStyle/>
          <a:p>
            <a:r>
              <a:rPr lang="en-US" dirty="0"/>
              <a:t>Grambling State University Office Of Professional Laboratory Experiences</a:t>
            </a:r>
          </a:p>
        </p:txBody>
      </p:sp>
    </p:spTree>
    <p:extLst>
      <p:ext uri="{BB962C8B-B14F-4D97-AF65-F5344CB8AC3E}">
        <p14:creationId xmlns:p14="http://schemas.microsoft.com/office/powerpoint/2010/main" val="2294751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a:p>
            <a:r>
              <a:rPr lang="en-US" dirty="0"/>
              <a:t>Interim Dean</a:t>
            </a:r>
          </a:p>
          <a:p>
            <a:r>
              <a:rPr lang="en-US" dirty="0"/>
              <a:t>Interim Department Head</a:t>
            </a:r>
          </a:p>
          <a:p>
            <a:r>
              <a:rPr lang="en-US" dirty="0"/>
              <a:t>OPLE Director</a:t>
            </a:r>
          </a:p>
          <a:p>
            <a:r>
              <a:rPr lang="en-US" dirty="0"/>
              <a:t>Residency Coordinator</a:t>
            </a:r>
          </a:p>
          <a:p>
            <a:r>
              <a:rPr lang="en-US" dirty="0"/>
              <a:t>Faculty</a:t>
            </a:r>
          </a:p>
          <a:p>
            <a:r>
              <a:rPr lang="en-US" dirty="0"/>
              <a:t>Guests</a:t>
            </a:r>
          </a:p>
        </p:txBody>
      </p:sp>
      <p:sp>
        <p:nvSpPr>
          <p:cNvPr id="2" name="Title 1"/>
          <p:cNvSpPr>
            <a:spLocks noGrp="1"/>
          </p:cNvSpPr>
          <p:nvPr>
            <p:ph type="title"/>
          </p:nvPr>
        </p:nvSpPr>
        <p:spPr/>
        <p:txBody>
          <a:bodyPr>
            <a:normAutofit fontScale="90000"/>
          </a:bodyPr>
          <a:lstStyle/>
          <a:p>
            <a:pPr lvl="0" algn="ctr"/>
            <a:r>
              <a:rPr lang="en-US" dirty="0"/>
              <a:t>Greetings and Introductions</a:t>
            </a:r>
            <a:br>
              <a:rPr lang="en-US" dirty="0"/>
            </a:br>
            <a:endParaRPr lang="en-US" dirty="0"/>
          </a:p>
        </p:txBody>
      </p:sp>
      <p:sp>
        <p:nvSpPr>
          <p:cNvPr id="4" name="Footer Placeholder 3"/>
          <p:cNvSpPr>
            <a:spLocks noGrp="1"/>
          </p:cNvSpPr>
          <p:nvPr>
            <p:ph type="ftr" sz="quarter" idx="11"/>
          </p:nvPr>
        </p:nvSpPr>
        <p:spPr>
          <a:xfrm>
            <a:off x="3581400" y="6465166"/>
            <a:ext cx="4916328" cy="365125"/>
          </a:xfrm>
        </p:spPr>
        <p:txBody>
          <a:bodyPr/>
          <a:lstStyle/>
          <a:p>
            <a:r>
              <a:rPr lang="en-US" dirty="0"/>
              <a:t>Grambling State University Office Of Professional Laboratory Experiences</a:t>
            </a:r>
          </a:p>
        </p:txBody>
      </p:sp>
    </p:spTree>
    <p:extLst>
      <p:ext uri="{BB962C8B-B14F-4D97-AF65-F5344CB8AC3E}">
        <p14:creationId xmlns:p14="http://schemas.microsoft.com/office/powerpoint/2010/main" val="3997619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a:p>
            <a:r>
              <a:rPr lang="en-US" dirty="0"/>
              <a:t>Dr. Obadiah Simmons, Interim Dean</a:t>
            </a:r>
          </a:p>
          <a:p>
            <a:pPr lvl="1"/>
            <a:r>
              <a:rPr lang="en-US" dirty="0"/>
              <a:t>College of Education</a:t>
            </a:r>
          </a:p>
          <a:p>
            <a:endParaRPr lang="en-US" dirty="0"/>
          </a:p>
          <a:p>
            <a:r>
              <a:rPr lang="en-US" dirty="0"/>
              <a:t>Dr. </a:t>
            </a:r>
            <a:r>
              <a:rPr lang="en-US" dirty="0" err="1"/>
              <a:t>Cheyrl</a:t>
            </a:r>
            <a:r>
              <a:rPr lang="en-US" dirty="0"/>
              <a:t> Ensley, Interim Department Head</a:t>
            </a:r>
          </a:p>
          <a:p>
            <a:pPr lvl="1"/>
            <a:r>
              <a:rPr lang="en-US" dirty="0"/>
              <a:t>Department of Curriculum and Instruction</a:t>
            </a:r>
          </a:p>
        </p:txBody>
      </p:sp>
      <p:sp>
        <p:nvSpPr>
          <p:cNvPr id="2" name="Title 1"/>
          <p:cNvSpPr>
            <a:spLocks noGrp="1"/>
          </p:cNvSpPr>
          <p:nvPr>
            <p:ph type="title"/>
          </p:nvPr>
        </p:nvSpPr>
        <p:spPr/>
        <p:txBody>
          <a:bodyPr/>
          <a:lstStyle/>
          <a:p>
            <a:pPr algn="ctr"/>
            <a:r>
              <a:rPr lang="en-US" dirty="0"/>
              <a:t>Opening Comments </a:t>
            </a:r>
          </a:p>
        </p:txBody>
      </p:sp>
      <p:sp>
        <p:nvSpPr>
          <p:cNvPr id="4" name="Footer Placeholder 3"/>
          <p:cNvSpPr>
            <a:spLocks noGrp="1"/>
          </p:cNvSpPr>
          <p:nvPr>
            <p:ph type="ftr" sz="quarter" idx="11"/>
          </p:nvPr>
        </p:nvSpPr>
        <p:spPr>
          <a:xfrm>
            <a:off x="3810000" y="6407944"/>
            <a:ext cx="4876800" cy="365125"/>
          </a:xfrm>
        </p:spPr>
        <p:txBody>
          <a:bodyPr/>
          <a:lstStyle/>
          <a:p>
            <a:r>
              <a:rPr lang="en-US" dirty="0"/>
              <a:t>Grambling State University Office Of Professional Laboratory Experiences</a:t>
            </a:r>
          </a:p>
        </p:txBody>
      </p:sp>
    </p:spTree>
    <p:extLst>
      <p:ext uri="{BB962C8B-B14F-4D97-AF65-F5344CB8AC3E}">
        <p14:creationId xmlns:p14="http://schemas.microsoft.com/office/powerpoint/2010/main" val="2716244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81600"/>
          </a:xfrm>
        </p:spPr>
        <p:txBody>
          <a:bodyPr>
            <a:normAutofit fontScale="92500"/>
          </a:bodyPr>
          <a:lstStyle/>
          <a:p>
            <a:endParaRPr lang="en-US" dirty="0"/>
          </a:p>
          <a:p>
            <a:r>
              <a:rPr lang="en-US" dirty="0"/>
              <a:t>Field and Clinical Experience Overview</a:t>
            </a:r>
          </a:p>
          <a:p>
            <a:r>
              <a:rPr lang="en-US" dirty="0"/>
              <a:t>CAEP Expectations</a:t>
            </a:r>
          </a:p>
          <a:p>
            <a:r>
              <a:rPr lang="en-US" dirty="0"/>
              <a:t>Standard 2: Clinical Partnerships and Practice</a:t>
            </a:r>
          </a:p>
          <a:p>
            <a:r>
              <a:rPr lang="en-US" i="1" dirty="0"/>
              <a:t>The provider ensures that effective partnerships and high-quality clinical practice are central to preparation so that candidates develop the knowledge, skills, and professional dispositions necessary to demonstrate positive impact on all P-12 students’ learning and development.</a:t>
            </a:r>
          </a:p>
          <a:p>
            <a:pPr marL="109728" indent="0">
              <a:buNone/>
            </a:pPr>
            <a:endParaRPr lang="en-US" i="1" dirty="0"/>
          </a:p>
          <a:p>
            <a:pPr algn="ctr"/>
            <a:r>
              <a:rPr lang="en-US" sz="2300" dirty="0">
                <a:solidFill>
                  <a:schemeClr val="bg2">
                    <a:lumMod val="50000"/>
                  </a:schemeClr>
                </a:solidFill>
              </a:rPr>
              <a:t>See CAEP Standards</a:t>
            </a:r>
            <a:r>
              <a:rPr lang="en-US" dirty="0">
                <a:solidFill>
                  <a:schemeClr val="bg2">
                    <a:lumMod val="50000"/>
                  </a:schemeClr>
                </a:solidFill>
              </a:rPr>
              <a:t>  </a:t>
            </a:r>
            <a:endParaRPr lang="en-US" sz="2300" dirty="0">
              <a:solidFill>
                <a:schemeClr val="bg2">
                  <a:lumMod val="50000"/>
                </a:schemeClr>
              </a:solidFill>
            </a:endParaRPr>
          </a:p>
        </p:txBody>
      </p:sp>
      <p:sp>
        <p:nvSpPr>
          <p:cNvPr id="2" name="Title 1"/>
          <p:cNvSpPr>
            <a:spLocks noGrp="1"/>
          </p:cNvSpPr>
          <p:nvPr>
            <p:ph type="title"/>
          </p:nvPr>
        </p:nvSpPr>
        <p:spPr/>
        <p:txBody>
          <a:bodyPr/>
          <a:lstStyle/>
          <a:p>
            <a:pPr algn="ctr"/>
            <a:r>
              <a:rPr lang="en-US" dirty="0"/>
              <a:t>OPLE Overview</a:t>
            </a:r>
          </a:p>
        </p:txBody>
      </p:sp>
      <p:sp>
        <p:nvSpPr>
          <p:cNvPr id="4" name="Footer Placeholder 3"/>
          <p:cNvSpPr>
            <a:spLocks noGrp="1"/>
          </p:cNvSpPr>
          <p:nvPr>
            <p:ph type="ftr" sz="quarter" idx="11"/>
          </p:nvPr>
        </p:nvSpPr>
        <p:spPr>
          <a:xfrm>
            <a:off x="4191000" y="6407944"/>
            <a:ext cx="4953000" cy="365125"/>
          </a:xfrm>
        </p:spPr>
        <p:txBody>
          <a:bodyPr/>
          <a:lstStyle/>
          <a:p>
            <a:r>
              <a:rPr lang="en-US" dirty="0"/>
              <a:t>Grambling State University Office Of Professional Laboratory Experiences</a:t>
            </a:r>
          </a:p>
        </p:txBody>
      </p:sp>
      <p:graphicFrame>
        <p:nvGraphicFramePr>
          <p:cNvPr id="8" name="Object 7">
            <a:hlinkClick r:id="" action="ppaction://ole?verb=0"/>
            <a:extLst>
              <a:ext uri="{FF2B5EF4-FFF2-40B4-BE49-F238E27FC236}">
                <a16:creationId xmlns:a16="http://schemas.microsoft.com/office/drawing/2014/main" id="{21A37562-B095-450C-942B-CF562B5CADC2}"/>
              </a:ext>
            </a:extLst>
          </p:cNvPr>
          <p:cNvGraphicFramePr>
            <a:graphicFrameLocks noChangeAspect="1"/>
          </p:cNvGraphicFramePr>
          <p:nvPr>
            <p:extLst>
              <p:ext uri="{D42A27DB-BD31-4B8C-83A1-F6EECF244321}">
                <p14:modId xmlns:p14="http://schemas.microsoft.com/office/powerpoint/2010/main" val="2635057764"/>
              </p:ext>
            </p:extLst>
          </p:nvPr>
        </p:nvGraphicFramePr>
        <p:xfrm>
          <a:off x="5905500" y="5375525"/>
          <a:ext cx="1524000" cy="882253"/>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DC">
                  <p:embed/>
                </p:oleObj>
              </mc:Choice>
              <mc:Fallback>
                <p:oleObj name="Acrobat Document" showAsIcon="1" r:id="rId2" imgW="914400" imgH="771480" progId="AcroExch.Document.DC">
                  <p:embed/>
                  <p:pic>
                    <p:nvPicPr>
                      <p:cNvPr id="0" name=""/>
                      <p:cNvPicPr/>
                      <p:nvPr/>
                    </p:nvPicPr>
                    <p:blipFill>
                      <a:blip r:embed="rId3"/>
                      <a:stretch>
                        <a:fillRect/>
                      </a:stretch>
                    </p:blipFill>
                    <p:spPr>
                      <a:xfrm>
                        <a:off x="5905500" y="5375525"/>
                        <a:ext cx="1524000" cy="882253"/>
                      </a:xfrm>
                      <a:prstGeom prst="rect">
                        <a:avLst/>
                      </a:prstGeom>
                    </p:spPr>
                  </p:pic>
                </p:oleObj>
              </mc:Fallback>
            </mc:AlternateContent>
          </a:graphicData>
        </a:graphic>
      </p:graphicFrame>
    </p:spTree>
    <p:extLst>
      <p:ext uri="{BB962C8B-B14F-4D97-AF65-F5344CB8AC3E}">
        <p14:creationId xmlns:p14="http://schemas.microsoft.com/office/powerpoint/2010/main" val="3489691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763000" cy="5486400"/>
          </a:xfrm>
        </p:spPr>
        <p:txBody>
          <a:bodyPr>
            <a:normAutofit fontScale="92500" lnSpcReduction="10000"/>
          </a:bodyPr>
          <a:lstStyle/>
          <a:p>
            <a:endParaRPr lang="en-US" dirty="0"/>
          </a:p>
          <a:p>
            <a:r>
              <a:rPr lang="en-US" b="1" dirty="0"/>
              <a:t>Partnerships for Clinical Preparation</a:t>
            </a:r>
          </a:p>
          <a:p>
            <a:r>
              <a:rPr lang="en-US" dirty="0"/>
              <a:t>2.1 Partners co-construct mutually beneficial P-12 school and community arrangements, including technology-based collaborations, for clinical preparation and share responsibility for continuous improvement of candidate preparation. Partnerships for clinical preparation can follow a range of forms, participants, and functions. They establish mutually agreeable expectations for candidate entry, preparation, and exit; ensure that theory and practice are linked; maintain coherence across clinical and academic components of preparation; and share accountability for candidate outcomes.</a:t>
            </a:r>
          </a:p>
          <a:p>
            <a:endParaRPr lang="en-US" dirty="0"/>
          </a:p>
        </p:txBody>
      </p:sp>
      <p:sp>
        <p:nvSpPr>
          <p:cNvPr id="2" name="Title 1"/>
          <p:cNvSpPr>
            <a:spLocks noGrp="1"/>
          </p:cNvSpPr>
          <p:nvPr>
            <p:ph type="title"/>
          </p:nvPr>
        </p:nvSpPr>
        <p:spPr/>
        <p:txBody>
          <a:bodyPr/>
          <a:lstStyle/>
          <a:p>
            <a:pPr algn="ctr"/>
            <a:r>
              <a:rPr lang="en-US" dirty="0"/>
              <a:t>CAEP Standard 2.1</a:t>
            </a:r>
          </a:p>
        </p:txBody>
      </p:sp>
      <p:sp>
        <p:nvSpPr>
          <p:cNvPr id="4" name="Footer Placeholder 3"/>
          <p:cNvSpPr>
            <a:spLocks noGrp="1"/>
          </p:cNvSpPr>
          <p:nvPr>
            <p:ph type="ftr" sz="quarter" idx="11"/>
          </p:nvPr>
        </p:nvSpPr>
        <p:spPr>
          <a:xfrm>
            <a:off x="3733800" y="6407944"/>
            <a:ext cx="5029200" cy="365125"/>
          </a:xfrm>
        </p:spPr>
        <p:txBody>
          <a:bodyPr/>
          <a:lstStyle/>
          <a:p>
            <a:r>
              <a:rPr lang="en-US" dirty="0"/>
              <a:t>Grambling State University Office Of Professional Laboratory Experiences</a:t>
            </a:r>
          </a:p>
        </p:txBody>
      </p:sp>
    </p:spTree>
    <p:extLst>
      <p:ext uri="{BB962C8B-B14F-4D97-AF65-F5344CB8AC3E}">
        <p14:creationId xmlns:p14="http://schemas.microsoft.com/office/powerpoint/2010/main" val="1215986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b="1" dirty="0"/>
              <a:t>Clinical Educators</a:t>
            </a:r>
            <a:endParaRPr lang="en-US" dirty="0"/>
          </a:p>
          <a:p>
            <a:r>
              <a:rPr lang="en-US" dirty="0"/>
              <a:t>2.2 Partners co-select, prepare, evaluate, support, and retain high-quality clinical educators, both provider- and school-based, who demonstrate a positive impact on candidates’ development and P-12 student learning and development. In collaboration with their partners, providers use multiple indicators and appropriate technology-based applications to establish, maintain, and refine criteria for selection, professional development, performance evaluation, continuous improvement, and retention of clinical educators in all clinical placement settings.</a:t>
            </a:r>
          </a:p>
          <a:p>
            <a:endParaRPr lang="en-US" dirty="0"/>
          </a:p>
        </p:txBody>
      </p:sp>
      <p:sp>
        <p:nvSpPr>
          <p:cNvPr id="2" name="Title 1"/>
          <p:cNvSpPr>
            <a:spLocks noGrp="1"/>
          </p:cNvSpPr>
          <p:nvPr>
            <p:ph type="title"/>
          </p:nvPr>
        </p:nvSpPr>
        <p:spPr/>
        <p:txBody>
          <a:bodyPr/>
          <a:lstStyle/>
          <a:p>
            <a:pPr algn="ctr"/>
            <a:r>
              <a:rPr lang="en-US" dirty="0"/>
              <a:t>CAEP Standard 2.2</a:t>
            </a:r>
          </a:p>
        </p:txBody>
      </p:sp>
      <p:sp>
        <p:nvSpPr>
          <p:cNvPr id="4" name="Footer Placeholder 3"/>
          <p:cNvSpPr>
            <a:spLocks noGrp="1"/>
          </p:cNvSpPr>
          <p:nvPr>
            <p:ph type="ftr" sz="quarter" idx="11"/>
          </p:nvPr>
        </p:nvSpPr>
        <p:spPr>
          <a:xfrm>
            <a:off x="3276600" y="6407944"/>
            <a:ext cx="5638800" cy="365125"/>
          </a:xfrm>
        </p:spPr>
        <p:txBody>
          <a:bodyPr/>
          <a:lstStyle/>
          <a:p>
            <a:r>
              <a:rPr lang="en-US" dirty="0"/>
              <a:t>Grambling State University Office Of Professional Laboratory Experiences</a:t>
            </a:r>
          </a:p>
        </p:txBody>
      </p:sp>
    </p:spTree>
    <p:extLst>
      <p:ext uri="{BB962C8B-B14F-4D97-AF65-F5344CB8AC3E}">
        <p14:creationId xmlns:p14="http://schemas.microsoft.com/office/powerpoint/2010/main" val="3357908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b="1" dirty="0"/>
              <a:t>Clinical Experiences</a:t>
            </a:r>
            <a:endParaRPr lang="en-US" dirty="0"/>
          </a:p>
          <a:p>
            <a:r>
              <a:rPr lang="en-US" dirty="0"/>
              <a:t>2.3 The provider works with partners to design clinical experiences of sufficient depth, breadth, diversity, coherence, and duration to ensure that candidates demonstrate their developing effectiveness and positive impact on all students’ learning and development. Clinical experiences, including technology-enhanced learning opportunities, are structured to have multiple performance-based assessments at key points within the program to demonstrate candidates’ development of the knowledge, skills, and professional dispositions, as delineated in Standard 1, that are associated with a positive impact on the learning and development of all P-12 students. </a:t>
            </a:r>
          </a:p>
          <a:p>
            <a:endParaRPr lang="en-US" dirty="0"/>
          </a:p>
        </p:txBody>
      </p:sp>
      <p:sp>
        <p:nvSpPr>
          <p:cNvPr id="2" name="Title 1"/>
          <p:cNvSpPr>
            <a:spLocks noGrp="1"/>
          </p:cNvSpPr>
          <p:nvPr>
            <p:ph type="title"/>
          </p:nvPr>
        </p:nvSpPr>
        <p:spPr/>
        <p:txBody>
          <a:bodyPr/>
          <a:lstStyle/>
          <a:p>
            <a:pPr algn="ctr"/>
            <a:r>
              <a:rPr lang="en-US" dirty="0"/>
              <a:t>CAEP Standard 2.3</a:t>
            </a:r>
          </a:p>
        </p:txBody>
      </p:sp>
      <p:sp>
        <p:nvSpPr>
          <p:cNvPr id="4" name="Footer Placeholder 3"/>
          <p:cNvSpPr>
            <a:spLocks noGrp="1"/>
          </p:cNvSpPr>
          <p:nvPr>
            <p:ph type="ftr" sz="quarter" idx="11"/>
          </p:nvPr>
        </p:nvSpPr>
        <p:spPr>
          <a:xfrm>
            <a:off x="3886200" y="6407944"/>
            <a:ext cx="5181600" cy="365125"/>
          </a:xfrm>
        </p:spPr>
        <p:txBody>
          <a:bodyPr/>
          <a:lstStyle/>
          <a:p>
            <a:r>
              <a:rPr lang="en-US" dirty="0"/>
              <a:t>Grambling State University Office Of Professional Laboratory Experiences</a:t>
            </a:r>
          </a:p>
        </p:txBody>
      </p:sp>
    </p:spTree>
    <p:extLst>
      <p:ext uri="{BB962C8B-B14F-4D97-AF65-F5344CB8AC3E}">
        <p14:creationId xmlns:p14="http://schemas.microsoft.com/office/powerpoint/2010/main" val="1210784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57200" lvl="1" indent="0">
              <a:buNone/>
            </a:pPr>
            <a:r>
              <a:rPr lang="en-US" dirty="0"/>
              <a:t>Partnership Roles</a:t>
            </a:r>
          </a:p>
          <a:p>
            <a:pPr lvl="1"/>
            <a:r>
              <a:rPr lang="en-US" dirty="0"/>
              <a:t>Student Teacher/Intern/Resident</a:t>
            </a:r>
          </a:p>
          <a:p>
            <a:pPr lvl="1"/>
            <a:r>
              <a:rPr lang="en-US" dirty="0"/>
              <a:t>University Supervisor</a:t>
            </a:r>
          </a:p>
          <a:p>
            <a:pPr lvl="1"/>
            <a:r>
              <a:rPr lang="en-US" dirty="0"/>
              <a:t>School Principal</a:t>
            </a:r>
          </a:p>
          <a:p>
            <a:pPr lvl="1"/>
            <a:r>
              <a:rPr lang="en-US" dirty="0"/>
              <a:t>Mentor Teacher</a:t>
            </a:r>
          </a:p>
          <a:p>
            <a:pPr lvl="1"/>
            <a:r>
              <a:rPr lang="en-US" dirty="0"/>
              <a:t>District/University</a:t>
            </a:r>
          </a:p>
          <a:p>
            <a:pPr lvl="1"/>
            <a:r>
              <a:rPr lang="en-US" dirty="0"/>
              <a:t>OPLE/Residency Coordinator</a:t>
            </a:r>
          </a:p>
          <a:p>
            <a:pPr lvl="1"/>
            <a:endParaRPr lang="en-US" dirty="0"/>
          </a:p>
          <a:p>
            <a:pPr marL="393192" lvl="1" indent="0" algn="ctr">
              <a:buNone/>
            </a:pPr>
            <a:r>
              <a:rPr lang="en-US" dirty="0"/>
              <a:t>(</a:t>
            </a:r>
            <a:r>
              <a:rPr lang="en-US" dirty="0">
                <a:solidFill>
                  <a:schemeClr val="bg2">
                    <a:lumMod val="50000"/>
                  </a:schemeClr>
                </a:solidFill>
              </a:rPr>
              <a:t>See Handbook pages 7-13</a:t>
            </a:r>
            <a:r>
              <a:rPr lang="en-US" dirty="0"/>
              <a:t>)</a:t>
            </a:r>
          </a:p>
          <a:p>
            <a:pPr marL="393192" lvl="1" indent="0" algn="ctr">
              <a:buNone/>
            </a:pPr>
            <a:endParaRPr lang="en-US" dirty="0"/>
          </a:p>
          <a:p>
            <a:pPr marL="0" indent="0">
              <a:buNone/>
            </a:pPr>
            <a:r>
              <a:rPr lang="en-US" dirty="0"/>
              <a:t>			</a:t>
            </a:r>
          </a:p>
        </p:txBody>
      </p:sp>
      <p:sp>
        <p:nvSpPr>
          <p:cNvPr id="2" name="Title 1"/>
          <p:cNvSpPr>
            <a:spLocks noGrp="1"/>
          </p:cNvSpPr>
          <p:nvPr>
            <p:ph type="title"/>
          </p:nvPr>
        </p:nvSpPr>
        <p:spPr/>
        <p:txBody>
          <a:bodyPr>
            <a:normAutofit fontScale="90000"/>
          </a:bodyPr>
          <a:lstStyle/>
          <a:p>
            <a:pPr lvl="0" algn="ctr"/>
            <a:r>
              <a:rPr lang="en-US" dirty="0"/>
              <a:t>Roles and Responsibilities</a:t>
            </a:r>
            <a:br>
              <a:rPr lang="en-US" dirty="0"/>
            </a:br>
            <a:endParaRPr lang="en-US" dirty="0"/>
          </a:p>
        </p:txBody>
      </p:sp>
      <p:sp>
        <p:nvSpPr>
          <p:cNvPr id="4" name="Footer Placeholder 3"/>
          <p:cNvSpPr>
            <a:spLocks noGrp="1"/>
          </p:cNvSpPr>
          <p:nvPr>
            <p:ph type="ftr" sz="quarter" idx="11"/>
          </p:nvPr>
        </p:nvSpPr>
        <p:spPr>
          <a:xfrm>
            <a:off x="3810000" y="6407944"/>
            <a:ext cx="4953000" cy="365125"/>
          </a:xfrm>
        </p:spPr>
        <p:txBody>
          <a:bodyPr/>
          <a:lstStyle/>
          <a:p>
            <a:r>
              <a:rPr lang="en-US" dirty="0"/>
              <a:t>Grambling State University Office Of Professional Laboratory Experiences</a:t>
            </a:r>
          </a:p>
        </p:txBody>
      </p:sp>
      <p:graphicFrame>
        <p:nvGraphicFramePr>
          <p:cNvPr id="5" name="Object 4">
            <a:hlinkClick r:id="" action="ppaction://ole?verb=0"/>
            <a:extLst>
              <a:ext uri="{FF2B5EF4-FFF2-40B4-BE49-F238E27FC236}">
                <a16:creationId xmlns:a16="http://schemas.microsoft.com/office/drawing/2014/main" id="{7ACCC973-EAB2-4809-B8D9-49AEFFEDC981}"/>
              </a:ext>
            </a:extLst>
          </p:cNvPr>
          <p:cNvGraphicFramePr>
            <a:graphicFrameLocks noChangeAspect="1"/>
          </p:cNvGraphicFramePr>
          <p:nvPr>
            <p:extLst>
              <p:ext uri="{D42A27DB-BD31-4B8C-83A1-F6EECF244321}">
                <p14:modId xmlns:p14="http://schemas.microsoft.com/office/powerpoint/2010/main" val="2362393620"/>
              </p:ext>
            </p:extLst>
          </p:nvPr>
        </p:nvGraphicFramePr>
        <p:xfrm>
          <a:off x="4343400" y="5167214"/>
          <a:ext cx="1143000" cy="840077"/>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DC">
                  <p:embed/>
                </p:oleObj>
              </mc:Choice>
              <mc:Fallback>
                <p:oleObj name="Acrobat Document" showAsIcon="1" r:id="rId2" imgW="914400" imgH="771480" progId="AcroExch.Document.DC">
                  <p:embed/>
                  <p:pic>
                    <p:nvPicPr>
                      <p:cNvPr id="0" name=""/>
                      <p:cNvPicPr/>
                      <p:nvPr/>
                    </p:nvPicPr>
                    <p:blipFill>
                      <a:blip r:embed="rId3"/>
                      <a:stretch>
                        <a:fillRect/>
                      </a:stretch>
                    </p:blipFill>
                    <p:spPr>
                      <a:xfrm>
                        <a:off x="4343400" y="5167214"/>
                        <a:ext cx="1143000" cy="840077"/>
                      </a:xfrm>
                      <a:prstGeom prst="rect">
                        <a:avLst/>
                      </a:prstGeom>
                      <a:ln>
                        <a:solidFill>
                          <a:schemeClr val="accent2"/>
                        </a:solidFill>
                      </a:ln>
                    </p:spPr>
                  </p:pic>
                </p:oleObj>
              </mc:Fallback>
            </mc:AlternateContent>
          </a:graphicData>
        </a:graphic>
      </p:graphicFrame>
    </p:spTree>
    <p:extLst>
      <p:ext uri="{BB962C8B-B14F-4D97-AF65-F5344CB8AC3E}">
        <p14:creationId xmlns:p14="http://schemas.microsoft.com/office/powerpoint/2010/main" val="1872945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382000" cy="5102034"/>
          </a:xfrm>
        </p:spPr>
        <p:txBody>
          <a:bodyPr/>
          <a:lstStyle/>
          <a:p>
            <a:endParaRPr lang="en-US" dirty="0"/>
          </a:p>
          <a:p>
            <a:r>
              <a:rPr lang="en-US" dirty="0"/>
              <a:t>District Liaison and OPLE Director</a:t>
            </a:r>
          </a:p>
          <a:p>
            <a:pPr lvl="1"/>
            <a:r>
              <a:rPr lang="en-US" dirty="0"/>
              <a:t>Residency School Sites</a:t>
            </a:r>
          </a:p>
          <a:p>
            <a:pPr lvl="1"/>
            <a:r>
              <a:rPr lang="en-US" dirty="0"/>
              <a:t>Mentor Teachers</a:t>
            </a:r>
          </a:p>
          <a:p>
            <a:pPr lvl="1"/>
            <a:r>
              <a:rPr lang="en-US" dirty="0"/>
              <a:t>School Principals</a:t>
            </a:r>
          </a:p>
          <a:p>
            <a:endParaRPr lang="en-US" dirty="0"/>
          </a:p>
          <a:p>
            <a:r>
              <a:rPr lang="en-US" dirty="0"/>
              <a:t>Department of Curriculum and Instruction</a:t>
            </a:r>
          </a:p>
          <a:p>
            <a:pPr lvl="1"/>
            <a:r>
              <a:rPr lang="en-US" dirty="0"/>
              <a:t>University Supervisors</a:t>
            </a:r>
          </a:p>
          <a:p>
            <a:pPr lvl="1"/>
            <a:endParaRPr lang="en-US" dirty="0"/>
          </a:p>
          <a:p>
            <a:pPr marL="109728" indent="0" algn="ctr">
              <a:buNone/>
            </a:pPr>
            <a:r>
              <a:rPr lang="en-US" sz="2300" dirty="0"/>
              <a:t>(</a:t>
            </a:r>
            <a:r>
              <a:rPr lang="en-US" sz="2300" dirty="0">
                <a:solidFill>
                  <a:schemeClr val="bg2">
                    <a:lumMod val="50000"/>
                  </a:schemeClr>
                </a:solidFill>
              </a:rPr>
              <a:t>See GSU District Partners</a:t>
            </a:r>
            <a:r>
              <a:rPr lang="en-US" sz="2300" dirty="0"/>
              <a:t>)</a:t>
            </a:r>
          </a:p>
          <a:p>
            <a:pPr marL="109728" indent="0" algn="ctr">
              <a:buNone/>
            </a:pPr>
            <a:endParaRPr lang="en-US" sz="2300" dirty="0"/>
          </a:p>
        </p:txBody>
      </p:sp>
      <p:sp>
        <p:nvSpPr>
          <p:cNvPr id="2" name="Title 1"/>
          <p:cNvSpPr>
            <a:spLocks noGrp="1"/>
          </p:cNvSpPr>
          <p:nvPr>
            <p:ph type="title"/>
          </p:nvPr>
        </p:nvSpPr>
        <p:spPr/>
        <p:txBody>
          <a:bodyPr/>
          <a:lstStyle/>
          <a:p>
            <a:pPr algn="ctr"/>
            <a:r>
              <a:rPr lang="en-US" dirty="0"/>
              <a:t>Placements</a:t>
            </a:r>
          </a:p>
        </p:txBody>
      </p:sp>
      <p:sp>
        <p:nvSpPr>
          <p:cNvPr id="4" name="Footer Placeholder 3"/>
          <p:cNvSpPr>
            <a:spLocks noGrp="1"/>
          </p:cNvSpPr>
          <p:nvPr>
            <p:ph type="ftr" sz="quarter" idx="11"/>
          </p:nvPr>
        </p:nvSpPr>
        <p:spPr>
          <a:xfrm>
            <a:off x="3352800" y="6407944"/>
            <a:ext cx="5486400" cy="450056"/>
          </a:xfrm>
        </p:spPr>
        <p:txBody>
          <a:bodyPr/>
          <a:lstStyle/>
          <a:p>
            <a:r>
              <a:rPr lang="en-US" dirty="0"/>
              <a:t>Grambling State University Office Of Professional Laboratory Experiences</a:t>
            </a:r>
          </a:p>
        </p:txBody>
      </p:sp>
      <p:graphicFrame>
        <p:nvGraphicFramePr>
          <p:cNvPr id="5" name="Object 4">
            <a:hlinkClick r:id="" action="ppaction://ole?verb=0"/>
            <a:extLst>
              <a:ext uri="{FF2B5EF4-FFF2-40B4-BE49-F238E27FC236}">
                <a16:creationId xmlns:a16="http://schemas.microsoft.com/office/drawing/2014/main" id="{3B4F4A4F-6EA4-409C-B61E-8A7760E5D326}"/>
              </a:ext>
            </a:extLst>
          </p:cNvPr>
          <p:cNvGraphicFramePr>
            <a:graphicFrameLocks noChangeAspect="1"/>
          </p:cNvGraphicFramePr>
          <p:nvPr>
            <p:extLst>
              <p:ext uri="{D42A27DB-BD31-4B8C-83A1-F6EECF244321}">
                <p14:modId xmlns:p14="http://schemas.microsoft.com/office/powerpoint/2010/main" val="3357129414"/>
              </p:ext>
            </p:extLst>
          </p:nvPr>
        </p:nvGraphicFramePr>
        <p:xfrm>
          <a:off x="4572000" y="5692547"/>
          <a:ext cx="1066800" cy="89081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DC">
                  <p:embed/>
                </p:oleObj>
              </mc:Choice>
              <mc:Fallback>
                <p:oleObj name="Acrobat Document" showAsIcon="1" r:id="rId2" imgW="914400" imgH="771480" progId="AcroExch.Document.DC">
                  <p:embed/>
                  <p:pic>
                    <p:nvPicPr>
                      <p:cNvPr id="0" name=""/>
                      <p:cNvPicPr/>
                      <p:nvPr/>
                    </p:nvPicPr>
                    <p:blipFill>
                      <a:blip r:embed="rId3"/>
                      <a:stretch>
                        <a:fillRect/>
                      </a:stretch>
                    </p:blipFill>
                    <p:spPr>
                      <a:xfrm>
                        <a:off x="4572000" y="5692547"/>
                        <a:ext cx="1066800" cy="890815"/>
                      </a:xfrm>
                      <a:prstGeom prst="rect">
                        <a:avLst/>
                      </a:prstGeom>
                      <a:ln>
                        <a:solidFill>
                          <a:schemeClr val="accent2"/>
                        </a:solidFill>
                      </a:ln>
                    </p:spPr>
                  </p:pic>
                </p:oleObj>
              </mc:Fallback>
            </mc:AlternateContent>
          </a:graphicData>
        </a:graphic>
      </p:graphicFrame>
    </p:spTree>
    <p:extLst>
      <p:ext uri="{BB962C8B-B14F-4D97-AF65-F5344CB8AC3E}">
        <p14:creationId xmlns:p14="http://schemas.microsoft.com/office/powerpoint/2010/main" val="17218920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1556</TotalTime>
  <Words>777</Words>
  <Application>Microsoft Office PowerPoint</Application>
  <PresentationFormat>On-screen Show (4:3)</PresentationFormat>
  <Paragraphs>126</Paragraphs>
  <Slides>15</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2" baseType="lpstr">
      <vt:lpstr>Calibri</vt:lpstr>
      <vt:lpstr>Lucida Sans Unicode</vt:lpstr>
      <vt:lpstr>Verdana</vt:lpstr>
      <vt:lpstr>Wingdings 2</vt:lpstr>
      <vt:lpstr>Wingdings 3</vt:lpstr>
      <vt:lpstr>Concourse</vt:lpstr>
      <vt:lpstr>Acrobat Document</vt:lpstr>
      <vt:lpstr>    Grambling State University College of Education Mentor Teacher Orientation </vt:lpstr>
      <vt:lpstr>Greetings and Introductions </vt:lpstr>
      <vt:lpstr>Opening Comments </vt:lpstr>
      <vt:lpstr>OPLE Overview</vt:lpstr>
      <vt:lpstr>CAEP Standard 2.1</vt:lpstr>
      <vt:lpstr>CAEP Standard 2.2</vt:lpstr>
      <vt:lpstr>CAEP Standard 2.3</vt:lpstr>
      <vt:lpstr>Roles and Responsibilities </vt:lpstr>
      <vt:lpstr>Placements</vt:lpstr>
      <vt:lpstr>Year-Long Residency</vt:lpstr>
      <vt:lpstr>Reporting</vt:lpstr>
      <vt:lpstr>GSU Danielson Rubric</vt:lpstr>
      <vt:lpstr>Reporting Dates</vt:lpstr>
      <vt:lpstr>Seminar Sessions Spring 2021</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Grambling State University College of Education University Supervisor Orientation</dc:title>
  <dc:creator>Patricia Johnson</dc:creator>
  <cp:lastModifiedBy>Patricia Johnson</cp:lastModifiedBy>
  <cp:revision>58</cp:revision>
  <cp:lastPrinted>2021-02-02T15:03:59Z</cp:lastPrinted>
  <dcterms:created xsi:type="dcterms:W3CDTF">2020-12-15T15:31:30Z</dcterms:created>
  <dcterms:modified xsi:type="dcterms:W3CDTF">2021-02-02T15:04:40Z</dcterms:modified>
</cp:coreProperties>
</file>