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2" r:id="rId4"/>
    <p:sldId id="260" r:id="rId5"/>
    <p:sldId id="257" r:id="rId6"/>
    <p:sldId id="258" r:id="rId7"/>
    <p:sldId id="261" r:id="rId8"/>
    <p:sldId id="264" r:id="rId9"/>
    <p:sldId id="266" r:id="rId10"/>
    <p:sldId id="265" r:id="rId11"/>
    <p:sldId id="25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91" autoAdjust="0"/>
    <p:restoredTop sz="94660"/>
  </p:normalViewPr>
  <p:slideViewPr>
    <p:cSldViewPr snapToGrid="0">
      <p:cViewPr varScale="1">
        <p:scale>
          <a:sx n="115" d="100"/>
          <a:sy n="115" d="100"/>
        </p:scale>
        <p:origin x="23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3/28/2022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3/28/2022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571" y="2733709"/>
            <a:ext cx="8516885" cy="1373070"/>
          </a:xfrm>
        </p:spPr>
        <p:txBody>
          <a:bodyPr/>
          <a:lstStyle/>
          <a:p>
            <a:pPr algn="ctr"/>
            <a:r>
              <a:rPr lang="en-US" sz="4800" dirty="0" smtClean="0"/>
              <a:t>Workplace Burnout</a:t>
            </a:r>
            <a:endParaRPr lang="en-US" sz="4800" dirty="0"/>
          </a:p>
        </p:txBody>
      </p:sp>
      <p:sp>
        <p:nvSpPr>
          <p:cNvPr id="3" name="Subtitle 2"/>
          <p:cNvSpPr>
            <a:spLocks noGrp="1"/>
          </p:cNvSpPr>
          <p:nvPr>
            <p:ph type="subTitle" idx="1"/>
          </p:nvPr>
        </p:nvSpPr>
        <p:spPr>
          <a:xfrm>
            <a:off x="174567" y="4394039"/>
            <a:ext cx="11421688" cy="1117687"/>
          </a:xfrm>
        </p:spPr>
        <p:txBody>
          <a:bodyPr/>
          <a:lstStyle/>
          <a:p>
            <a:pPr algn="ctr"/>
            <a:r>
              <a:rPr lang="en-US" i="1" dirty="0"/>
              <a:t>Occupational burnout is understood as chronic workplace stress that is not efficiently managed. </a:t>
            </a:r>
            <a:endParaRPr lang="en-US" i="1" dirty="0" smtClean="0"/>
          </a:p>
          <a:p>
            <a:pPr algn="ctr"/>
            <a:r>
              <a:rPr lang="en-US" i="1" dirty="0" smtClean="0"/>
              <a:t>Here </a:t>
            </a:r>
            <a:r>
              <a:rPr lang="en-US" i="1" dirty="0"/>
              <a:t>are some key ways to manage your stress levels and avoid burnout.</a:t>
            </a:r>
            <a:endParaRPr lang="en-US" dirty="0"/>
          </a:p>
        </p:txBody>
      </p:sp>
    </p:spTree>
    <p:extLst>
      <p:ext uri="{BB962C8B-B14F-4D97-AF65-F5344CB8AC3E}">
        <p14:creationId xmlns:p14="http://schemas.microsoft.com/office/powerpoint/2010/main" val="2446006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Seek out </a:t>
            </a:r>
            <a:r>
              <a:rPr lang="en-US" b="1" dirty="0" smtClean="0"/>
              <a:t>connections</a:t>
            </a:r>
            <a:endParaRPr lang="en-US" dirty="0"/>
          </a:p>
        </p:txBody>
      </p:sp>
      <p:sp>
        <p:nvSpPr>
          <p:cNvPr id="3" name="Content Placeholder 2"/>
          <p:cNvSpPr>
            <a:spLocks noGrp="1"/>
          </p:cNvSpPr>
          <p:nvPr>
            <p:ph idx="1"/>
          </p:nvPr>
        </p:nvSpPr>
        <p:spPr>
          <a:xfrm>
            <a:off x="0" y="2328560"/>
            <a:ext cx="11280371" cy="2276691"/>
          </a:xfrm>
        </p:spPr>
        <p:txBody>
          <a:bodyPr/>
          <a:lstStyle/>
          <a:p>
            <a:r>
              <a:rPr lang="en-US" dirty="0" smtClean="0"/>
              <a:t>If </a:t>
            </a:r>
            <a:r>
              <a:rPr lang="en-US" dirty="0"/>
              <a:t>you surround yourself with people who support you and avoid cynicism and inefficiency, your stress will likely decrease. </a:t>
            </a:r>
            <a:endParaRPr lang="en-US" dirty="0" smtClean="0"/>
          </a:p>
          <a:p>
            <a:endParaRPr lang="en-US" dirty="0" smtClean="0"/>
          </a:p>
          <a:p>
            <a:pPr lvl="1"/>
            <a:r>
              <a:rPr lang="en-US" dirty="0" smtClean="0"/>
              <a:t>Find </a:t>
            </a:r>
            <a:r>
              <a:rPr lang="en-US" dirty="0"/>
              <a:t>coaches and mentors who can help you identify and activate positive relationships and learning opportunities.</a:t>
            </a:r>
          </a:p>
          <a:p>
            <a:endParaRPr lang="en-US" dirty="0"/>
          </a:p>
        </p:txBody>
      </p:sp>
    </p:spTree>
    <p:extLst>
      <p:ext uri="{BB962C8B-B14F-4D97-AF65-F5344CB8AC3E}">
        <p14:creationId xmlns:p14="http://schemas.microsoft.com/office/powerpoint/2010/main" val="2957816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207818" y="2069870"/>
            <a:ext cx="11737571" cy="4189614"/>
          </a:xfrm>
        </p:spPr>
        <p:txBody>
          <a:bodyPr>
            <a:normAutofit/>
          </a:bodyPr>
          <a:lstStyle/>
          <a:p>
            <a:pPr marL="0" indent="0">
              <a:buNone/>
            </a:pPr>
            <a:r>
              <a:rPr lang="en-US" dirty="0"/>
              <a:t>Burnout, while not a medical condition, is still a prevalent, and problematic, reality for many people. There are so many contributing factors, but understanding the breakdown of work-related stress, its causes, and its fixes can help you reshape your life so you are staying happy and healthy. </a:t>
            </a:r>
            <a:endParaRPr lang="en-US" dirty="0" smtClean="0"/>
          </a:p>
          <a:p>
            <a:pPr marL="0" indent="0" algn="ctr">
              <a:buNone/>
            </a:pPr>
            <a:r>
              <a:rPr lang="en-US" sz="6000" dirty="0" smtClean="0"/>
              <a:t>Let’s </a:t>
            </a:r>
            <a:r>
              <a:rPr lang="en-US" sz="6000" dirty="0" smtClean="0"/>
              <a:t>be </a:t>
            </a:r>
            <a:r>
              <a:rPr lang="en-US" sz="6000" dirty="0" smtClean="0"/>
              <a:t>GREAT</a:t>
            </a:r>
            <a:r>
              <a:rPr lang="en-US" sz="6000" dirty="0" smtClean="0"/>
              <a:t>!</a:t>
            </a:r>
            <a:endParaRPr lang="en-US" sz="6000" dirty="0"/>
          </a:p>
        </p:txBody>
      </p:sp>
      <p:pic>
        <p:nvPicPr>
          <p:cNvPr id="4" name="Picture 3"/>
          <p:cNvPicPr>
            <a:picLocks noChangeAspect="1"/>
          </p:cNvPicPr>
          <p:nvPr/>
        </p:nvPicPr>
        <p:blipFill>
          <a:blip r:embed="rId2"/>
          <a:stretch>
            <a:fillRect/>
          </a:stretch>
        </p:blipFill>
        <p:spPr>
          <a:xfrm>
            <a:off x="4076425" y="4449921"/>
            <a:ext cx="3077649" cy="1937201"/>
          </a:xfrm>
          <a:prstGeom prst="rect">
            <a:avLst/>
          </a:prstGeom>
        </p:spPr>
      </p:pic>
    </p:spTree>
    <p:extLst>
      <p:ext uri="{BB962C8B-B14F-4D97-AF65-F5344CB8AC3E}">
        <p14:creationId xmlns:p14="http://schemas.microsoft.com/office/powerpoint/2010/main" val="134695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Occupational Phenomenon</a:t>
            </a:r>
            <a:endParaRPr lang="en-US" dirty="0"/>
          </a:p>
        </p:txBody>
      </p:sp>
      <p:sp>
        <p:nvSpPr>
          <p:cNvPr id="3" name="Content Placeholder 2"/>
          <p:cNvSpPr>
            <a:spLocks noGrp="1"/>
          </p:cNvSpPr>
          <p:nvPr>
            <p:ph idx="1"/>
          </p:nvPr>
        </p:nvSpPr>
        <p:spPr/>
        <p:txBody>
          <a:bodyPr/>
          <a:lstStyle/>
          <a:p>
            <a:pPr marL="0" indent="0">
              <a:buNone/>
            </a:pPr>
            <a:r>
              <a:rPr lang="en-US" dirty="0"/>
              <a:t>The World Health Organization (WHO) defines burnout as an “occupational phenomenon” conceptualized from chronic and unmanaged workplace stress. </a:t>
            </a:r>
            <a:endParaRPr lang="en-US" dirty="0" smtClean="0"/>
          </a:p>
          <a:p>
            <a:pPr marL="0" indent="0">
              <a:buNone/>
            </a:pPr>
            <a:endParaRPr lang="en-US" dirty="0"/>
          </a:p>
          <a:p>
            <a:pPr marL="0" indent="0">
              <a:buNone/>
            </a:pPr>
            <a:r>
              <a:rPr lang="en-US" dirty="0" smtClean="0"/>
              <a:t>People </a:t>
            </a:r>
            <a:r>
              <a:rPr lang="en-US" dirty="0"/>
              <a:t>are stressed from work, stressed in life, and stressed overall—and they don’t know how to manage it.</a:t>
            </a:r>
            <a:endParaRPr lang="en-US" dirty="0"/>
          </a:p>
        </p:txBody>
      </p:sp>
    </p:spTree>
    <p:extLst>
      <p:ext uri="{BB962C8B-B14F-4D97-AF65-F5344CB8AC3E}">
        <p14:creationId xmlns:p14="http://schemas.microsoft.com/office/powerpoint/2010/main" val="2650714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characterizes burnout with three dimensions:</a:t>
            </a:r>
          </a:p>
        </p:txBody>
      </p:sp>
      <p:sp>
        <p:nvSpPr>
          <p:cNvPr id="3" name="Content Placeholder 2"/>
          <p:cNvSpPr>
            <a:spLocks noGrp="1"/>
          </p:cNvSpPr>
          <p:nvPr>
            <p:ph idx="1"/>
          </p:nvPr>
        </p:nvSpPr>
        <p:spPr>
          <a:xfrm>
            <a:off x="680321" y="2336873"/>
            <a:ext cx="9613861" cy="2351505"/>
          </a:xfrm>
        </p:spPr>
        <p:txBody>
          <a:bodyPr/>
          <a:lstStyle/>
          <a:p>
            <a:pPr marL="457200" indent="-457200">
              <a:buFont typeface="+mj-lt"/>
              <a:buAutoNum type="arabicPeriod"/>
            </a:pPr>
            <a:r>
              <a:rPr lang="en-US" dirty="0" smtClean="0"/>
              <a:t>Feelings of energy depletion or exhaustion</a:t>
            </a:r>
          </a:p>
          <a:p>
            <a:pPr marL="457200" indent="-457200">
              <a:buFont typeface="+mj-lt"/>
              <a:buAutoNum type="arabicPeriod"/>
            </a:pPr>
            <a:r>
              <a:rPr lang="en-US" dirty="0" smtClean="0"/>
              <a:t>Increased mental distance from one’s job, or feelings of negativism or cynicism related to one’s job; and</a:t>
            </a:r>
          </a:p>
          <a:p>
            <a:pPr marL="457200" indent="-457200">
              <a:buFont typeface="+mj-lt"/>
              <a:buAutoNum type="arabicPeriod"/>
            </a:pPr>
            <a:r>
              <a:rPr lang="en-US" dirty="0" smtClean="0"/>
              <a:t>Reduced professional efficacy</a:t>
            </a:r>
          </a:p>
          <a:p>
            <a:endParaRPr lang="en-US" dirty="0"/>
          </a:p>
        </p:txBody>
      </p:sp>
    </p:spTree>
    <p:extLst>
      <p:ext uri="{BB962C8B-B14F-4D97-AF65-F5344CB8AC3E}">
        <p14:creationId xmlns:p14="http://schemas.microsoft.com/office/powerpoint/2010/main" val="86308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85" y="769853"/>
            <a:ext cx="9613861" cy="1080938"/>
          </a:xfrm>
        </p:spPr>
        <p:txBody>
          <a:bodyPr/>
          <a:lstStyle/>
          <a:p>
            <a:r>
              <a:rPr lang="en-US" dirty="0"/>
              <a:t>The three symptoms of burnout are:</a:t>
            </a:r>
            <a:endParaRPr lang="en-US" dirty="0"/>
          </a:p>
        </p:txBody>
      </p:sp>
      <p:sp>
        <p:nvSpPr>
          <p:cNvPr id="5" name="TextBox 4"/>
          <p:cNvSpPr txBox="1"/>
          <p:nvPr/>
        </p:nvSpPr>
        <p:spPr>
          <a:xfrm>
            <a:off x="199505" y="2233932"/>
            <a:ext cx="11895512" cy="1200329"/>
          </a:xfrm>
          <a:prstGeom prst="rect">
            <a:avLst/>
          </a:prstGeom>
          <a:noFill/>
        </p:spPr>
        <p:txBody>
          <a:bodyPr wrap="square" rtlCol="0">
            <a:spAutoFit/>
          </a:bodyPr>
          <a:lstStyle/>
          <a:p>
            <a:r>
              <a:rPr lang="en-US" b="1" u="sng" dirty="0"/>
              <a:t>Exhaustion</a:t>
            </a:r>
            <a:r>
              <a:rPr lang="en-US" b="1" dirty="0"/>
              <a:t> </a:t>
            </a:r>
            <a:r>
              <a:rPr lang="en-US" dirty="0"/>
              <a:t>is the central symptom of burnout. </a:t>
            </a:r>
            <a:endParaRPr lang="en-US" dirty="0" smtClean="0"/>
          </a:p>
          <a:p>
            <a:r>
              <a:rPr lang="en-US" dirty="0" smtClean="0"/>
              <a:t>It </a:t>
            </a:r>
            <a:r>
              <a:rPr lang="en-US" dirty="0"/>
              <a:t>involves physical, cognitive, and emotional fatigue that makes it difficult to work effectively and feel positive about the work being done. This can stem from work demands that require you to be “always on” or tasks with intense time pressure, especially if you feel like you lack control over the situation</a:t>
            </a:r>
            <a:r>
              <a:rPr lang="en-US" dirty="0" smtClean="0"/>
              <a:t>.</a:t>
            </a:r>
            <a:endParaRPr lang="en-US" dirty="0"/>
          </a:p>
        </p:txBody>
      </p:sp>
      <p:sp>
        <p:nvSpPr>
          <p:cNvPr id="6" name="TextBox 5"/>
          <p:cNvSpPr txBox="1"/>
          <p:nvPr/>
        </p:nvSpPr>
        <p:spPr>
          <a:xfrm>
            <a:off x="264685" y="3817402"/>
            <a:ext cx="11687694" cy="1200329"/>
          </a:xfrm>
          <a:prstGeom prst="rect">
            <a:avLst/>
          </a:prstGeom>
          <a:noFill/>
        </p:spPr>
        <p:txBody>
          <a:bodyPr wrap="square" rtlCol="0">
            <a:spAutoFit/>
          </a:bodyPr>
          <a:lstStyle/>
          <a:p>
            <a:r>
              <a:rPr lang="en-US" b="1" u="sng" dirty="0"/>
              <a:t>Cynicism</a:t>
            </a:r>
            <a:r>
              <a:rPr lang="en-US" dirty="0"/>
              <a:t>, also called depersonalization, represents an erosion of engagement. </a:t>
            </a:r>
            <a:r>
              <a:rPr lang="en-US" dirty="0" smtClean="0"/>
              <a:t>It </a:t>
            </a:r>
            <a:r>
              <a:rPr lang="en-US" dirty="0"/>
              <a:t>is basically a way of distancing yourself psychologically from your work. </a:t>
            </a:r>
            <a:endParaRPr lang="en-US" dirty="0" smtClean="0"/>
          </a:p>
          <a:p>
            <a:r>
              <a:rPr lang="en-US" dirty="0" smtClean="0"/>
              <a:t>Instead </a:t>
            </a:r>
            <a:r>
              <a:rPr lang="en-US" dirty="0"/>
              <a:t>of feeling invested in your assignments, projects, colleagues, customers, </a:t>
            </a:r>
            <a:r>
              <a:rPr lang="en-US" dirty="0" smtClean="0"/>
              <a:t>and </a:t>
            </a:r>
            <a:r>
              <a:rPr lang="en-US" dirty="0"/>
              <a:t>other collaborators, you feel detached and negative.</a:t>
            </a:r>
            <a:endParaRPr lang="en-US" dirty="0"/>
          </a:p>
        </p:txBody>
      </p:sp>
      <p:sp>
        <p:nvSpPr>
          <p:cNvPr id="7" name="TextBox 6"/>
          <p:cNvSpPr txBox="1"/>
          <p:nvPr/>
        </p:nvSpPr>
        <p:spPr>
          <a:xfrm>
            <a:off x="264685" y="5390159"/>
            <a:ext cx="11453244" cy="923330"/>
          </a:xfrm>
          <a:prstGeom prst="rect">
            <a:avLst/>
          </a:prstGeom>
          <a:noFill/>
        </p:spPr>
        <p:txBody>
          <a:bodyPr wrap="square" rtlCol="0">
            <a:spAutoFit/>
          </a:bodyPr>
          <a:lstStyle/>
          <a:p>
            <a:r>
              <a:rPr lang="en-US" b="1" u="sng" dirty="0"/>
              <a:t>Inefficacy</a:t>
            </a:r>
            <a:r>
              <a:rPr lang="en-US" b="1" dirty="0"/>
              <a:t> </a:t>
            </a:r>
            <a:r>
              <a:rPr lang="en-US" dirty="0"/>
              <a:t>refers to feelings of incompetence and a lack of achievement and productivity. </a:t>
            </a:r>
            <a:endParaRPr lang="en-US" dirty="0" smtClean="0"/>
          </a:p>
          <a:p>
            <a:r>
              <a:rPr lang="en-US" dirty="0" smtClean="0"/>
              <a:t>It </a:t>
            </a:r>
            <a:r>
              <a:rPr lang="en-US" dirty="0"/>
              <a:t>is usually a kind of byproduct of feeling exhausted and cynical because a you are both out of fuel and have lost your connection to work.</a:t>
            </a:r>
            <a:endParaRPr lang="en-US" dirty="0"/>
          </a:p>
        </p:txBody>
      </p:sp>
    </p:spTree>
    <p:extLst>
      <p:ext uri="{BB962C8B-B14F-4D97-AF65-F5344CB8AC3E}">
        <p14:creationId xmlns:p14="http://schemas.microsoft.com/office/powerpoint/2010/main" val="72116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Four Ways to Avoid Work Burnout</a:t>
            </a:r>
          </a:p>
        </p:txBody>
      </p:sp>
      <p:sp>
        <p:nvSpPr>
          <p:cNvPr id="3" name="Content Placeholder 2"/>
          <p:cNvSpPr>
            <a:spLocks noGrp="1"/>
          </p:cNvSpPr>
          <p:nvPr>
            <p:ph idx="1"/>
          </p:nvPr>
        </p:nvSpPr>
        <p:spPr>
          <a:xfrm>
            <a:off x="116378" y="2336872"/>
            <a:ext cx="11687695" cy="4313310"/>
          </a:xfrm>
        </p:spPr>
        <p:txBody>
          <a:bodyPr>
            <a:normAutofit/>
          </a:bodyPr>
          <a:lstStyle/>
          <a:p>
            <a:pPr marL="457200" indent="-457200">
              <a:buFont typeface="+mj-lt"/>
              <a:buAutoNum type="arabicPeriod"/>
            </a:pPr>
            <a:r>
              <a:rPr lang="en-US" b="1" u="sng" dirty="0" smtClean="0"/>
              <a:t>Structure</a:t>
            </a:r>
          </a:p>
          <a:p>
            <a:pPr marL="0" indent="0">
              <a:buNone/>
            </a:pPr>
            <a:r>
              <a:rPr lang="en-US" dirty="0" smtClean="0"/>
              <a:t>  Humans </a:t>
            </a:r>
            <a:r>
              <a:rPr lang="en-US" dirty="0"/>
              <a:t>are creatures of habit, and those habits aren’t always healthy. </a:t>
            </a:r>
          </a:p>
          <a:p>
            <a:pPr marL="457200" lvl="1" indent="0">
              <a:buNone/>
            </a:pPr>
            <a:r>
              <a:rPr lang="en-US" dirty="0"/>
              <a:t>Find something structured to deal with stress. </a:t>
            </a:r>
          </a:p>
          <a:p>
            <a:pPr marL="457200" lvl="1" indent="0">
              <a:buNone/>
            </a:pPr>
            <a:r>
              <a:rPr lang="en-US" dirty="0"/>
              <a:t>“routinely unwind”—train your body to look forward to that unwind</a:t>
            </a:r>
            <a:r>
              <a:rPr lang="en-US" dirty="0" smtClean="0"/>
              <a:t>.</a:t>
            </a:r>
            <a:endParaRPr lang="en-US" b="1" u="sng" dirty="0" smtClean="0"/>
          </a:p>
          <a:p>
            <a:pPr marL="457200" indent="-457200">
              <a:buFont typeface="+mj-lt"/>
              <a:buAutoNum type="arabicPeriod" startAt="2"/>
            </a:pPr>
            <a:r>
              <a:rPr lang="en-US" b="1" u="sng" dirty="0"/>
              <a:t>Meditation</a:t>
            </a:r>
            <a:r>
              <a:rPr lang="en-US" dirty="0"/>
              <a:t/>
            </a:r>
            <a:br>
              <a:rPr lang="en-US" dirty="0"/>
            </a:br>
            <a:r>
              <a:rPr lang="en-US" dirty="0"/>
              <a:t>M</a:t>
            </a:r>
            <a:r>
              <a:rPr lang="en-US" dirty="0" smtClean="0"/>
              <a:t>editate </a:t>
            </a:r>
            <a:r>
              <a:rPr lang="en-US" dirty="0"/>
              <a:t>to maintain mental clarity and enhance </a:t>
            </a:r>
            <a:r>
              <a:rPr lang="en-US" dirty="0" smtClean="0"/>
              <a:t>focus.  </a:t>
            </a:r>
          </a:p>
          <a:p>
            <a:pPr lvl="1"/>
            <a:r>
              <a:rPr lang="en-US" dirty="0" smtClean="0"/>
              <a:t>Meditation is proven </a:t>
            </a:r>
            <a:r>
              <a:rPr lang="en-US" dirty="0"/>
              <a:t>to reduce symptoms in a number of disorders, including anxiety and </a:t>
            </a:r>
            <a:r>
              <a:rPr lang="en-US" dirty="0" smtClean="0"/>
              <a:t>depression. </a:t>
            </a:r>
          </a:p>
          <a:p>
            <a:pPr marL="457200" lvl="1" indent="0">
              <a:buNone/>
            </a:pPr>
            <a:r>
              <a:rPr lang="en-US" dirty="0"/>
              <a:t>J</a:t>
            </a:r>
            <a:r>
              <a:rPr lang="en-US" dirty="0" smtClean="0"/>
              <a:t>ust </a:t>
            </a:r>
            <a:r>
              <a:rPr lang="en-US" dirty="0"/>
              <a:t>10 minutes of meditation a day can rewire your brain. When you meditate, your hormonal levels balance, cardiovascular health improves, and cognitive functions are restored. As a result, your energy rises and you can more easily engage with others and with your work.</a:t>
            </a:r>
            <a:endParaRPr lang="en-US" dirty="0" smtClean="0"/>
          </a:p>
        </p:txBody>
      </p:sp>
    </p:spTree>
    <p:extLst>
      <p:ext uri="{BB962C8B-B14F-4D97-AF65-F5344CB8AC3E}">
        <p14:creationId xmlns:p14="http://schemas.microsoft.com/office/powerpoint/2010/main" val="3856984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Four Ways to Avoid Work </a:t>
            </a:r>
            <a:r>
              <a:rPr lang="en-US" dirty="0" smtClean="0"/>
              <a:t>Burnout Cont.</a:t>
            </a:r>
            <a:endParaRPr lang="en-US" dirty="0"/>
          </a:p>
        </p:txBody>
      </p:sp>
      <p:sp>
        <p:nvSpPr>
          <p:cNvPr id="3" name="Content Placeholder 2"/>
          <p:cNvSpPr>
            <a:spLocks noGrp="1"/>
          </p:cNvSpPr>
          <p:nvPr>
            <p:ph idx="1"/>
          </p:nvPr>
        </p:nvSpPr>
        <p:spPr>
          <a:xfrm>
            <a:off x="99753" y="2086496"/>
            <a:ext cx="11970327" cy="4638500"/>
          </a:xfrm>
        </p:spPr>
        <p:txBody>
          <a:bodyPr>
            <a:normAutofit/>
          </a:bodyPr>
          <a:lstStyle/>
          <a:p>
            <a:pPr marL="457200" indent="-457200">
              <a:buFont typeface="+mj-lt"/>
              <a:buAutoNum type="arabicPeriod" startAt="3"/>
            </a:pPr>
            <a:r>
              <a:rPr lang="en-US" b="1" u="sng" dirty="0"/>
              <a:t>Comedy and Humor</a:t>
            </a:r>
            <a:r>
              <a:rPr lang="en-US" dirty="0"/>
              <a:t/>
            </a:r>
            <a:br>
              <a:rPr lang="en-US" dirty="0"/>
            </a:br>
            <a:r>
              <a:rPr lang="en-US" dirty="0"/>
              <a:t>You might have heard before that laughter is a release of tension. When we laugh, we feel good, and this can be especially important when stress takes a physical toll on our bodies (and cause hair to fall out, weight gain, nervous habits, etc</a:t>
            </a:r>
            <a:r>
              <a:rPr lang="en-US" dirty="0" smtClean="0"/>
              <a:t>.).</a:t>
            </a:r>
          </a:p>
          <a:p>
            <a:pPr lvl="1"/>
            <a:r>
              <a:rPr lang="en-US" dirty="0"/>
              <a:t>Laughter also decreases stress hormones and increases immune cells and infection-fighting antibodies, thus improving your resistance to disease.</a:t>
            </a:r>
            <a:endParaRPr lang="en-US" dirty="0"/>
          </a:p>
          <a:p>
            <a:pPr marL="457200" indent="-457200">
              <a:buFont typeface="+mj-lt"/>
              <a:buAutoNum type="arabicPeriod" startAt="3"/>
            </a:pPr>
            <a:endParaRPr lang="en-US" dirty="0" smtClean="0"/>
          </a:p>
          <a:p>
            <a:pPr marL="457200" indent="-457200">
              <a:buFont typeface="+mj-lt"/>
              <a:buAutoNum type="arabicPeriod" startAt="3"/>
            </a:pPr>
            <a:r>
              <a:rPr lang="en-US" b="1" u="sng" dirty="0"/>
              <a:t>Health and Fitness</a:t>
            </a:r>
            <a:r>
              <a:rPr lang="en-US" dirty="0"/>
              <a:t/>
            </a:r>
            <a:br>
              <a:rPr lang="en-US" dirty="0"/>
            </a:br>
            <a:r>
              <a:rPr lang="en-US" dirty="0"/>
              <a:t>Exercising regularly has all kinds of physical, mental, and emotional benefits. Exercise can help alleviate stress and create a sense of well-being. It will also help improve your energy levels and productivity throughout the day, and even help you get those </a:t>
            </a:r>
            <a:r>
              <a:rPr lang="en-US" dirty="0" err="1"/>
              <a:t>zzz’s</a:t>
            </a:r>
            <a:r>
              <a:rPr lang="en-US" dirty="0"/>
              <a:t> at night.</a:t>
            </a:r>
            <a:endParaRPr lang="en-US" dirty="0">
              <a:solidFill>
                <a:schemeClr val="bg1"/>
              </a:solidFill>
            </a:endParaRPr>
          </a:p>
        </p:txBody>
      </p:sp>
    </p:spTree>
    <p:extLst>
      <p:ext uri="{BB962C8B-B14F-4D97-AF65-F5344CB8AC3E}">
        <p14:creationId xmlns:p14="http://schemas.microsoft.com/office/powerpoint/2010/main" val="101184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Care, Mindset, Connections</a:t>
            </a:r>
            <a:endParaRPr lang="en-US" dirty="0"/>
          </a:p>
        </p:txBody>
      </p:sp>
      <p:sp>
        <p:nvSpPr>
          <p:cNvPr id="3" name="Content Placeholder 2"/>
          <p:cNvSpPr>
            <a:spLocks noGrp="1"/>
          </p:cNvSpPr>
          <p:nvPr>
            <p:ph idx="1"/>
          </p:nvPr>
        </p:nvSpPr>
        <p:spPr>
          <a:xfrm>
            <a:off x="74815" y="2086494"/>
            <a:ext cx="11962014" cy="4696691"/>
          </a:xfrm>
        </p:spPr>
        <p:txBody>
          <a:bodyPr>
            <a:normAutofit/>
          </a:bodyPr>
          <a:lstStyle/>
          <a:p>
            <a:pPr marL="0" indent="0">
              <a:buNone/>
            </a:pPr>
            <a:endParaRPr lang="en-US" dirty="0" smtClean="0"/>
          </a:p>
          <a:p>
            <a:pPr marL="0" indent="0">
              <a:buNone/>
            </a:pPr>
            <a:endParaRPr lang="en-US" dirty="0"/>
          </a:p>
          <a:p>
            <a:pPr marL="0" indent="0" algn="ctr">
              <a:buNone/>
            </a:pPr>
            <a:r>
              <a:rPr lang="en-US" dirty="0" smtClean="0"/>
              <a:t>Managing </a:t>
            </a:r>
            <a:r>
              <a:rPr lang="en-US" dirty="0"/>
              <a:t>stress to avoid burnout means you need to make active changes in your self-care routines, your mindset, and your connections. </a:t>
            </a:r>
            <a:endParaRPr lang="en-US" dirty="0" smtClean="0"/>
          </a:p>
          <a:p>
            <a:endParaRPr lang="en-US" dirty="0">
              <a:solidFill>
                <a:schemeClr val="bg1"/>
              </a:solidFill>
            </a:endParaRPr>
          </a:p>
        </p:txBody>
      </p:sp>
    </p:spTree>
    <p:extLst>
      <p:ext uri="{BB962C8B-B14F-4D97-AF65-F5344CB8AC3E}">
        <p14:creationId xmlns:p14="http://schemas.microsoft.com/office/powerpoint/2010/main" val="2319605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Prioritize </a:t>
            </a:r>
            <a:r>
              <a:rPr lang="en-US" b="1" dirty="0" smtClean="0"/>
              <a:t>self-care</a:t>
            </a:r>
            <a:endParaRPr lang="en-US" dirty="0"/>
          </a:p>
        </p:txBody>
      </p:sp>
      <p:sp>
        <p:nvSpPr>
          <p:cNvPr id="3" name="Content Placeholder 2"/>
          <p:cNvSpPr>
            <a:spLocks noGrp="1"/>
          </p:cNvSpPr>
          <p:nvPr>
            <p:ph idx="1"/>
          </p:nvPr>
        </p:nvSpPr>
        <p:spPr>
          <a:xfrm>
            <a:off x="241069" y="2336873"/>
            <a:ext cx="11363498" cy="3599316"/>
          </a:xfrm>
        </p:spPr>
        <p:txBody>
          <a:bodyPr/>
          <a:lstStyle/>
          <a:p>
            <a:r>
              <a:rPr lang="en-US" dirty="0" smtClean="0"/>
              <a:t>Work </a:t>
            </a:r>
            <a:r>
              <a:rPr lang="en-US" dirty="0"/>
              <a:t>hard to replenish your physical and emotional energy by prioritizing good sleep habits, nutrition, exercise, social connection, and habits. </a:t>
            </a:r>
            <a:endParaRPr lang="en-US" dirty="0" smtClean="0"/>
          </a:p>
          <a:p>
            <a:pPr marL="0" indent="0">
              <a:buNone/>
            </a:pPr>
            <a:endParaRPr lang="en-US" dirty="0" smtClean="0"/>
          </a:p>
          <a:p>
            <a:pPr marL="0" indent="0">
              <a:buNone/>
            </a:pPr>
            <a:r>
              <a:rPr lang="en-US" dirty="0" smtClean="0"/>
              <a:t>This </a:t>
            </a:r>
            <a:r>
              <a:rPr lang="en-US" dirty="0"/>
              <a:t>can include meditating, journaling, and enjoying nature. Logging the hours you spend every day on specific activities can help you identify how much time you are spending doing healthy, or unhealthy, activities.</a:t>
            </a:r>
          </a:p>
          <a:p>
            <a:endParaRPr lang="en-US" dirty="0"/>
          </a:p>
        </p:txBody>
      </p:sp>
    </p:spTree>
    <p:extLst>
      <p:ext uri="{BB962C8B-B14F-4D97-AF65-F5344CB8AC3E}">
        <p14:creationId xmlns:p14="http://schemas.microsoft.com/office/powerpoint/2010/main" val="122029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Shift your </a:t>
            </a:r>
            <a:r>
              <a:rPr lang="en-US" b="1" dirty="0" smtClean="0"/>
              <a:t>perspective</a:t>
            </a:r>
            <a:endParaRPr lang="en-US" dirty="0"/>
          </a:p>
        </p:txBody>
      </p:sp>
      <p:sp>
        <p:nvSpPr>
          <p:cNvPr id="3" name="Content Placeholder 2"/>
          <p:cNvSpPr>
            <a:spLocks noGrp="1"/>
          </p:cNvSpPr>
          <p:nvPr>
            <p:ph idx="1"/>
          </p:nvPr>
        </p:nvSpPr>
        <p:spPr>
          <a:xfrm>
            <a:off x="680321" y="2336873"/>
            <a:ext cx="11098814" cy="3599316"/>
          </a:xfrm>
        </p:spPr>
        <p:txBody>
          <a:bodyPr/>
          <a:lstStyle/>
          <a:p>
            <a:r>
              <a:rPr lang="en-US" dirty="0" smtClean="0"/>
              <a:t>Part </a:t>
            </a:r>
            <a:r>
              <a:rPr lang="en-US" dirty="0"/>
              <a:t>of the problem of stress originates from the workplace, of course. </a:t>
            </a:r>
            <a:endParaRPr lang="en-US" dirty="0" smtClean="0"/>
          </a:p>
          <a:p>
            <a:endParaRPr lang="en-US" dirty="0" smtClean="0"/>
          </a:p>
          <a:p>
            <a:pPr lvl="1"/>
            <a:r>
              <a:rPr lang="en-US" dirty="0" smtClean="0"/>
              <a:t>Try </a:t>
            </a:r>
            <a:r>
              <a:rPr lang="en-US" dirty="0"/>
              <a:t>and identify what parts of your situation and work life are truly fixed and which ones you can change. Altering your perspective can help you approach more situations with a positive attitude, gain more control on your to-do list, or curb cynicism. </a:t>
            </a:r>
            <a:endParaRPr lang="en-US" dirty="0" smtClean="0"/>
          </a:p>
          <a:p>
            <a:pPr lvl="1"/>
            <a:endParaRPr lang="en-US" dirty="0" smtClean="0"/>
          </a:p>
          <a:p>
            <a:pPr lvl="1"/>
            <a:r>
              <a:rPr lang="en-US" dirty="0" smtClean="0"/>
              <a:t>Do </a:t>
            </a:r>
            <a:r>
              <a:rPr lang="en-US" dirty="0"/>
              <a:t>you need more positive work-relationships with people? Almost nothing is fixed entirely, and there are ways you can change your situation. You just need to try.</a:t>
            </a:r>
          </a:p>
          <a:p>
            <a:endParaRPr lang="en-US" dirty="0"/>
          </a:p>
        </p:txBody>
      </p:sp>
    </p:spTree>
    <p:extLst>
      <p:ext uri="{BB962C8B-B14F-4D97-AF65-F5344CB8AC3E}">
        <p14:creationId xmlns:p14="http://schemas.microsoft.com/office/powerpoint/2010/main" val="208193017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767</TotalTime>
  <Words>831</Words>
  <Application>Microsoft Office PowerPoint</Application>
  <PresentationFormat>Widescreen</PresentationFormat>
  <Paragraphs>52</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Trebuchet MS</vt:lpstr>
      <vt:lpstr>Berlin</vt:lpstr>
      <vt:lpstr>Workplace Burnout</vt:lpstr>
      <vt:lpstr>Occupational Phenomenon</vt:lpstr>
      <vt:lpstr>WHO characterizes burnout with three dimensions:</vt:lpstr>
      <vt:lpstr>The three symptoms of burnout are:</vt:lpstr>
      <vt:lpstr>Four Ways to Avoid Work Burnout</vt:lpstr>
      <vt:lpstr>Four Ways to Avoid Work Burnout Cont.</vt:lpstr>
      <vt:lpstr>Self Care, Mindset, Connections</vt:lpstr>
      <vt:lpstr>Prioritize self-care</vt:lpstr>
      <vt:lpstr>Shift your perspective</vt:lpstr>
      <vt:lpstr>Seek out connections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 Something Say Something</dc:title>
  <dc:creator>Porcha Williams</dc:creator>
  <cp:lastModifiedBy>Porcha Williams</cp:lastModifiedBy>
  <cp:revision>19</cp:revision>
  <dcterms:created xsi:type="dcterms:W3CDTF">2021-06-09T21:07:44Z</dcterms:created>
  <dcterms:modified xsi:type="dcterms:W3CDTF">2022-03-28T22:08:17Z</dcterms:modified>
</cp:coreProperties>
</file>