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96" r:id="rId4"/>
  </p:sldMasterIdLst>
  <p:notesMasterIdLst>
    <p:notesMasterId r:id="rId26"/>
  </p:notesMasterIdLst>
  <p:handoutMasterIdLst>
    <p:handoutMasterId r:id="rId27"/>
  </p:handoutMasterIdLst>
  <p:sldIdLst>
    <p:sldId id="256" r:id="rId5"/>
    <p:sldId id="295" r:id="rId6"/>
    <p:sldId id="294" r:id="rId7"/>
    <p:sldId id="296" r:id="rId8"/>
    <p:sldId id="297" r:id="rId9"/>
    <p:sldId id="290" r:id="rId10"/>
    <p:sldId id="292" r:id="rId11"/>
    <p:sldId id="298" r:id="rId12"/>
    <p:sldId id="291" r:id="rId13"/>
    <p:sldId id="299" r:id="rId14"/>
    <p:sldId id="293" r:id="rId15"/>
    <p:sldId id="257" r:id="rId16"/>
    <p:sldId id="269" r:id="rId17"/>
    <p:sldId id="282" r:id="rId18"/>
    <p:sldId id="283" r:id="rId19"/>
    <p:sldId id="284" r:id="rId20"/>
    <p:sldId id="285" r:id="rId21"/>
    <p:sldId id="286" r:id="rId22"/>
    <p:sldId id="287" r:id="rId23"/>
    <p:sldId id="288" r:id="rId24"/>
    <p:sldId id="28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88501" autoAdjust="0"/>
  </p:normalViewPr>
  <p:slideViewPr>
    <p:cSldViewPr snapToGrid="0">
      <p:cViewPr varScale="1">
        <p:scale>
          <a:sx n="115" d="100"/>
          <a:sy n="115" d="100"/>
        </p:scale>
        <p:origin x="432" y="108"/>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4CB405-BC11-414E-B0F4-9E1C4642FE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1A09E4-E76E-43B1-9270-846FE19D3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0A57E1-CEB3-4C96-B7C6-36B0FA3064E4}" type="datetimeFigureOut">
              <a:rPr lang="en-US" smtClean="0"/>
              <a:t>2/8/2022</a:t>
            </a:fld>
            <a:endParaRPr lang="en-US" dirty="0"/>
          </a:p>
        </p:txBody>
      </p:sp>
      <p:sp>
        <p:nvSpPr>
          <p:cNvPr id="4" name="Footer Placeholder 3">
            <a:extLst>
              <a:ext uri="{FF2B5EF4-FFF2-40B4-BE49-F238E27FC236}">
                <a16:creationId xmlns:a16="http://schemas.microsoft.com/office/drawing/2014/main" id="{44791962-6490-4685-B760-76A1628AD5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697A7F-1461-4B81-83F2-8C494CFB8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0D51C3-EABD-4553-9DC0-81CFC2A7F30E}" type="slidenum">
              <a:rPr lang="en-US" smtClean="0"/>
              <a:t>‹#›</a:t>
            </a:fld>
            <a:endParaRPr lang="en-US" dirty="0"/>
          </a:p>
        </p:txBody>
      </p:sp>
    </p:spTree>
    <p:extLst>
      <p:ext uri="{BB962C8B-B14F-4D97-AF65-F5344CB8AC3E}">
        <p14:creationId xmlns:p14="http://schemas.microsoft.com/office/powerpoint/2010/main" val="398146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1BBD7-2276-4DDA-BFFE-26CAACEE5E98}" type="datetimeFigureOut">
              <a:rPr lang="en-US" smtClean="0"/>
              <a:t>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79F17-7BA4-49BC-BB37-7F646CF8D2F0}" type="slidenum">
              <a:rPr lang="en-US" smtClean="0"/>
              <a:t>‹#›</a:t>
            </a:fld>
            <a:endParaRPr lang="en-US" dirty="0"/>
          </a:p>
        </p:txBody>
      </p:sp>
    </p:spTree>
    <p:extLst>
      <p:ext uri="{BB962C8B-B14F-4D97-AF65-F5344CB8AC3E}">
        <p14:creationId xmlns:p14="http://schemas.microsoft.com/office/powerpoint/2010/main" val="4265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an outline to get ready:</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Introduce the era (Use a mix of media and text)</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Organize your artifacts to outline what life was like during the era you are presenting</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Think about using a storyboard to outline your images and ideas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Make sure you prepare a clear and well rounded presentation of all aspects of the era (People, jobs, food, transportation, etc. What else should you include so the audience feels like they have visited your era?)</a:t>
            </a:r>
          </a:p>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12</a:t>
            </a:fld>
            <a:endParaRPr lang="en-US" dirty="0"/>
          </a:p>
        </p:txBody>
      </p:sp>
    </p:spTree>
    <p:extLst>
      <p:ext uri="{BB962C8B-B14F-4D97-AF65-F5344CB8AC3E}">
        <p14:creationId xmlns:p14="http://schemas.microsoft.com/office/powerpoint/2010/main" val="3093659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7105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75981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614894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Colum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8A5301E-AB93-4945-A0AA-2215B6872DB2}"/>
              </a:ext>
            </a:extLst>
          </p:cNvPr>
          <p:cNvSpPr>
            <a:spLocks noChangeAspect="1"/>
          </p:cNvSpPr>
          <p:nvPr userDrawn="1"/>
        </p:nvSpPr>
        <p:spPr>
          <a:xfrm>
            <a:off x="1871401" y="2602132"/>
            <a:ext cx="1801368"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D2FF1D57-3E5F-584B-94C2-629CD166831B}"/>
              </a:ext>
            </a:extLst>
          </p:cNvPr>
          <p:cNvSpPr>
            <a:spLocks noChangeAspect="1"/>
          </p:cNvSpPr>
          <p:nvPr userDrawn="1"/>
        </p:nvSpPr>
        <p:spPr>
          <a:xfrm>
            <a:off x="5194632" y="2602132"/>
            <a:ext cx="1801368"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90A619F7-99B1-EB46-8946-F77C733C4D86}"/>
              </a:ext>
            </a:extLst>
          </p:cNvPr>
          <p:cNvSpPr>
            <a:spLocks noChangeAspect="1"/>
          </p:cNvSpPr>
          <p:nvPr userDrawn="1"/>
        </p:nvSpPr>
        <p:spPr>
          <a:xfrm>
            <a:off x="8519230" y="2602132"/>
            <a:ext cx="1801368"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295402" y="982132"/>
            <a:ext cx="9601196" cy="1303867"/>
          </a:xfrm>
        </p:spPr>
        <p:txBody>
          <a:bodyPr/>
          <a:lstStyle/>
          <a:p>
            <a:r>
              <a:rPr lang="en-US" noProof="0" smtClean="0"/>
              <a:t>Click to edit Master title style</a:t>
            </a:r>
            <a:endParaRPr lang="en-US" noProof="0"/>
          </a:p>
        </p:txBody>
      </p:sp>
      <p:sp>
        <p:nvSpPr>
          <p:cNvPr id="3" name="Content Placeholder 2"/>
          <p:cNvSpPr>
            <a:spLocks noGrp="1"/>
          </p:cNvSpPr>
          <p:nvPr>
            <p:ph idx="1"/>
          </p:nvPr>
        </p:nvSpPr>
        <p:spPr>
          <a:xfrm>
            <a:off x="1295401" y="4804495"/>
            <a:ext cx="2952000" cy="1109133"/>
          </a:xfrm>
        </p:spPr>
        <p:txBody>
          <a:bodyPr/>
          <a:lstStyle/>
          <a:p>
            <a:pPr lvl="0"/>
            <a:r>
              <a:rPr lang="en-US" noProof="0" smtClean="0"/>
              <a:t>Edit Master text styles</a:t>
            </a:r>
          </a:p>
          <a:p>
            <a:pPr lvl="1"/>
            <a:r>
              <a:rPr lang="en-US" noProof="0" smtClean="0"/>
              <a:t>Second level</a:t>
            </a:r>
          </a:p>
          <a:p>
            <a:pPr lvl="2"/>
            <a:r>
              <a:rPr lang="en-US" noProof="0" smtClean="0"/>
              <a:t>Third level</a:t>
            </a:r>
          </a:p>
        </p:txBody>
      </p:sp>
      <p:sp>
        <p:nvSpPr>
          <p:cNvPr id="4" name="Date Placeholder 3"/>
          <p:cNvSpPr>
            <a:spLocks noGrp="1"/>
          </p:cNvSpPr>
          <p:nvPr>
            <p:ph type="dt" sz="half" idx="10"/>
          </p:nvPr>
        </p:nvSpPr>
        <p:spPr/>
        <p:txBody>
          <a:bodyPr/>
          <a:lstStyle/>
          <a:p>
            <a:fld id="{846CE7D5-CF57-46EF-B807-FDD0502418D4}" type="datetimeFigureOut">
              <a:rPr lang="en-US" noProof="0" smtClean="0"/>
              <a:t>2/8/2022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9" name="Content Placeholder 2">
            <a:extLst>
              <a:ext uri="{FF2B5EF4-FFF2-40B4-BE49-F238E27FC236}">
                <a16:creationId xmlns:a16="http://schemas.microsoft.com/office/drawing/2014/main" id="{D2FC6D4A-DA65-4AB4-A214-ABFCCC77CE2F}"/>
              </a:ext>
            </a:extLst>
          </p:cNvPr>
          <p:cNvSpPr>
            <a:spLocks noGrp="1"/>
          </p:cNvSpPr>
          <p:nvPr>
            <p:ph idx="13"/>
          </p:nvPr>
        </p:nvSpPr>
        <p:spPr>
          <a:xfrm>
            <a:off x="4620000" y="4804495"/>
            <a:ext cx="2952000" cy="1109133"/>
          </a:xfrm>
        </p:spPr>
        <p:txBody>
          <a:bodyPr/>
          <a:lstStyle/>
          <a:p>
            <a:pPr lvl="0"/>
            <a:r>
              <a:rPr lang="en-US" noProof="0" smtClean="0"/>
              <a:t>Edit Master text styles</a:t>
            </a:r>
          </a:p>
          <a:p>
            <a:pPr lvl="1"/>
            <a:r>
              <a:rPr lang="en-US" noProof="0" smtClean="0"/>
              <a:t>Second level</a:t>
            </a:r>
          </a:p>
          <a:p>
            <a:pPr lvl="2"/>
            <a:r>
              <a:rPr lang="en-US" noProof="0" smtClean="0"/>
              <a:t>Third level</a:t>
            </a:r>
          </a:p>
        </p:txBody>
      </p:sp>
      <p:sp>
        <p:nvSpPr>
          <p:cNvPr id="10" name="Content Placeholder 2">
            <a:extLst>
              <a:ext uri="{FF2B5EF4-FFF2-40B4-BE49-F238E27FC236}">
                <a16:creationId xmlns:a16="http://schemas.microsoft.com/office/drawing/2014/main" id="{64EDB116-654D-48D8-BED5-DCA5C06DA378}"/>
              </a:ext>
            </a:extLst>
          </p:cNvPr>
          <p:cNvSpPr>
            <a:spLocks noGrp="1"/>
          </p:cNvSpPr>
          <p:nvPr>
            <p:ph idx="14"/>
          </p:nvPr>
        </p:nvSpPr>
        <p:spPr>
          <a:xfrm>
            <a:off x="7944598" y="4804495"/>
            <a:ext cx="2952000" cy="1109133"/>
          </a:xfrm>
        </p:spPr>
        <p:txBody>
          <a:bodyPr/>
          <a:lstStyle/>
          <a:p>
            <a:pPr lvl="0"/>
            <a:r>
              <a:rPr lang="en-US" noProof="0" smtClean="0"/>
              <a:t>Edit Master text styles</a:t>
            </a:r>
          </a:p>
          <a:p>
            <a:pPr lvl="1"/>
            <a:r>
              <a:rPr lang="en-US" noProof="0" smtClean="0"/>
              <a:t>Second level</a:t>
            </a:r>
          </a:p>
          <a:p>
            <a:pPr lvl="2"/>
            <a:r>
              <a:rPr lang="en-US" noProof="0" smtClean="0"/>
              <a:t>Third level</a:t>
            </a:r>
          </a:p>
        </p:txBody>
      </p:sp>
      <p:sp>
        <p:nvSpPr>
          <p:cNvPr id="12" name="Picture Placeholder 11">
            <a:extLst>
              <a:ext uri="{FF2B5EF4-FFF2-40B4-BE49-F238E27FC236}">
                <a16:creationId xmlns:a16="http://schemas.microsoft.com/office/drawing/2014/main" id="{0E6232E7-9350-493B-BFD0-883015EB07CE}"/>
              </a:ext>
            </a:extLst>
          </p:cNvPr>
          <p:cNvSpPr>
            <a:spLocks noGrp="1" noChangeAspect="1"/>
          </p:cNvSpPr>
          <p:nvPr>
            <p:ph type="pic" sz="quarter" idx="15" hasCustomPrompt="1"/>
          </p:nvPr>
        </p:nvSpPr>
        <p:spPr>
          <a:xfrm>
            <a:off x="2191441" y="2922172"/>
            <a:ext cx="1161288" cy="1161288"/>
          </a:xfrm>
          <a:prstGeom prst="ellipse">
            <a:avLst/>
          </a:prstGeom>
          <a:noFill/>
        </p:spPr>
        <p:txBody>
          <a:bodyPr anchor="ctr"/>
          <a:lstStyle>
            <a:lvl1pPr marL="0" indent="0" algn="ctr">
              <a:buNone/>
              <a:defRPr sz="1400" i="1">
                <a:solidFill>
                  <a:schemeClr val="bg1"/>
                </a:solidFill>
              </a:defRPr>
            </a:lvl1pPr>
          </a:lstStyle>
          <a:p>
            <a:r>
              <a:rPr lang="en-US" noProof="0" dirty="0"/>
              <a:t>Insert Icon or Picture</a:t>
            </a:r>
          </a:p>
        </p:txBody>
      </p:sp>
      <p:sp>
        <p:nvSpPr>
          <p:cNvPr id="14" name="Picture Placeholder 13">
            <a:extLst>
              <a:ext uri="{FF2B5EF4-FFF2-40B4-BE49-F238E27FC236}">
                <a16:creationId xmlns:a16="http://schemas.microsoft.com/office/drawing/2014/main" id="{E13A6892-C6C0-404F-96AD-993154ED8C7C}"/>
              </a:ext>
            </a:extLst>
          </p:cNvPr>
          <p:cNvSpPr>
            <a:spLocks noGrp="1" noChangeAspect="1"/>
          </p:cNvSpPr>
          <p:nvPr>
            <p:ph type="pic" sz="quarter" idx="16" hasCustomPrompt="1"/>
          </p:nvPr>
        </p:nvSpPr>
        <p:spPr>
          <a:xfrm>
            <a:off x="5514672" y="2922172"/>
            <a:ext cx="1161288" cy="1161288"/>
          </a:xfrm>
          <a:prstGeom prst="ellipse">
            <a:avLst/>
          </a:prstGeom>
          <a:solidFill>
            <a:schemeClr val="accent2"/>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
        <p:nvSpPr>
          <p:cNvPr id="16" name="Picture Placeholder 15">
            <a:extLst>
              <a:ext uri="{FF2B5EF4-FFF2-40B4-BE49-F238E27FC236}">
                <a16:creationId xmlns:a16="http://schemas.microsoft.com/office/drawing/2014/main" id="{70281C28-F044-4622-B651-CE20C022E723}"/>
              </a:ext>
            </a:extLst>
          </p:cNvPr>
          <p:cNvSpPr>
            <a:spLocks noGrp="1"/>
          </p:cNvSpPr>
          <p:nvPr>
            <p:ph type="pic" sz="quarter" idx="17" hasCustomPrompt="1"/>
          </p:nvPr>
        </p:nvSpPr>
        <p:spPr>
          <a:xfrm>
            <a:off x="8838000" y="2920902"/>
            <a:ext cx="1163828" cy="1163828"/>
          </a:xfrm>
          <a:prstGeom prst="ellipse">
            <a:avLst/>
          </a:prstGeom>
          <a:no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b="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Tree>
    <p:extLst>
      <p:ext uri="{BB962C8B-B14F-4D97-AF65-F5344CB8AC3E}">
        <p14:creationId xmlns:p14="http://schemas.microsoft.com/office/powerpoint/2010/main" val="1390755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3498694" y="2421466"/>
            <a:ext cx="740731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498694" y="982132"/>
            <a:ext cx="7397903" cy="1303867"/>
          </a:xfrm>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3498694" y="2560320"/>
            <a:ext cx="3580381" cy="3310128"/>
          </a:xfrm>
        </p:spPr>
        <p:txBody>
          <a:bodyP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7316216" y="2560320"/>
            <a:ext cx="3580381" cy="3310128"/>
          </a:xfrm>
        </p:spPr>
        <p:txBody>
          <a:bodyP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846CE7D5-CF57-46EF-B807-FDD0502418D4}" type="datetimeFigureOut">
              <a:rPr lang="en-US" noProof="0" smtClean="0"/>
              <a:t>2/8/2022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388783" y="248341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211380" y="144283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22103" y="1691853"/>
            <a:ext cx="2736000" cy="336731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3762657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F82F76-1F28-4871-AA44-ADE3B29E465F}"/>
              </a:ext>
            </a:extLst>
          </p:cNvPr>
          <p:cNvSpPr/>
          <p:nvPr userDrawn="1"/>
        </p:nvSpPr>
        <p:spPr>
          <a:xfrm>
            <a:off x="1066800" y="1009665"/>
            <a:ext cx="7056969"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a:xfrm>
            <a:off x="8216900" y="982132"/>
            <a:ext cx="2679698" cy="1412725"/>
          </a:xfrm>
        </p:spPr>
        <p:txBody>
          <a:bodyPr anchor="t"/>
          <a:lstStyle>
            <a:lvl1pPr algn="r">
              <a:defRPr/>
            </a:lvl1pPr>
          </a:lstStyle>
          <a:p>
            <a:r>
              <a:rPr lang="en-US" noProof="0"/>
              <a:t>Click to title</a:t>
            </a:r>
          </a:p>
        </p:txBody>
      </p:sp>
      <p:sp>
        <p:nvSpPr>
          <p:cNvPr id="4" name="Date Placeholder 3"/>
          <p:cNvSpPr>
            <a:spLocks noGrp="1"/>
          </p:cNvSpPr>
          <p:nvPr>
            <p:ph type="dt" sz="half" idx="10"/>
          </p:nvPr>
        </p:nvSpPr>
        <p:spPr/>
        <p:txBody>
          <a:bodyPr/>
          <a:lstStyle/>
          <a:p>
            <a:fld id="{846CE7D5-CF57-46EF-B807-FDD0502418D4}" type="datetimeFigureOut">
              <a:rPr lang="en-US" noProof="0" smtClean="0"/>
              <a:t>2/8/2022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1" name="Picture Placeholder 10">
            <a:extLst>
              <a:ext uri="{FF2B5EF4-FFF2-40B4-BE49-F238E27FC236}">
                <a16:creationId xmlns:a16="http://schemas.microsoft.com/office/drawing/2014/main" id="{087D12F9-00B3-48A4-8EFB-78ACCA9F99DC}"/>
              </a:ext>
            </a:extLst>
          </p:cNvPr>
          <p:cNvSpPr>
            <a:spLocks noGrp="1"/>
          </p:cNvSpPr>
          <p:nvPr>
            <p:ph type="pic" sz="quarter" idx="13" hasCustomPrompt="1"/>
          </p:nvPr>
        </p:nvSpPr>
        <p:spPr>
          <a:xfrm>
            <a:off x="5482052" y="1318687"/>
            <a:ext cx="2338493" cy="2881988"/>
          </a:xfrm>
          <a:solidFill>
            <a:schemeClr val="bg1">
              <a:lumMod val="95000"/>
            </a:schemeClr>
          </a:solidFill>
        </p:spPr>
        <p:txBody>
          <a:bodyPr anchor="ctr"/>
          <a:lstStyle>
            <a:lvl1pPr marL="0" indent="0" algn="ctr">
              <a:buNone/>
              <a:defRPr sz="1200" i="1"/>
            </a:lvl1pPr>
          </a:lstStyle>
          <a:p>
            <a:r>
              <a:rPr lang="en-US" noProof="0" dirty="0"/>
              <a:t>Pictures of buildings</a:t>
            </a:r>
          </a:p>
        </p:txBody>
      </p:sp>
      <p:sp>
        <p:nvSpPr>
          <p:cNvPr id="12" name="Picture Placeholder 10">
            <a:extLst>
              <a:ext uri="{FF2B5EF4-FFF2-40B4-BE49-F238E27FC236}">
                <a16:creationId xmlns:a16="http://schemas.microsoft.com/office/drawing/2014/main" id="{242B44F9-2E79-4910-8D1A-CE37EF05242B}"/>
              </a:ext>
            </a:extLst>
          </p:cNvPr>
          <p:cNvSpPr>
            <a:spLocks noGrp="1"/>
          </p:cNvSpPr>
          <p:nvPr>
            <p:ph type="pic" sz="quarter" idx="14" hasCustomPrompt="1"/>
          </p:nvPr>
        </p:nvSpPr>
        <p:spPr>
          <a:xfrm>
            <a:off x="1374222" y="3128436"/>
            <a:ext cx="3974629" cy="2424639"/>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 Pictures of jobs</a:t>
            </a:r>
          </a:p>
        </p:txBody>
      </p:sp>
      <p:sp>
        <p:nvSpPr>
          <p:cNvPr id="13" name="Picture Placeholder 10">
            <a:extLst>
              <a:ext uri="{FF2B5EF4-FFF2-40B4-BE49-F238E27FC236}">
                <a16:creationId xmlns:a16="http://schemas.microsoft.com/office/drawing/2014/main" id="{68412D06-1A64-446B-8E3E-026437ADFB5D}"/>
              </a:ext>
            </a:extLst>
          </p:cNvPr>
          <p:cNvSpPr>
            <a:spLocks noGrp="1"/>
          </p:cNvSpPr>
          <p:nvPr>
            <p:ph type="pic" sz="quarter" idx="15" hasCustomPrompt="1"/>
          </p:nvPr>
        </p:nvSpPr>
        <p:spPr>
          <a:xfrm>
            <a:off x="3600451" y="1318687"/>
            <a:ext cx="1748400" cy="1680173"/>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transportation</a:t>
            </a:r>
          </a:p>
        </p:txBody>
      </p:sp>
      <p:sp>
        <p:nvSpPr>
          <p:cNvPr id="14" name="Picture Placeholder 10">
            <a:extLst>
              <a:ext uri="{FF2B5EF4-FFF2-40B4-BE49-F238E27FC236}">
                <a16:creationId xmlns:a16="http://schemas.microsoft.com/office/drawing/2014/main" id="{3152ED43-82C8-44B9-8B8E-2C0C9CEB1F19}"/>
              </a:ext>
            </a:extLst>
          </p:cNvPr>
          <p:cNvSpPr>
            <a:spLocks noGrp="1"/>
          </p:cNvSpPr>
          <p:nvPr>
            <p:ph type="pic" sz="quarter" idx="16" hasCustomPrompt="1"/>
          </p:nvPr>
        </p:nvSpPr>
        <p:spPr>
          <a:xfrm>
            <a:off x="1374222" y="1318687"/>
            <a:ext cx="2093027" cy="1680173"/>
          </a:xfrm>
          <a:solidFill>
            <a:schemeClr val="bg1">
              <a:lumMod val="95000"/>
            </a:schemeClr>
          </a:solidFill>
        </p:spPr>
        <p:txBody>
          <a:bodyPr anchor="ctr"/>
          <a:lstStyle>
            <a:lvl1pPr marL="0" indent="0" algn="ctr">
              <a:buNone/>
              <a:defRPr sz="1200" i="1"/>
            </a:lvl1pPr>
          </a:lstStyle>
          <a:p>
            <a:r>
              <a:rPr lang="en-US" noProof="0" dirty="0"/>
              <a:t>Pictures of clothing</a:t>
            </a:r>
          </a:p>
        </p:txBody>
      </p:sp>
      <p:sp>
        <p:nvSpPr>
          <p:cNvPr id="19" name="Picture Placeholder 10">
            <a:extLst>
              <a:ext uri="{FF2B5EF4-FFF2-40B4-BE49-F238E27FC236}">
                <a16:creationId xmlns:a16="http://schemas.microsoft.com/office/drawing/2014/main" id="{0BCC3DC8-BDE4-4B07-A8CA-0321A364356B}"/>
              </a:ext>
            </a:extLst>
          </p:cNvPr>
          <p:cNvSpPr>
            <a:spLocks noGrp="1"/>
          </p:cNvSpPr>
          <p:nvPr>
            <p:ph type="pic" sz="quarter" idx="17" hasCustomPrompt="1"/>
          </p:nvPr>
        </p:nvSpPr>
        <p:spPr>
          <a:xfrm>
            <a:off x="5482052" y="4333875"/>
            <a:ext cx="2338493" cy="1219200"/>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other items that capture the era</a:t>
            </a:r>
          </a:p>
        </p:txBody>
      </p:sp>
      <p:sp>
        <p:nvSpPr>
          <p:cNvPr id="21" name="Text Placeholder 20">
            <a:extLst>
              <a:ext uri="{FF2B5EF4-FFF2-40B4-BE49-F238E27FC236}">
                <a16:creationId xmlns:a16="http://schemas.microsoft.com/office/drawing/2014/main" id="{2E769B50-B286-4700-AFD4-EFDA8F2FBA04}"/>
              </a:ext>
            </a:extLst>
          </p:cNvPr>
          <p:cNvSpPr>
            <a:spLocks noGrp="1"/>
          </p:cNvSpPr>
          <p:nvPr>
            <p:ph type="body" sz="quarter" idx="18" hasCustomPrompt="1"/>
          </p:nvPr>
        </p:nvSpPr>
        <p:spPr>
          <a:xfrm>
            <a:off x="8216900" y="2507046"/>
            <a:ext cx="2679698" cy="3349763"/>
          </a:xfrm>
        </p:spPr>
        <p:txBody>
          <a:bodyPr/>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noProof="0"/>
              <a:t>Subheader</a:t>
            </a:r>
          </a:p>
        </p:txBody>
      </p:sp>
    </p:spTree>
    <p:extLst>
      <p:ext uri="{BB962C8B-B14F-4D97-AF65-F5344CB8AC3E}">
        <p14:creationId xmlns:p14="http://schemas.microsoft.com/office/powerpoint/2010/main" val="4260075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CE66FB-7564-43B1-9A0A-6594394A243B}"/>
              </a:ext>
            </a:extLst>
          </p:cNvPr>
          <p:cNvSpPr/>
          <p:nvPr userDrawn="1"/>
        </p:nvSpPr>
        <p:spPr>
          <a:xfrm>
            <a:off x="476250" y="476250"/>
            <a:ext cx="11239500"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D335E96D-A567-4898-B2BA-3B8C2F40BA6E}"/>
              </a:ext>
            </a:extLst>
          </p:cNvPr>
          <p:cNvSpPr>
            <a:spLocks noGrp="1"/>
          </p:cNvSpPr>
          <p:nvPr>
            <p:ph type="pic" sz="quarter" idx="10" hasCustomPrompt="1"/>
          </p:nvPr>
        </p:nvSpPr>
        <p:spPr>
          <a:xfrm>
            <a:off x="552000" y="567000"/>
            <a:ext cx="11088000" cy="5724000"/>
          </a:xfrm>
          <a:solidFill>
            <a:schemeClr val="bg1">
              <a:lumMod val="95000"/>
            </a:schemeClr>
          </a:solidFill>
        </p:spPr>
        <p:txBody>
          <a:bodyPr anchor="ctr"/>
          <a:lstStyle>
            <a:lvl1pPr marL="0" indent="0" algn="ctr">
              <a:buNone/>
              <a:defRPr sz="1600" i="1">
                <a:solidFill>
                  <a:schemeClr val="tx1">
                    <a:lumMod val="85000"/>
                    <a:lumOff val="15000"/>
                  </a:schemeClr>
                </a:solidFill>
              </a:defRPr>
            </a:lvl1pPr>
          </a:lstStyle>
          <a:p>
            <a:r>
              <a:rPr lang="en-US" noProof="0" dirty="0"/>
              <a:t>Insert an iconic picture from the era</a:t>
            </a:r>
          </a:p>
        </p:txBody>
      </p:sp>
      <p:sp>
        <p:nvSpPr>
          <p:cNvPr id="2" name="Title 1"/>
          <p:cNvSpPr>
            <a:spLocks noGrp="1"/>
          </p:cNvSpPr>
          <p:nvPr>
            <p:ph type="title"/>
          </p:nvPr>
        </p:nvSpPr>
        <p:spPr>
          <a:xfrm>
            <a:off x="1295402" y="692939"/>
            <a:ext cx="9601196" cy="751418"/>
          </a:xfrm>
        </p:spPr>
        <p:txBody>
          <a:bodyPr/>
          <a:lstStyle/>
          <a:p>
            <a:r>
              <a:rPr lang="en-US" noProof="0" smtClean="0"/>
              <a:t>Click to edit Master title style</a:t>
            </a:r>
            <a:endParaRPr lang="en-US" noProof="0"/>
          </a:p>
        </p:txBody>
      </p:sp>
      <p:pic>
        <p:nvPicPr>
          <p:cNvPr id="7" name="Picture 6" descr="HD-PanelContent-GrommetsCombined.png">
            <a:extLst>
              <a:ext uri="{FF2B5EF4-FFF2-40B4-BE49-F238E27FC236}">
                <a16:creationId xmlns:a16="http://schemas.microsoft.com/office/drawing/2014/main"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a16="http://schemas.microsoft.com/office/drawing/2014/main"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a16="http://schemas.microsoft.com/office/drawing/2014/main"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a16="http://schemas.microsoft.com/office/drawing/2014/main"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818287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3" name="Content Placeholder 2"/>
          <p:cNvSpPr>
            <a:spLocks noGrp="1"/>
          </p:cNvSpPr>
          <p:nvPr>
            <p:ph sz="half" idx="1"/>
          </p:nvPr>
        </p:nvSpPr>
        <p:spPr>
          <a:xfrm>
            <a:off x="1295401" y="2560320"/>
            <a:ext cx="3580381" cy="3310128"/>
          </a:xfrm>
        </p:spPr>
        <p:txBody>
          <a:bodyPr>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846CE7D5-CF57-46EF-B807-FDD0502418D4}" type="datetimeFigureOut">
              <a:rPr lang="en-US" noProof="0" smtClean="0"/>
              <a:t>2/8/2022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168386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7" name="Straight Connector 6"/>
          <p:cNvCxnSpPr>
            <a:cxnSpLocks/>
          </p:cNvCxnSpPr>
          <p:nvPr/>
        </p:nvCxnSpPr>
        <p:spPr>
          <a:xfrm>
            <a:off x="1295401" y="2421466"/>
            <a:ext cx="466966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982132"/>
            <a:ext cx="4669664" cy="1303867"/>
          </a:xfrm>
        </p:spPr>
        <p:txBody>
          <a:bodyPr/>
          <a:lstStyle/>
          <a:p>
            <a:r>
              <a:rPr lang="en-US" dirty="0"/>
              <a:t>Click to edit title</a:t>
            </a:r>
          </a:p>
        </p:txBody>
      </p:sp>
      <p:sp>
        <p:nvSpPr>
          <p:cNvPr id="3" name="Content Placeholder 2"/>
          <p:cNvSpPr>
            <a:spLocks noGrp="1"/>
          </p:cNvSpPr>
          <p:nvPr>
            <p:ph idx="1"/>
          </p:nvPr>
        </p:nvSpPr>
        <p:spPr>
          <a:xfrm>
            <a:off x="1295401" y="2556932"/>
            <a:ext cx="4669666" cy="331893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11" name="Content Placeholder 2">
            <a:extLst>
              <a:ext uri="{FF2B5EF4-FFF2-40B4-BE49-F238E27FC236}">
                <a16:creationId xmlns:a16="http://schemas.microsoft.com/office/drawing/2014/main" id="{68FEA8B0-7C15-481C-885B-E54C78BC32E7}"/>
              </a:ext>
            </a:extLst>
          </p:cNvPr>
          <p:cNvSpPr>
            <a:spLocks noGrp="1"/>
          </p:cNvSpPr>
          <p:nvPr>
            <p:ph idx="13"/>
          </p:nvPr>
        </p:nvSpPr>
        <p:spPr>
          <a:xfrm>
            <a:off x="6226935" y="982132"/>
            <a:ext cx="4669666" cy="41265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a:extLst>
              <a:ext uri="{FF2B5EF4-FFF2-40B4-BE49-F238E27FC236}">
                <a16:creationId xmlns:a16="http://schemas.microsoft.com/office/drawing/2014/main" id="{8DCEB7F9-6056-41AE-93D6-C5D4C94C8F50}"/>
              </a:ext>
            </a:extLst>
          </p:cNvPr>
          <p:cNvSpPr>
            <a:spLocks noGrp="1"/>
          </p:cNvSpPr>
          <p:nvPr>
            <p:ph type="body" sz="quarter" idx="14" hasCustomPrompt="1"/>
          </p:nvPr>
        </p:nvSpPr>
        <p:spPr>
          <a:xfrm rot="21043309">
            <a:off x="8122162" y="5338536"/>
            <a:ext cx="2746356" cy="425315"/>
          </a:xfrm>
        </p:spPr>
        <p:txBody>
          <a:bodyPr/>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Generation XYZ</a:t>
            </a:r>
            <a:endParaRPr lang="en-ZA" dirty="0"/>
          </a:p>
        </p:txBody>
      </p:sp>
    </p:spTree>
    <p:extLst>
      <p:ext uri="{BB962C8B-B14F-4D97-AF65-F5344CB8AC3E}">
        <p14:creationId xmlns:p14="http://schemas.microsoft.com/office/powerpoint/2010/main" val="1455771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5" name="Date Placeholder 4"/>
          <p:cNvSpPr>
            <a:spLocks noGrp="1"/>
          </p:cNvSpPr>
          <p:nvPr>
            <p:ph type="dt" sz="half" idx="10"/>
          </p:nvPr>
        </p:nvSpPr>
        <p:spPr/>
        <p:txBody>
          <a:bodyPr/>
          <a:lstStyle/>
          <a:p>
            <a:fld id="{846CE7D5-CF57-46EF-B807-FDD0502418D4}" type="datetimeFigureOut">
              <a:rPr lang="en-US" noProof="0" smtClean="0"/>
              <a:t>2/8/2022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
        <p:nvSpPr>
          <p:cNvPr id="13" name="Text Placeholder 3">
            <a:extLst>
              <a:ext uri="{FF2B5EF4-FFF2-40B4-BE49-F238E27FC236}">
                <a16:creationId xmlns:a16="http://schemas.microsoft.com/office/drawing/2014/main" id="{809CB875-1032-49F8-A74E-BD0BA58F9727}"/>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Tree>
    <p:extLst>
      <p:ext uri="{BB962C8B-B14F-4D97-AF65-F5344CB8AC3E}">
        <p14:creationId xmlns:p14="http://schemas.microsoft.com/office/powerpoint/2010/main" val="1782454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5288294" y="895547"/>
            <a:ext cx="5871325" cy="49749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
        <p:nvSpPr>
          <p:cNvPr id="13" name="Text Placeholder 3">
            <a:extLst>
              <a:ext uri="{FF2B5EF4-FFF2-40B4-BE49-F238E27FC236}">
                <a16:creationId xmlns:a16="http://schemas.microsoft.com/office/drawing/2014/main" id="{379CAAA9-085A-46C2-A892-DE935E67C328}"/>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88711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561419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652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4248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99674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3729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97013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6CE7D5-CF57-46EF-B807-FDD0502418D4}" type="datetimeFigureOut">
              <a:rPr lang="en-US" smtClean="0"/>
              <a:t>2/8/2022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599588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6072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6CE7D5-CF57-46EF-B807-FDD0502418D4}" type="datetimeFigureOut">
              <a:rPr lang="en-US" smtClean="0"/>
              <a:t>2/8/2022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0EA680-D336-4FF7-8B7A-9848BB0A1C32}"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662704"/>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 id="2147484187" r:id="rId13"/>
    <p:sldLayoutId id="2147484188" r:id="rId14"/>
    <p:sldLayoutId id="2147484189" r:id="rId15"/>
    <p:sldLayoutId id="2147484190" r:id="rId16"/>
    <p:sldLayoutId id="2147484191" r:id="rId17"/>
    <p:sldLayoutId id="2147484193" r:id="rId18"/>
    <p:sldLayoutId id="2147484194" r:id="rId19"/>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0.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7220" y="1159140"/>
            <a:ext cx="8760935" cy="1064569"/>
          </a:xfrm>
        </p:spPr>
        <p:txBody>
          <a:bodyPr>
            <a:normAutofit fontScale="90000"/>
          </a:bodyPr>
          <a:lstStyle/>
          <a:p>
            <a:r>
              <a:rPr lang="en-US" dirty="0" smtClean="0"/>
              <a:t>FIRE SAFETY/DRILLS</a:t>
            </a:r>
            <a:endParaRPr lang="en-US" dirty="0"/>
          </a:p>
        </p:txBody>
      </p:sp>
      <p:sp>
        <p:nvSpPr>
          <p:cNvPr id="5" name="Subtitle 4"/>
          <p:cNvSpPr>
            <a:spLocks noGrp="1"/>
          </p:cNvSpPr>
          <p:nvPr>
            <p:ph type="subTitle" idx="1"/>
          </p:nvPr>
        </p:nvSpPr>
        <p:spPr>
          <a:xfrm>
            <a:off x="1226634" y="4793834"/>
            <a:ext cx="9913434" cy="1305883"/>
          </a:xfrm>
        </p:spPr>
        <p:txBody>
          <a:bodyPr>
            <a:noAutofit/>
          </a:bodyPr>
          <a:lstStyle/>
          <a:p>
            <a:r>
              <a:rPr lang="en-US" sz="2800" dirty="0" smtClean="0"/>
              <a:t>Practice increases preparedness</a:t>
            </a:r>
          </a:p>
          <a:p>
            <a:pPr algn="ctr"/>
            <a:r>
              <a:rPr lang="en-US" sz="2800" dirty="0" smtClean="0"/>
              <a:t>Creating a safety first culture</a:t>
            </a:r>
            <a:endParaRPr lang="en-US" sz="2800" dirty="0"/>
          </a:p>
        </p:txBody>
      </p:sp>
      <p:pic>
        <p:nvPicPr>
          <p:cNvPr id="4" name="Picture 3"/>
          <p:cNvPicPr>
            <a:picLocks noChangeAspect="1"/>
          </p:cNvPicPr>
          <p:nvPr/>
        </p:nvPicPr>
        <p:blipFill>
          <a:blip r:embed="rId2"/>
          <a:stretch>
            <a:fillRect/>
          </a:stretch>
        </p:blipFill>
        <p:spPr>
          <a:xfrm>
            <a:off x="4304819" y="2526813"/>
            <a:ext cx="3371328" cy="212205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64" y="179026"/>
            <a:ext cx="11524129" cy="1450757"/>
          </a:xfrm>
        </p:spPr>
        <p:txBody>
          <a:bodyPr>
            <a:normAutofit/>
          </a:bodyPr>
          <a:lstStyle/>
          <a:p>
            <a:pPr fontAlgn="base"/>
            <a:r>
              <a:rPr lang="en-US" b="1" dirty="0"/>
              <a:t>HOW TO USE EXTINGUISHER</a:t>
            </a:r>
            <a:r>
              <a:rPr lang="en-US" dirty="0"/>
              <a:t>, </a:t>
            </a:r>
            <a:r>
              <a:rPr lang="en-US" b="1" dirty="0"/>
              <a:t>remember </a:t>
            </a:r>
            <a:r>
              <a:rPr lang="en-US" b="1" u="sng" dirty="0"/>
              <a:t>P A S </a:t>
            </a:r>
            <a:r>
              <a:rPr lang="en-US" b="1" u="sng" dirty="0" err="1"/>
              <a:t>S</a:t>
            </a:r>
            <a:r>
              <a:rPr lang="en-US" b="1" dirty="0"/>
              <a:t>.</a:t>
            </a:r>
            <a:endParaRPr lang="en-US" dirty="0"/>
          </a:p>
        </p:txBody>
      </p:sp>
      <p:sp>
        <p:nvSpPr>
          <p:cNvPr id="3" name="Content Placeholder 2"/>
          <p:cNvSpPr>
            <a:spLocks noGrp="1"/>
          </p:cNvSpPr>
          <p:nvPr>
            <p:ph idx="1"/>
          </p:nvPr>
        </p:nvSpPr>
        <p:spPr>
          <a:xfrm>
            <a:off x="389965" y="1845734"/>
            <a:ext cx="11416553" cy="4023360"/>
          </a:xfrm>
        </p:spPr>
        <p:txBody>
          <a:bodyPr>
            <a:noAutofit/>
          </a:bodyPr>
          <a:lstStyle/>
          <a:p>
            <a:pPr lvl="0" fontAlgn="base"/>
            <a:r>
              <a:rPr lang="en-US" sz="3600" b="1" u="sng" dirty="0"/>
              <a:t>P</a:t>
            </a:r>
            <a:r>
              <a:rPr lang="en-US" sz="3600" dirty="0"/>
              <a:t>ull the pin.  (Some may require pressing a puncture lever or releasing a lock hatch.)</a:t>
            </a:r>
          </a:p>
          <a:p>
            <a:pPr lvl="0" fontAlgn="base"/>
            <a:r>
              <a:rPr lang="en-US" sz="3600" b="1" u="sng" dirty="0"/>
              <a:t>A</a:t>
            </a:r>
            <a:r>
              <a:rPr lang="en-US" sz="3600" dirty="0"/>
              <a:t>im the extinguisher nozzle or cone at the base of the fire.</a:t>
            </a:r>
          </a:p>
          <a:p>
            <a:pPr lvl="0" fontAlgn="base"/>
            <a:r>
              <a:rPr lang="en-US" sz="3600" b="1" u="sng" dirty="0"/>
              <a:t>S</a:t>
            </a:r>
            <a:r>
              <a:rPr lang="en-US" sz="3600" dirty="0"/>
              <a:t>queeze or press the handle.</a:t>
            </a:r>
          </a:p>
          <a:p>
            <a:pPr lvl="0" fontAlgn="base"/>
            <a:r>
              <a:rPr lang="en-US" sz="3600" b="1" u="sng" dirty="0"/>
              <a:t>S</a:t>
            </a:r>
            <a:r>
              <a:rPr lang="en-US" sz="3600" dirty="0"/>
              <a:t>weep from side to side at the base of the fire until it appears to be out.  </a:t>
            </a:r>
          </a:p>
        </p:txBody>
      </p:sp>
    </p:spTree>
    <p:extLst>
      <p:ext uri="{BB962C8B-B14F-4D97-AF65-F5344CB8AC3E}">
        <p14:creationId xmlns:p14="http://schemas.microsoft.com/office/powerpoint/2010/main" val="2017391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EXIT AND MEANS OF EGRESS</a:t>
            </a:r>
            <a:r>
              <a:rPr lang="en-US" b="1" dirty="0"/>
              <a:t/>
            </a:r>
            <a:br>
              <a:rPr lang="en-US" b="1" dirty="0"/>
            </a:br>
            <a:endParaRPr lang="en-US" dirty="0"/>
          </a:p>
        </p:txBody>
      </p:sp>
      <p:sp>
        <p:nvSpPr>
          <p:cNvPr id="3" name="Content Placeholder 2"/>
          <p:cNvSpPr>
            <a:spLocks noGrp="1"/>
          </p:cNvSpPr>
          <p:nvPr>
            <p:ph idx="1"/>
          </p:nvPr>
        </p:nvSpPr>
        <p:spPr>
          <a:xfrm>
            <a:off x="295835" y="1859181"/>
            <a:ext cx="10133703" cy="4581960"/>
          </a:xfrm>
        </p:spPr>
        <p:txBody>
          <a:bodyPr>
            <a:normAutofit/>
          </a:bodyPr>
          <a:lstStyle/>
          <a:p>
            <a:pPr lvl="1">
              <a:buFont typeface="Arial" panose="020B0604020202020204" pitchFamily="34" charset="0"/>
              <a:buChar char="•"/>
            </a:pPr>
            <a:r>
              <a:rPr lang="en-US" sz="3600" dirty="0" smtClean="0"/>
              <a:t>Identify exits </a:t>
            </a:r>
          </a:p>
          <a:p>
            <a:pPr lvl="1">
              <a:buFont typeface="Arial" panose="020B0604020202020204" pitchFamily="34" charset="0"/>
              <a:buChar char="•"/>
            </a:pPr>
            <a:r>
              <a:rPr lang="en-US" sz="3600" dirty="0" smtClean="0"/>
              <a:t>Report any paths to exits that are </a:t>
            </a:r>
            <a:r>
              <a:rPr lang="en-US" sz="3600" dirty="0" smtClean="0"/>
              <a:t>blocked</a:t>
            </a:r>
            <a:endParaRPr lang="en-US" sz="3600" dirty="0" smtClean="0"/>
          </a:p>
          <a:p>
            <a:pPr lvl="1">
              <a:buFont typeface="Arial" panose="020B0604020202020204" pitchFamily="34" charset="0"/>
              <a:buChar char="•"/>
            </a:pPr>
            <a:r>
              <a:rPr lang="en-US" sz="3600" dirty="0" smtClean="0"/>
              <a:t>Use the stairs- NOT elevators</a:t>
            </a:r>
          </a:p>
          <a:p>
            <a:pPr lvl="1">
              <a:buFont typeface="Arial" panose="020B0604020202020204" pitchFamily="34" charset="0"/>
              <a:buChar char="•"/>
            </a:pPr>
            <a:r>
              <a:rPr lang="en-US" sz="3600" dirty="0" smtClean="0"/>
              <a:t>Familiarize yourself with at least two exits for your location</a:t>
            </a:r>
          </a:p>
          <a:p>
            <a:pPr lvl="1">
              <a:buFont typeface="Arial" panose="020B0604020202020204" pitchFamily="34" charset="0"/>
              <a:buChar char="•"/>
            </a:pPr>
            <a:r>
              <a:rPr lang="en-US" sz="3600" dirty="0" smtClean="0"/>
              <a:t>Do not cover/decorate exit doors</a:t>
            </a:r>
          </a:p>
          <a:p>
            <a:pPr lvl="1">
              <a:buFont typeface="Arial" panose="020B0604020202020204" pitchFamily="34" charset="0"/>
              <a:buChar char="•"/>
            </a:pPr>
            <a:r>
              <a:rPr lang="en-US" sz="3600" b="1" dirty="0" smtClean="0"/>
              <a:t>Exit signs </a:t>
            </a:r>
            <a:r>
              <a:rPr lang="en-US" sz="3600" dirty="0" smtClean="0"/>
              <a:t>must be clearly identifiable</a:t>
            </a:r>
            <a:endParaRPr lang="en-US" sz="3600" dirty="0"/>
          </a:p>
        </p:txBody>
      </p:sp>
      <p:pic>
        <p:nvPicPr>
          <p:cNvPr id="4" name="Picture 3"/>
          <p:cNvPicPr>
            <a:picLocks noChangeAspect="1"/>
          </p:cNvPicPr>
          <p:nvPr/>
        </p:nvPicPr>
        <p:blipFill>
          <a:blip r:embed="rId2"/>
          <a:stretch>
            <a:fillRect/>
          </a:stretch>
        </p:blipFill>
        <p:spPr>
          <a:xfrm>
            <a:off x="8549472" y="703561"/>
            <a:ext cx="3221902" cy="2577521"/>
          </a:xfrm>
          <a:prstGeom prst="rect">
            <a:avLst/>
          </a:prstGeom>
        </p:spPr>
      </p:pic>
    </p:spTree>
    <p:extLst>
      <p:ext uri="{BB962C8B-B14F-4D97-AF65-F5344CB8AC3E}">
        <p14:creationId xmlns:p14="http://schemas.microsoft.com/office/powerpoint/2010/main" val="641200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4" y="286603"/>
            <a:ext cx="11034656" cy="1450757"/>
          </a:xfrm>
        </p:spPr>
        <p:txBody>
          <a:bodyPr/>
          <a:lstStyle/>
          <a:p>
            <a:r>
              <a:rPr lang="en-US" b="1" dirty="0" smtClean="0"/>
              <a:t>FIRE DRILLS</a:t>
            </a:r>
            <a:endParaRPr lang="en-US" sz="1400" b="1" dirty="0"/>
          </a:p>
        </p:txBody>
      </p:sp>
      <p:sp>
        <p:nvSpPr>
          <p:cNvPr id="3" name="Content Placeholder 2"/>
          <p:cNvSpPr>
            <a:spLocks noGrp="1"/>
          </p:cNvSpPr>
          <p:nvPr>
            <p:ph idx="1"/>
          </p:nvPr>
        </p:nvSpPr>
        <p:spPr>
          <a:xfrm>
            <a:off x="430306" y="1890364"/>
            <a:ext cx="10940527" cy="4402859"/>
          </a:xfrm>
        </p:spPr>
        <p:txBody>
          <a:bodyPr>
            <a:normAutofit fontScale="77500" lnSpcReduction="20000"/>
          </a:bodyPr>
          <a:lstStyle/>
          <a:p>
            <a:r>
              <a:rPr lang="en-US" sz="3100" b="1" dirty="0" smtClean="0"/>
              <a:t>WHY:</a:t>
            </a:r>
            <a:endParaRPr lang="en-US" sz="3100" b="1" dirty="0"/>
          </a:p>
          <a:p>
            <a:r>
              <a:rPr lang="en-US" sz="3100" dirty="0" smtClean="0"/>
              <a:t>Fire </a:t>
            </a:r>
            <a:r>
              <a:rPr lang="en-US" sz="3100" dirty="0"/>
              <a:t>and smoke drills are very important, especially in residence halls/classroom buildings.  </a:t>
            </a:r>
          </a:p>
          <a:p>
            <a:r>
              <a:rPr lang="en-US" sz="3100" dirty="0"/>
              <a:t>Knowing what to do in the event of a fire lessens the likeliness of panic. (Some drills may be held at night to practice escaping in the dark.) </a:t>
            </a:r>
          </a:p>
          <a:p>
            <a:pPr fontAlgn="base"/>
            <a:r>
              <a:rPr lang="en-US" sz="3100" dirty="0"/>
              <a:t> </a:t>
            </a:r>
            <a:endParaRPr lang="en-US" sz="3100" dirty="0" smtClean="0"/>
          </a:p>
          <a:p>
            <a:pPr fontAlgn="base"/>
            <a:r>
              <a:rPr lang="en-US" sz="3100" b="1" dirty="0" smtClean="0"/>
              <a:t>WHAT TO EXPECT:</a:t>
            </a:r>
          </a:p>
          <a:p>
            <a:pPr fontAlgn="base"/>
            <a:r>
              <a:rPr lang="en-US" sz="3100" dirty="0" smtClean="0"/>
              <a:t>Fire </a:t>
            </a:r>
            <a:r>
              <a:rPr lang="en-US" sz="3100" dirty="0"/>
              <a:t>drills will consist of a “live” drill in which building occupants must vacate a building to a safe haven in the same way that they would in the case of a fire. </a:t>
            </a:r>
            <a:endParaRPr lang="en-US" sz="3100" dirty="0" smtClean="0"/>
          </a:p>
          <a:p>
            <a:pPr lvl="1"/>
            <a:r>
              <a:rPr lang="en-US" sz="3100" dirty="0" smtClean="0"/>
              <a:t>Take </a:t>
            </a:r>
            <a:r>
              <a:rPr lang="en-US" sz="3100" dirty="0"/>
              <a:t>fire drills seriously; they may save your life. </a:t>
            </a:r>
          </a:p>
          <a:p>
            <a:pPr lvl="1"/>
            <a:r>
              <a:rPr lang="en-US" sz="3100" dirty="0"/>
              <a:t>Follow directions of the person in charge.</a:t>
            </a:r>
          </a:p>
          <a:p>
            <a:pPr fontAlgn="base"/>
            <a:r>
              <a:rPr lang="en-US" sz="2400" dirty="0"/>
              <a:t> </a:t>
            </a:r>
            <a:endParaRPr lang="en-US" dirty="0"/>
          </a:p>
        </p:txBody>
      </p:sp>
      <p:sp>
        <p:nvSpPr>
          <p:cNvPr id="4" name="Rectangle 3"/>
          <p:cNvSpPr/>
          <p:nvPr/>
        </p:nvSpPr>
        <p:spPr>
          <a:xfrm>
            <a:off x="4168589" y="40341"/>
            <a:ext cx="8148918" cy="1569660"/>
          </a:xfrm>
          <a:prstGeom prst="rect">
            <a:avLst/>
          </a:prstGeom>
        </p:spPr>
        <p:txBody>
          <a:bodyPr wrap="square">
            <a:spAutoFit/>
          </a:bodyPr>
          <a:lstStyle/>
          <a:p>
            <a:pPr fontAlgn="base"/>
            <a:r>
              <a:rPr lang="en-US" sz="3200" b="1" dirty="0"/>
              <a:t>Grambling State University will conduct one fire drill at every </a:t>
            </a:r>
            <a:r>
              <a:rPr lang="en-US" sz="3200" b="1" dirty="0" smtClean="0"/>
              <a:t>employee/student occupied </a:t>
            </a:r>
            <a:r>
              <a:rPr lang="en-US" sz="3200" b="1" dirty="0"/>
              <a:t>building once per year</a:t>
            </a:r>
            <a:r>
              <a:rPr lang="en-US" dirty="0"/>
              <a:t>. </a:t>
            </a:r>
          </a:p>
        </p:txBody>
      </p:sp>
    </p:spTree>
    <p:extLst>
      <p:ext uri="{BB962C8B-B14F-4D97-AF65-F5344CB8AC3E}">
        <p14:creationId xmlns:p14="http://schemas.microsoft.com/office/powerpoint/2010/main" val="2923480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Medal icon">
            <a:extLst>
              <a:ext uri="{FF2B5EF4-FFF2-40B4-BE49-F238E27FC236}">
                <a16:creationId xmlns:a16="http://schemas.microsoft.com/office/drawing/2014/main" id="{2AB2E71E-F344-413C-AACF-807A2D141C96}"/>
              </a:ext>
            </a:extLst>
          </p:cNvPr>
          <p:cNvPicPr>
            <a:picLocks noGrp="1" noChangeAspect="1"/>
          </p:cNvPicPr>
          <p:nvPr>
            <p:ph type="pic" sz="quarter" idx="4294967295"/>
          </p:nvPr>
        </p:nvPicPr>
        <p:blipFill>
          <a:blip r:embed="rId2">
            <a:extLst>
              <a:ext uri="{28A0092B-C50C-407E-A947-70E740481C1C}">
                <a14:useLocalDpi xmlns:a14="http://schemas.microsoft.com/office/drawing/2010/main"/>
              </a:ext>
              <a:ext uri="{96DAC541-7B7A-43D3-8B79-37D633B846F1}">
                <asvg:svgBlip xmlns="" xmlns:asvg="http://schemas.microsoft.com/office/drawing/2016/SVG/main" r:embed="rId3"/>
              </a:ext>
            </a:extLst>
          </a:blip>
          <a:srcRect t="68" b="68"/>
          <a:stretch>
            <a:fillRect/>
          </a:stretch>
        </p:blipFill>
        <p:spPr>
          <a:xfrm>
            <a:off x="0" y="2922588"/>
            <a:ext cx="1162050" cy="1160462"/>
          </a:xfrm>
        </p:spPr>
      </p:pic>
      <p:pic>
        <p:nvPicPr>
          <p:cNvPr id="12" name="Picture Placeholder 11" descr="Checkmark icon">
            <a:extLst>
              <a:ext uri="{FF2B5EF4-FFF2-40B4-BE49-F238E27FC236}">
                <a16:creationId xmlns:a16="http://schemas.microsoft.com/office/drawing/2014/main" id="{7E09C728-C3D0-4D16-ADAC-753EFE19B1DA}"/>
              </a:ext>
            </a:extLst>
          </p:cNvPr>
          <p:cNvPicPr>
            <a:picLocks noGrp="1" noChangeAspect="1"/>
          </p:cNvPicPr>
          <p:nvPr>
            <p:ph type="pic" sz="quarter" idx="4294967295"/>
          </p:nvPr>
        </p:nvPicPr>
        <p:blipFill>
          <a:blip r:embed="rId4">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a:fillRect/>
          </a:stretch>
        </p:blipFill>
        <p:spPr>
          <a:xfrm>
            <a:off x="0" y="2922588"/>
            <a:ext cx="1160463" cy="1160462"/>
          </a:xfrm>
        </p:spPr>
      </p:pic>
      <p:pic>
        <p:nvPicPr>
          <p:cNvPr id="14" name="Picture Placeholder 13" descr="Head with Gears icon">
            <a:extLst>
              <a:ext uri="{FF2B5EF4-FFF2-40B4-BE49-F238E27FC236}">
                <a16:creationId xmlns:a16="http://schemas.microsoft.com/office/drawing/2014/main" id="{E446D6D6-98CB-455F-B98B-5236850D2072}"/>
              </a:ext>
            </a:extLst>
          </p:cNvPr>
          <p:cNvPicPr>
            <a:picLocks noGrp="1" noChangeAspect="1"/>
          </p:cNvPicPr>
          <p:nvPr>
            <p:ph type="pic" sz="quarter" idx="4294967295"/>
          </p:nvPr>
        </p:nvPicPr>
        <p:blipFill>
          <a:blip r:embed="rId6">
            <a:extLst>
              <a:ext uri="{28A0092B-C50C-407E-A947-70E740481C1C}">
                <a14:useLocalDpi xmlns:a14="http://schemas.microsoft.com/office/drawing/2010/main"/>
              </a:ext>
              <a:ext uri="{96DAC541-7B7A-43D3-8B79-37D633B846F1}">
                <asvg:svgBlip xmlns="" xmlns:asvg="http://schemas.microsoft.com/office/drawing/2016/SVG/main" r:embed="rId7"/>
              </a:ext>
            </a:extLst>
          </a:blip>
          <a:srcRect/>
          <a:stretch>
            <a:fillRect/>
          </a:stretch>
        </p:blipFill>
        <p:spPr>
          <a:xfrm>
            <a:off x="11028363" y="2921000"/>
            <a:ext cx="1163637" cy="1163638"/>
          </a:xfrm>
        </p:spPr>
      </p:pic>
      <p:sp>
        <p:nvSpPr>
          <p:cNvPr id="6" name="Rectangle 5"/>
          <p:cNvSpPr/>
          <p:nvPr/>
        </p:nvSpPr>
        <p:spPr>
          <a:xfrm>
            <a:off x="1873405" y="2213114"/>
            <a:ext cx="8486078" cy="3785652"/>
          </a:xfrm>
          <a:prstGeom prst="rect">
            <a:avLst/>
          </a:prstGeom>
        </p:spPr>
        <p:txBody>
          <a:bodyPr wrap="square">
            <a:spAutoFit/>
          </a:bodyPr>
          <a:lstStyle/>
          <a:p>
            <a:pPr algn="ctr" fontAlgn="base"/>
            <a:r>
              <a:rPr lang="en-US" sz="4000" u="sng" dirty="0">
                <a:solidFill>
                  <a:srgbClr val="CB333B"/>
                </a:solidFill>
                <a:latin typeface="proxima-nova"/>
              </a:rPr>
              <a:t>WHAT TO DO IN CASE OF </a:t>
            </a:r>
            <a:r>
              <a:rPr lang="en-US" sz="4000" u="sng" dirty="0" smtClean="0">
                <a:solidFill>
                  <a:srgbClr val="CB333B"/>
                </a:solidFill>
                <a:latin typeface="proxima-nova"/>
              </a:rPr>
              <a:t>FIRE</a:t>
            </a:r>
          </a:p>
          <a:p>
            <a:pPr algn="ctr" fontAlgn="base"/>
            <a:endParaRPr lang="en-US" sz="4000" b="0" i="0" dirty="0" smtClean="0">
              <a:solidFill>
                <a:srgbClr val="CB333B"/>
              </a:solidFill>
              <a:effectLst/>
              <a:latin typeface="proxima-nova"/>
            </a:endParaRPr>
          </a:p>
          <a:p>
            <a:pPr algn="ctr" fontAlgn="base"/>
            <a:endParaRPr lang="en-US" sz="4000" dirty="0">
              <a:solidFill>
                <a:srgbClr val="CB333B"/>
              </a:solidFill>
              <a:latin typeface="proxima-nova"/>
            </a:endParaRPr>
          </a:p>
          <a:p>
            <a:pPr algn="ctr" fontAlgn="base"/>
            <a:endParaRPr lang="en-US" sz="4000" b="0" i="0" dirty="0" smtClean="0">
              <a:solidFill>
                <a:srgbClr val="CB333B"/>
              </a:solidFill>
              <a:effectLst/>
              <a:latin typeface="proxima-nova"/>
            </a:endParaRPr>
          </a:p>
          <a:p>
            <a:pPr algn="ctr" fontAlgn="base"/>
            <a:endParaRPr lang="en-US" sz="4000" b="0" i="0" dirty="0" smtClean="0">
              <a:solidFill>
                <a:srgbClr val="CB333B"/>
              </a:solidFill>
              <a:effectLst/>
              <a:latin typeface="proxima-nova"/>
            </a:endParaRPr>
          </a:p>
          <a:p>
            <a:pPr algn="ctr" fontAlgn="base"/>
            <a:r>
              <a:rPr lang="en-US" sz="4000" b="0" i="0" dirty="0" smtClean="0">
                <a:solidFill>
                  <a:srgbClr val="CB333B"/>
                </a:solidFill>
                <a:effectLst/>
                <a:latin typeface="proxima-nova"/>
              </a:rPr>
              <a:t>GSU Procedures</a:t>
            </a:r>
            <a:endParaRPr lang="en-US" sz="4000" b="0" i="0" dirty="0">
              <a:solidFill>
                <a:srgbClr val="CB333B"/>
              </a:solidFill>
              <a:effectLst/>
              <a:latin typeface="proxima-nova"/>
            </a:endParaRPr>
          </a:p>
        </p:txBody>
      </p:sp>
      <p:pic>
        <p:nvPicPr>
          <p:cNvPr id="7" name="Picture 6"/>
          <p:cNvPicPr>
            <a:picLocks noChangeAspect="1"/>
          </p:cNvPicPr>
          <p:nvPr/>
        </p:nvPicPr>
        <p:blipFill>
          <a:blip r:embed="rId8"/>
          <a:stretch>
            <a:fillRect/>
          </a:stretch>
        </p:blipFill>
        <p:spPr>
          <a:xfrm>
            <a:off x="4172605" y="3022022"/>
            <a:ext cx="3371328" cy="2122055"/>
          </a:xfrm>
          <a:prstGeom prst="rect">
            <a:avLst/>
          </a:prstGeom>
        </p:spPr>
      </p:pic>
    </p:spTree>
    <p:extLst>
      <p:ext uri="{BB962C8B-B14F-4D97-AF65-F5344CB8AC3E}">
        <p14:creationId xmlns:p14="http://schemas.microsoft.com/office/powerpoint/2010/main" val="2957106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333333"/>
                </a:solidFill>
                <a:latin typeface="proxima-nova"/>
              </a:rPr>
              <a:t>STEP 1. </a:t>
            </a:r>
            <a:endParaRPr lang="en-US" dirty="0"/>
          </a:p>
        </p:txBody>
      </p:sp>
      <p:sp>
        <p:nvSpPr>
          <p:cNvPr id="4" name="Content Placeholder 3"/>
          <p:cNvSpPr>
            <a:spLocks noGrp="1"/>
          </p:cNvSpPr>
          <p:nvPr>
            <p:ph idx="1"/>
          </p:nvPr>
        </p:nvSpPr>
        <p:spPr/>
        <p:txBody>
          <a:bodyPr/>
          <a:lstStyle/>
          <a:p>
            <a:r>
              <a:rPr lang="en-US" dirty="0">
                <a:solidFill>
                  <a:srgbClr val="333333"/>
                </a:solidFill>
                <a:latin typeface="proxima-nova"/>
              </a:rPr>
              <a:t>           </a:t>
            </a:r>
          </a:p>
          <a:p>
            <a:r>
              <a:rPr lang="en-US" b="1" dirty="0">
                <a:solidFill>
                  <a:srgbClr val="333333"/>
                </a:solidFill>
                <a:latin typeface="proxima-nova"/>
              </a:rPr>
              <a:t>Stay calm</a:t>
            </a:r>
            <a:r>
              <a:rPr lang="en-US" dirty="0">
                <a:solidFill>
                  <a:srgbClr val="333333"/>
                </a:solidFill>
                <a:latin typeface="proxima-nova"/>
              </a:rPr>
              <a:t>.  Think out what you have to do, then act because every second counts.</a:t>
            </a:r>
            <a:endParaRPr lang="en-US" dirty="0"/>
          </a:p>
          <a:p>
            <a:endParaRPr lang="en-US" dirty="0"/>
          </a:p>
        </p:txBody>
      </p:sp>
    </p:spTree>
    <p:extLst>
      <p:ext uri="{BB962C8B-B14F-4D97-AF65-F5344CB8AC3E}">
        <p14:creationId xmlns:p14="http://schemas.microsoft.com/office/powerpoint/2010/main" val="136145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333333"/>
                </a:solidFill>
                <a:latin typeface="proxima-nova"/>
              </a:rPr>
              <a:t>STEP 2.     </a:t>
            </a:r>
            <a:endParaRPr lang="en-US" dirty="0"/>
          </a:p>
        </p:txBody>
      </p:sp>
      <p:sp>
        <p:nvSpPr>
          <p:cNvPr id="4" name="Content Placeholder 3"/>
          <p:cNvSpPr>
            <a:spLocks noGrp="1"/>
          </p:cNvSpPr>
          <p:nvPr>
            <p:ph idx="1"/>
          </p:nvPr>
        </p:nvSpPr>
        <p:spPr/>
        <p:txBody>
          <a:bodyPr/>
          <a:lstStyle/>
          <a:p>
            <a:r>
              <a:rPr lang="en-US" dirty="0">
                <a:solidFill>
                  <a:srgbClr val="333333"/>
                </a:solidFill>
                <a:latin typeface="proxima-nova"/>
              </a:rPr>
              <a:t>       </a:t>
            </a:r>
            <a:r>
              <a:rPr lang="en-US" b="1" dirty="0">
                <a:solidFill>
                  <a:srgbClr val="333333"/>
                </a:solidFill>
                <a:latin typeface="proxima-nova"/>
              </a:rPr>
              <a:t>Sound alarm to warn others</a:t>
            </a:r>
            <a:r>
              <a:rPr lang="en-US" dirty="0">
                <a:solidFill>
                  <a:srgbClr val="333333"/>
                </a:solidFill>
                <a:latin typeface="proxima-nova"/>
              </a:rPr>
              <a:t>.  Pull the alarm box.  If there is none, shout and pound on doors as you evacuate.  Never ignore an alarm.  (In buildings equipped with smoke detector systems, the alarm will sound automatically–if it doesn’t, pull the alarm!)</a:t>
            </a:r>
            <a:endParaRPr lang="en-US" dirty="0"/>
          </a:p>
          <a:p>
            <a:endParaRPr lang="en-US" dirty="0"/>
          </a:p>
        </p:txBody>
      </p:sp>
    </p:spTree>
    <p:extLst>
      <p:ext uri="{BB962C8B-B14F-4D97-AF65-F5344CB8AC3E}">
        <p14:creationId xmlns:p14="http://schemas.microsoft.com/office/powerpoint/2010/main" val="1196958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333333"/>
                </a:solidFill>
                <a:latin typeface="proxima-nova"/>
              </a:rPr>
              <a:t>STEP 3.    </a:t>
            </a:r>
            <a:endParaRPr lang="en-US" dirty="0"/>
          </a:p>
        </p:txBody>
      </p:sp>
      <p:sp>
        <p:nvSpPr>
          <p:cNvPr id="4" name="Content Placeholder 3"/>
          <p:cNvSpPr>
            <a:spLocks noGrp="1"/>
          </p:cNvSpPr>
          <p:nvPr>
            <p:ph idx="1"/>
          </p:nvPr>
        </p:nvSpPr>
        <p:spPr/>
        <p:txBody>
          <a:bodyPr/>
          <a:lstStyle/>
          <a:p>
            <a:pPr fontAlgn="base"/>
            <a:r>
              <a:rPr lang="en-US" b="1" i="1" dirty="0" smtClean="0">
                <a:solidFill>
                  <a:srgbClr val="333333"/>
                </a:solidFill>
                <a:latin typeface="proxima-nova"/>
              </a:rPr>
              <a:t>Call</a:t>
            </a:r>
            <a:r>
              <a:rPr lang="en-US" b="1" i="1" dirty="0">
                <a:solidFill>
                  <a:srgbClr val="333333"/>
                </a:solidFill>
                <a:latin typeface="proxima-nova"/>
              </a:rPr>
              <a:t>  </a:t>
            </a:r>
            <a:r>
              <a:rPr lang="en-US" b="1" i="1" dirty="0" smtClean="0">
                <a:solidFill>
                  <a:srgbClr val="333333"/>
                </a:solidFill>
                <a:latin typeface="proxima-nova"/>
              </a:rPr>
              <a:t>911</a:t>
            </a:r>
            <a:r>
              <a:rPr lang="en-US" i="1" dirty="0">
                <a:solidFill>
                  <a:srgbClr val="333333"/>
                </a:solidFill>
                <a:latin typeface="proxima-nova"/>
              </a:rPr>
              <a:t> </a:t>
            </a:r>
            <a:r>
              <a:rPr lang="en-US" b="1" i="1" dirty="0" smtClean="0">
                <a:solidFill>
                  <a:srgbClr val="333333"/>
                </a:solidFill>
                <a:latin typeface="proxima-nova"/>
              </a:rPr>
              <a:t>or GSU Police (318) 274-2222</a:t>
            </a:r>
            <a:endParaRPr lang="en-US" dirty="0">
              <a:solidFill>
                <a:srgbClr val="333333"/>
              </a:solidFill>
              <a:latin typeface="proxima-nova"/>
            </a:endParaRPr>
          </a:p>
          <a:p>
            <a:pPr fontAlgn="base">
              <a:buFont typeface="Arial" panose="020B0604020202020204" pitchFamily="34" charset="0"/>
              <a:buChar char="•"/>
            </a:pPr>
            <a:r>
              <a:rPr lang="en-US" dirty="0">
                <a:solidFill>
                  <a:srgbClr val="333333"/>
                </a:solidFill>
                <a:latin typeface="proxima-nova"/>
              </a:rPr>
              <a:t>Give full location clearly.</a:t>
            </a:r>
          </a:p>
          <a:p>
            <a:pPr fontAlgn="base">
              <a:buFont typeface="Arial" panose="020B0604020202020204" pitchFamily="34" charset="0"/>
              <a:buChar char="•"/>
            </a:pPr>
            <a:r>
              <a:rPr lang="en-US" dirty="0">
                <a:solidFill>
                  <a:srgbClr val="333333"/>
                </a:solidFill>
                <a:latin typeface="proxima-nova"/>
              </a:rPr>
              <a:t>Describe extent of fire.</a:t>
            </a:r>
          </a:p>
          <a:p>
            <a:pPr fontAlgn="base">
              <a:buFont typeface="Arial" panose="020B0604020202020204" pitchFamily="34" charset="0"/>
              <a:buChar char="•"/>
            </a:pPr>
            <a:r>
              <a:rPr lang="en-US" dirty="0">
                <a:solidFill>
                  <a:srgbClr val="333333"/>
                </a:solidFill>
                <a:latin typeface="proxima-nova"/>
              </a:rPr>
              <a:t>Answer any questions before you hang </a:t>
            </a:r>
            <a:r>
              <a:rPr lang="en-US" dirty="0" smtClean="0">
                <a:solidFill>
                  <a:srgbClr val="333333"/>
                </a:solidFill>
                <a:latin typeface="proxima-nova"/>
              </a:rPr>
              <a:t>up.</a:t>
            </a:r>
            <a:endParaRPr lang="en-US" dirty="0"/>
          </a:p>
        </p:txBody>
      </p:sp>
    </p:spTree>
    <p:extLst>
      <p:ext uri="{BB962C8B-B14F-4D97-AF65-F5344CB8AC3E}">
        <p14:creationId xmlns:p14="http://schemas.microsoft.com/office/powerpoint/2010/main" val="589929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333333"/>
                </a:solidFill>
                <a:latin typeface="proxima-nova"/>
              </a:rPr>
              <a:t>STEP 4.    </a:t>
            </a:r>
            <a:endParaRPr lang="en-US" dirty="0"/>
          </a:p>
        </p:txBody>
      </p:sp>
      <p:sp>
        <p:nvSpPr>
          <p:cNvPr id="6" name="Content Placeholder 5"/>
          <p:cNvSpPr>
            <a:spLocks noGrp="1"/>
          </p:cNvSpPr>
          <p:nvPr>
            <p:ph idx="1"/>
          </p:nvPr>
        </p:nvSpPr>
        <p:spPr>
          <a:xfrm>
            <a:off x="1097280" y="1912642"/>
            <a:ext cx="10058400" cy="4023360"/>
          </a:xfrm>
        </p:spPr>
        <p:txBody>
          <a:bodyPr/>
          <a:lstStyle/>
          <a:p>
            <a:r>
              <a:rPr lang="en-US" dirty="0">
                <a:solidFill>
                  <a:srgbClr val="333333"/>
                </a:solidFill>
                <a:latin typeface="proxima-nova"/>
              </a:rPr>
              <a:t>        </a:t>
            </a:r>
            <a:r>
              <a:rPr lang="en-US" b="1" dirty="0">
                <a:solidFill>
                  <a:srgbClr val="333333"/>
                </a:solidFill>
                <a:latin typeface="proxima-nova"/>
              </a:rPr>
              <a:t>If you are in your room when you hear an alarm</a:t>
            </a:r>
            <a:r>
              <a:rPr lang="en-US" dirty="0">
                <a:solidFill>
                  <a:srgbClr val="333333"/>
                </a:solidFill>
                <a:latin typeface="proxima-nova"/>
              </a:rPr>
              <a:t>, feel the door, from bottom to top (heat rises).  If it is hot, don’t open it.  Stay in your room.  If it is cool, open it a crack–but be ready to slam it shut if you find smoke or flames.  </a:t>
            </a:r>
            <a:endParaRPr lang="en-US" dirty="0" smtClean="0">
              <a:solidFill>
                <a:srgbClr val="333333"/>
              </a:solidFill>
              <a:latin typeface="proxima-nova"/>
            </a:endParaRPr>
          </a:p>
          <a:p>
            <a:r>
              <a:rPr lang="en-US" dirty="0" smtClean="0">
                <a:solidFill>
                  <a:srgbClr val="333333"/>
                </a:solidFill>
                <a:latin typeface="proxima-nova"/>
              </a:rPr>
              <a:t>Leave </a:t>
            </a:r>
            <a:r>
              <a:rPr lang="en-US" dirty="0">
                <a:solidFill>
                  <a:srgbClr val="333333"/>
                </a:solidFill>
                <a:latin typeface="proxima-nova"/>
              </a:rPr>
              <a:t>if corridor seems safe.</a:t>
            </a:r>
            <a:endParaRPr lang="en-US" dirty="0"/>
          </a:p>
          <a:p>
            <a:endParaRPr lang="en-US" dirty="0"/>
          </a:p>
        </p:txBody>
      </p:sp>
    </p:spTree>
    <p:extLst>
      <p:ext uri="{BB962C8B-B14F-4D97-AF65-F5344CB8AC3E}">
        <p14:creationId xmlns:p14="http://schemas.microsoft.com/office/powerpoint/2010/main" val="163618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333333"/>
                </a:solidFill>
                <a:latin typeface="proxima-nova"/>
              </a:rPr>
              <a:t>STEP 5.    </a:t>
            </a:r>
            <a:endParaRPr lang="en-US" dirty="0"/>
          </a:p>
        </p:txBody>
      </p:sp>
      <p:sp>
        <p:nvSpPr>
          <p:cNvPr id="4" name="Content Placeholder 3"/>
          <p:cNvSpPr>
            <a:spLocks noGrp="1"/>
          </p:cNvSpPr>
          <p:nvPr>
            <p:ph idx="1"/>
          </p:nvPr>
        </p:nvSpPr>
        <p:spPr/>
        <p:txBody>
          <a:bodyPr/>
          <a:lstStyle/>
          <a:p>
            <a:pPr fontAlgn="base"/>
            <a:r>
              <a:rPr lang="en-US" dirty="0">
                <a:solidFill>
                  <a:srgbClr val="333333"/>
                </a:solidFill>
                <a:latin typeface="proxima-nova"/>
              </a:rPr>
              <a:t>        </a:t>
            </a:r>
            <a:r>
              <a:rPr lang="en-US" b="1" dirty="0">
                <a:solidFill>
                  <a:srgbClr val="333333"/>
                </a:solidFill>
                <a:latin typeface="proxima-nova"/>
              </a:rPr>
              <a:t>If you can exit</a:t>
            </a:r>
            <a:r>
              <a:rPr lang="en-US" dirty="0">
                <a:solidFill>
                  <a:srgbClr val="333333"/>
                </a:solidFill>
                <a:latin typeface="proxima-nova"/>
              </a:rPr>
              <a:t>:</a:t>
            </a:r>
          </a:p>
          <a:p>
            <a:pPr fontAlgn="base">
              <a:buFont typeface="Arial" panose="020B0604020202020204" pitchFamily="34" charset="0"/>
              <a:buChar char="•"/>
            </a:pPr>
            <a:r>
              <a:rPr lang="en-US" dirty="0">
                <a:solidFill>
                  <a:srgbClr val="333333"/>
                </a:solidFill>
                <a:latin typeface="proxima-nova"/>
              </a:rPr>
              <a:t>Take your key and walk to nearest exit if there is no smoke. If there is smoke or if it is dark, crawl to exit, counting doors so you don’t get lost.</a:t>
            </a:r>
          </a:p>
          <a:p>
            <a:pPr fontAlgn="base">
              <a:buFont typeface="Arial" panose="020B0604020202020204" pitchFamily="34" charset="0"/>
              <a:buChar char="•"/>
            </a:pPr>
            <a:r>
              <a:rPr lang="en-US" dirty="0">
                <a:solidFill>
                  <a:srgbClr val="333333"/>
                </a:solidFill>
                <a:latin typeface="proxima-nova"/>
              </a:rPr>
              <a:t>Close all doors behind you.</a:t>
            </a:r>
          </a:p>
          <a:p>
            <a:pPr fontAlgn="base">
              <a:buFont typeface="Arial" panose="020B0604020202020204" pitchFamily="34" charset="0"/>
              <a:buChar char="•"/>
            </a:pPr>
            <a:r>
              <a:rPr lang="en-US" dirty="0">
                <a:solidFill>
                  <a:srgbClr val="333333"/>
                </a:solidFill>
                <a:latin typeface="proxima-nova"/>
              </a:rPr>
              <a:t>Do not use elevators–they are deathtraps in a fire. Use the stairs; hold on to rail.</a:t>
            </a:r>
          </a:p>
          <a:p>
            <a:pPr fontAlgn="base">
              <a:buFont typeface="Arial" panose="020B0604020202020204" pitchFamily="34" charset="0"/>
              <a:buChar char="•"/>
            </a:pPr>
            <a:r>
              <a:rPr lang="en-US" dirty="0">
                <a:solidFill>
                  <a:srgbClr val="333333"/>
                </a:solidFill>
                <a:latin typeface="proxima-nova"/>
              </a:rPr>
              <a:t>Turn back if you encounter heavy smoke (it is deadly) and look for another exit.</a:t>
            </a:r>
          </a:p>
          <a:p>
            <a:pPr fontAlgn="base">
              <a:buFont typeface="Arial" panose="020B0604020202020204" pitchFamily="34" charset="0"/>
              <a:buChar char="•"/>
            </a:pPr>
            <a:r>
              <a:rPr lang="en-US" dirty="0">
                <a:solidFill>
                  <a:srgbClr val="333333"/>
                </a:solidFill>
                <a:latin typeface="proxima-nova"/>
              </a:rPr>
              <a:t>Stand clear of the building and out of the way of the fire fighters when you get outside. Never go back into a burning building for any reason.  Report to your meeting place.</a:t>
            </a:r>
          </a:p>
          <a:p>
            <a:endParaRPr lang="en-US" dirty="0"/>
          </a:p>
        </p:txBody>
      </p:sp>
    </p:spTree>
    <p:extLst>
      <p:ext uri="{BB962C8B-B14F-4D97-AF65-F5344CB8AC3E}">
        <p14:creationId xmlns:p14="http://schemas.microsoft.com/office/powerpoint/2010/main" val="2914586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6. </a:t>
            </a:r>
          </a:p>
        </p:txBody>
      </p:sp>
      <p:sp>
        <p:nvSpPr>
          <p:cNvPr id="3" name="Content Placeholder 2"/>
          <p:cNvSpPr>
            <a:spLocks noGrp="1"/>
          </p:cNvSpPr>
          <p:nvPr>
            <p:ph idx="1"/>
          </p:nvPr>
        </p:nvSpPr>
        <p:spPr/>
        <p:txBody>
          <a:bodyPr/>
          <a:lstStyle/>
          <a:p>
            <a:pPr fontAlgn="base"/>
            <a:r>
              <a:rPr lang="en-US" dirty="0"/>
              <a:t>           </a:t>
            </a:r>
            <a:r>
              <a:rPr lang="en-US" b="1" dirty="0"/>
              <a:t>If you are trapped in your room</a:t>
            </a:r>
            <a:r>
              <a:rPr lang="en-US" dirty="0"/>
              <a:t>:</a:t>
            </a:r>
          </a:p>
          <a:p>
            <a:pPr fontAlgn="base"/>
            <a:r>
              <a:rPr lang="en-US" dirty="0"/>
              <a:t>Keep your door closed.</a:t>
            </a:r>
          </a:p>
          <a:p>
            <a:pPr fontAlgn="base"/>
            <a:r>
              <a:rPr lang="en-US" dirty="0"/>
              <a:t>Seal cracks around door with tape, clothes, sheets, etc.</a:t>
            </a:r>
          </a:p>
          <a:p>
            <a:pPr fontAlgn="base"/>
            <a:r>
              <a:rPr lang="en-US" dirty="0"/>
              <a:t>Open windows slightly, if there is no smoke outside. Open at top (to vent smoke) or at bottom (to let in fresh air).</a:t>
            </a:r>
          </a:p>
          <a:p>
            <a:pPr fontAlgn="base"/>
            <a:r>
              <a:rPr lang="en-US" dirty="0"/>
              <a:t>Tie wet cloth over nose and mouth to aid breathing.</a:t>
            </a:r>
          </a:p>
          <a:p>
            <a:pPr fontAlgn="base"/>
            <a:r>
              <a:rPr lang="en-US" dirty="0"/>
              <a:t>Stay low, where air is fresher (smoke rises).</a:t>
            </a:r>
          </a:p>
          <a:p>
            <a:pPr fontAlgn="base"/>
            <a:r>
              <a:rPr lang="en-US" dirty="0"/>
              <a:t>Signal rescuers by waving a sheet or clothing out the window, or telephone for help.</a:t>
            </a:r>
          </a:p>
          <a:p>
            <a:pPr fontAlgn="base"/>
            <a:r>
              <a:rPr lang="en-US" dirty="0"/>
              <a:t>Do not jump if you are higher than two stories.</a:t>
            </a:r>
          </a:p>
          <a:p>
            <a:endParaRPr lang="en-US" dirty="0"/>
          </a:p>
        </p:txBody>
      </p:sp>
    </p:spTree>
    <p:extLst>
      <p:ext uri="{BB962C8B-B14F-4D97-AF65-F5344CB8AC3E}">
        <p14:creationId xmlns:p14="http://schemas.microsoft.com/office/powerpoint/2010/main" val="3338928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1097280" y="1845734"/>
            <a:ext cx="10763026" cy="4023360"/>
          </a:xfrm>
        </p:spPr>
        <p:txBody>
          <a:bodyPr>
            <a:normAutofit/>
          </a:bodyPr>
          <a:lstStyle/>
          <a:p>
            <a:r>
              <a:rPr lang="en-US" sz="2800" dirty="0" smtClean="0"/>
              <a:t>Fire Safety and Prevention is to</a:t>
            </a:r>
          </a:p>
          <a:p>
            <a:endParaRPr lang="en-US" sz="2800" dirty="0" smtClean="0"/>
          </a:p>
          <a:p>
            <a:pPr lvl="1">
              <a:buFont typeface="Arial" panose="020B0604020202020204" pitchFamily="34" charset="0"/>
              <a:buChar char="•"/>
            </a:pPr>
            <a:r>
              <a:rPr lang="en-US" altLang="en-US" sz="2800" dirty="0" smtClean="0"/>
              <a:t>educate </a:t>
            </a:r>
            <a:r>
              <a:rPr lang="en-US" altLang="en-US" sz="2800" dirty="0"/>
              <a:t>participants on how to avoid fires and fire related injuries.</a:t>
            </a:r>
          </a:p>
          <a:p>
            <a:pPr>
              <a:buFont typeface="Arial" panose="020B0604020202020204" pitchFamily="34" charset="0"/>
              <a:buChar char="•"/>
            </a:pPr>
            <a:endParaRPr lang="en-US" altLang="en-US" sz="2800" dirty="0"/>
          </a:p>
          <a:p>
            <a:pPr lvl="1">
              <a:buFont typeface="Arial" panose="020B0604020202020204" pitchFamily="34" charset="0"/>
              <a:buChar char="•"/>
            </a:pPr>
            <a:r>
              <a:rPr lang="en-US" altLang="en-US" sz="2800" dirty="0" smtClean="0"/>
              <a:t>create </a:t>
            </a:r>
            <a:r>
              <a:rPr lang="en-US" altLang="en-US" sz="2800" dirty="0"/>
              <a:t>awareness of fire deaths and injuries and their common causes.</a:t>
            </a:r>
          </a:p>
          <a:p>
            <a:pPr>
              <a:buFont typeface="Arial" panose="020B0604020202020204" pitchFamily="34" charset="0"/>
              <a:buChar char="•"/>
            </a:pPr>
            <a:endParaRPr lang="en-US" altLang="en-US" sz="2800" dirty="0"/>
          </a:p>
          <a:p>
            <a:pPr lvl="1">
              <a:buFont typeface="Arial" panose="020B0604020202020204" pitchFamily="34" charset="0"/>
              <a:buChar char="•"/>
            </a:pPr>
            <a:r>
              <a:rPr lang="en-US" altLang="en-US" sz="2800" dirty="0" smtClean="0"/>
              <a:t>inform </a:t>
            </a:r>
            <a:r>
              <a:rPr lang="en-US" altLang="en-US" sz="2800" dirty="0"/>
              <a:t>participants of their personal responsibility toward fire safety and injury prevention.</a:t>
            </a:r>
            <a:endParaRPr lang="en-US" sz="2800" dirty="0"/>
          </a:p>
        </p:txBody>
      </p:sp>
    </p:spTree>
    <p:extLst>
      <p:ext uri="{BB962C8B-B14F-4D97-AF65-F5344CB8AC3E}">
        <p14:creationId xmlns:p14="http://schemas.microsoft.com/office/powerpoint/2010/main" val="2214032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7.    </a:t>
            </a:r>
          </a:p>
        </p:txBody>
      </p:sp>
      <p:sp>
        <p:nvSpPr>
          <p:cNvPr id="3" name="Content Placeholder 2"/>
          <p:cNvSpPr>
            <a:spLocks noGrp="1"/>
          </p:cNvSpPr>
          <p:nvPr>
            <p:ph idx="1"/>
          </p:nvPr>
        </p:nvSpPr>
        <p:spPr/>
        <p:txBody>
          <a:bodyPr/>
          <a:lstStyle/>
          <a:p>
            <a:pPr fontAlgn="base"/>
            <a:r>
              <a:rPr lang="en-US" dirty="0"/>
              <a:t>        </a:t>
            </a:r>
            <a:r>
              <a:rPr lang="en-US" b="1" dirty="0"/>
              <a:t>If</a:t>
            </a:r>
            <a:r>
              <a:rPr lang="en-US" dirty="0"/>
              <a:t> </a:t>
            </a:r>
            <a:r>
              <a:rPr lang="en-US" b="1" dirty="0"/>
              <a:t>clothing catches fire–Stop, Drop, and Roll!</a:t>
            </a:r>
            <a:endParaRPr lang="en-US" dirty="0"/>
          </a:p>
          <a:p>
            <a:pPr fontAlgn="base"/>
            <a:r>
              <a:rPr lang="en-US" dirty="0"/>
              <a:t>Do not run–it will fan the flames. Drop to the floor and roll out fire.</a:t>
            </a:r>
          </a:p>
          <a:p>
            <a:pPr fontAlgn="base"/>
            <a:r>
              <a:rPr lang="en-US" dirty="0"/>
              <a:t>Drop and roll someone else on the ground. Use a rug, coat or blanket to smother flames.</a:t>
            </a:r>
          </a:p>
          <a:p>
            <a:pPr fontAlgn="base"/>
            <a:r>
              <a:rPr lang="en-US" dirty="0"/>
              <a:t>Cool the burn with cold water. Get prompt medical attention.</a:t>
            </a:r>
          </a:p>
          <a:p>
            <a:endParaRPr lang="en-US" dirty="0"/>
          </a:p>
        </p:txBody>
      </p:sp>
    </p:spTree>
    <p:extLst>
      <p:ext uri="{BB962C8B-B14F-4D97-AF65-F5344CB8AC3E}">
        <p14:creationId xmlns:p14="http://schemas.microsoft.com/office/powerpoint/2010/main" val="775467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3839"/>
            <a:ext cx="11976847" cy="1450757"/>
          </a:xfrm>
        </p:spPr>
        <p:txBody>
          <a:bodyPr>
            <a:normAutofit/>
          </a:bodyPr>
          <a:lstStyle/>
          <a:p>
            <a:pPr algn="ctr"/>
            <a:r>
              <a:rPr lang="en-US" dirty="0" smtClean="0"/>
              <a:t>Thank you for viewing </a:t>
            </a:r>
            <a:br>
              <a:rPr lang="en-US" dirty="0" smtClean="0"/>
            </a:br>
            <a:r>
              <a:rPr lang="en-US" dirty="0" smtClean="0"/>
              <a:t>GSU Fire and Safety Training</a:t>
            </a:r>
            <a:endParaRPr lang="en-US" dirty="0"/>
          </a:p>
        </p:txBody>
      </p:sp>
      <p:pic>
        <p:nvPicPr>
          <p:cNvPr id="6" name="Content Placeholder 5"/>
          <p:cNvPicPr>
            <a:picLocks noGrp="1" noChangeAspect="1"/>
          </p:cNvPicPr>
          <p:nvPr>
            <p:ph idx="1"/>
          </p:nvPr>
        </p:nvPicPr>
        <p:blipFill>
          <a:blip r:embed="rId2"/>
          <a:stretch>
            <a:fillRect/>
          </a:stretch>
        </p:blipFill>
        <p:spPr>
          <a:xfrm>
            <a:off x="4437424" y="2796829"/>
            <a:ext cx="3377477" cy="2121592"/>
          </a:xfrm>
          <a:prstGeom prst="rect">
            <a:avLst/>
          </a:prstGeom>
        </p:spPr>
      </p:pic>
    </p:spTree>
    <p:extLst>
      <p:ext uri="{BB962C8B-B14F-4D97-AF65-F5344CB8AC3E}">
        <p14:creationId xmlns:p14="http://schemas.microsoft.com/office/powerpoint/2010/main" val="2384529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53035"/>
            <a:ext cx="10058400" cy="836407"/>
          </a:xfrm>
        </p:spPr>
        <p:txBody>
          <a:bodyPr/>
          <a:lstStyle/>
          <a:p>
            <a:r>
              <a:rPr lang="en-US" dirty="0" smtClean="0"/>
              <a:t>Fire Hazards on Campus</a:t>
            </a:r>
            <a:endParaRPr lang="en-US" dirty="0"/>
          </a:p>
        </p:txBody>
      </p:sp>
      <p:sp>
        <p:nvSpPr>
          <p:cNvPr id="3" name="Content Placeholder 2"/>
          <p:cNvSpPr>
            <a:spLocks noGrp="1"/>
          </p:cNvSpPr>
          <p:nvPr>
            <p:ph idx="1"/>
          </p:nvPr>
        </p:nvSpPr>
        <p:spPr>
          <a:xfrm>
            <a:off x="1097280" y="1845733"/>
            <a:ext cx="10058400" cy="4313019"/>
          </a:xfrm>
        </p:spPr>
        <p:txBody>
          <a:bodyPr>
            <a:normAutofit lnSpcReduction="10000"/>
          </a:bodyPr>
          <a:lstStyle/>
          <a:p>
            <a:r>
              <a:rPr lang="en-US" sz="2200" b="1" dirty="0"/>
              <a:t>Smoking Material- </a:t>
            </a:r>
            <a:r>
              <a:rPr lang="en-US" sz="2200" dirty="0"/>
              <a:t>Carelessness with cigarettes, matches, etc., accounts for the greatest number of residence hall fires</a:t>
            </a:r>
            <a:r>
              <a:rPr lang="en-US" sz="2200" dirty="0" smtClean="0"/>
              <a:t>.</a:t>
            </a:r>
          </a:p>
          <a:p>
            <a:r>
              <a:rPr lang="en-US" sz="2200" dirty="0"/>
              <a:t> </a:t>
            </a:r>
            <a:r>
              <a:rPr lang="en-US" sz="2200" i="1" u="sng" dirty="0"/>
              <a:t>UNDER NO CIRCUMSTANCES IS SMOKING PERMITTED IN ANY UNIVERISTY BUILDINGS.</a:t>
            </a:r>
            <a:endParaRPr lang="en-US" sz="2200" dirty="0"/>
          </a:p>
          <a:p>
            <a:r>
              <a:rPr lang="en-US" sz="2200" b="1" dirty="0"/>
              <a:t>Flame- </a:t>
            </a:r>
            <a:r>
              <a:rPr lang="en-US" sz="2200" dirty="0"/>
              <a:t>Candles can be dangerous.  Leaving them burning unattended or too close to combustible materials can lead to fires.  </a:t>
            </a:r>
            <a:r>
              <a:rPr lang="en-US" sz="2200" b="1" dirty="0"/>
              <a:t>Candles are not allowed in any residence hall.</a:t>
            </a:r>
          </a:p>
          <a:p>
            <a:r>
              <a:rPr lang="en-US" sz="2200" b="1" dirty="0"/>
              <a:t>Decorations- </a:t>
            </a:r>
            <a:r>
              <a:rPr lang="en-US" sz="2200" dirty="0"/>
              <a:t>Some decorations ignite easily and allow a fire to spread rapidly.  These include holiday decorations, large posters, filmy curtains, and flammables tacked to the ceiling. </a:t>
            </a:r>
            <a:endParaRPr lang="en-US" sz="2200" dirty="0" smtClean="0"/>
          </a:p>
          <a:p>
            <a:r>
              <a:rPr lang="en-US" sz="2200" i="1" u="sng" dirty="0" smtClean="0"/>
              <a:t>Make </a:t>
            </a:r>
            <a:r>
              <a:rPr lang="en-US" sz="2200" i="1" u="sng" dirty="0"/>
              <a:t>sure all electrical devices, including lighting and extension cords are </a:t>
            </a:r>
            <a:r>
              <a:rPr lang="en-US" sz="2200" i="1" u="sng" dirty="0" smtClean="0"/>
              <a:t>UL-approved</a:t>
            </a:r>
          </a:p>
          <a:p>
            <a:pPr fontAlgn="base"/>
            <a:r>
              <a:rPr lang="en-US" sz="2200" b="1" dirty="0" smtClean="0"/>
              <a:t>Arson-</a:t>
            </a:r>
            <a:r>
              <a:rPr lang="en-US" sz="2200" b="1" dirty="0"/>
              <a:t> </a:t>
            </a:r>
            <a:r>
              <a:rPr lang="en-US" sz="2200" dirty="0"/>
              <a:t>Setting fires on purpose is the leading cause of campus fires.  Arson is a serious crime that can result in unnecessary deaths.</a:t>
            </a:r>
          </a:p>
          <a:p>
            <a:endParaRPr lang="en-US" dirty="0"/>
          </a:p>
          <a:p>
            <a:endParaRPr lang="en-US" dirty="0"/>
          </a:p>
        </p:txBody>
      </p:sp>
    </p:spTree>
    <p:extLst>
      <p:ext uri="{BB962C8B-B14F-4D97-AF65-F5344CB8AC3E}">
        <p14:creationId xmlns:p14="http://schemas.microsoft.com/office/powerpoint/2010/main" val="1225562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Hazards on Campus Cont.</a:t>
            </a:r>
            <a:endParaRPr lang="en-US" dirty="0"/>
          </a:p>
        </p:txBody>
      </p:sp>
      <p:sp>
        <p:nvSpPr>
          <p:cNvPr id="3" name="Content Placeholder 2"/>
          <p:cNvSpPr>
            <a:spLocks noGrp="1"/>
          </p:cNvSpPr>
          <p:nvPr>
            <p:ph idx="1"/>
          </p:nvPr>
        </p:nvSpPr>
        <p:spPr>
          <a:xfrm>
            <a:off x="1097280" y="1845734"/>
            <a:ext cx="10058400" cy="4501278"/>
          </a:xfrm>
        </p:spPr>
        <p:txBody>
          <a:bodyPr>
            <a:normAutofit fontScale="70000" lnSpcReduction="20000"/>
          </a:bodyPr>
          <a:lstStyle/>
          <a:p>
            <a:pPr fontAlgn="base"/>
            <a:r>
              <a:rPr lang="en-US" sz="3600" b="1" dirty="0"/>
              <a:t>Appliances- </a:t>
            </a:r>
            <a:r>
              <a:rPr lang="en-US" sz="3600" dirty="0"/>
              <a:t>Careless use of heat-producing appliances can start fires.  </a:t>
            </a:r>
            <a:endParaRPr lang="en-US" sz="3600" dirty="0" smtClean="0"/>
          </a:p>
          <a:p>
            <a:pPr fontAlgn="base"/>
            <a:r>
              <a:rPr lang="en-US" sz="3600" dirty="0" smtClean="0"/>
              <a:t>RESIDENTIAL HOUSING</a:t>
            </a:r>
            <a:endParaRPr lang="en-US" sz="3600" dirty="0"/>
          </a:p>
          <a:p>
            <a:pPr lvl="1" fontAlgn="base">
              <a:buFont typeface="Courier New" panose="02070309020205020404" pitchFamily="49" charset="0"/>
              <a:buChar char="o"/>
            </a:pPr>
            <a:r>
              <a:rPr lang="en-US" sz="3400" dirty="0"/>
              <a:t>Hot plates left on, unattended, or with grease build up on coils.</a:t>
            </a:r>
          </a:p>
          <a:p>
            <a:pPr lvl="1" fontAlgn="base">
              <a:buFont typeface="Courier New" panose="02070309020205020404" pitchFamily="49" charset="0"/>
              <a:buChar char="o"/>
            </a:pPr>
            <a:r>
              <a:rPr lang="en-US" sz="3400" dirty="0"/>
              <a:t>Electric blankets left on when resident is not in bed.</a:t>
            </a:r>
          </a:p>
          <a:p>
            <a:pPr lvl="1" fontAlgn="base">
              <a:buFont typeface="Courier New" panose="02070309020205020404" pitchFamily="49" charset="0"/>
              <a:buChar char="o"/>
            </a:pPr>
            <a:r>
              <a:rPr lang="en-US" sz="3400" dirty="0"/>
              <a:t>Irons left on, lying down, unattended, or used on a bed.</a:t>
            </a:r>
          </a:p>
          <a:p>
            <a:pPr lvl="1" fontAlgn="base">
              <a:buFont typeface="Courier New" panose="02070309020205020404" pitchFamily="49" charset="0"/>
              <a:buChar char="o"/>
            </a:pPr>
            <a:r>
              <a:rPr lang="en-US" sz="3400" dirty="0"/>
              <a:t>Toaster ovens left on, with accumulated grease, or unattended.</a:t>
            </a:r>
          </a:p>
          <a:p>
            <a:pPr lvl="1" fontAlgn="base">
              <a:buFont typeface="Courier New" panose="02070309020205020404" pitchFamily="49" charset="0"/>
              <a:buChar char="o"/>
            </a:pPr>
            <a:r>
              <a:rPr lang="en-US" sz="3400" dirty="0"/>
              <a:t>Hair dryers laid down while they are on or used to dry clothes.</a:t>
            </a:r>
          </a:p>
          <a:p>
            <a:pPr lvl="1" fontAlgn="base">
              <a:buFont typeface="Courier New" panose="02070309020205020404" pitchFamily="49" charset="0"/>
              <a:buChar char="o"/>
            </a:pPr>
            <a:r>
              <a:rPr lang="en-US" sz="3400" dirty="0"/>
              <a:t>Portable space heaters placed near combustibles like curtains or used to dry clothes.</a:t>
            </a:r>
          </a:p>
          <a:p>
            <a:pPr marL="201168" lvl="1" indent="0" fontAlgn="base">
              <a:buNone/>
            </a:pPr>
            <a:endParaRPr lang="en-US" sz="3400" dirty="0" smtClean="0"/>
          </a:p>
          <a:p>
            <a:pPr marL="201168" lvl="1" indent="0" fontAlgn="base">
              <a:buNone/>
            </a:pPr>
            <a:r>
              <a:rPr lang="en-US" sz="3400" dirty="0" smtClean="0"/>
              <a:t>LABORATORIES AND OTHER AREAS</a:t>
            </a:r>
          </a:p>
          <a:p>
            <a:pPr marL="201168" lvl="1" indent="0" fontAlgn="base">
              <a:buNone/>
            </a:pPr>
            <a:r>
              <a:rPr lang="en-US" sz="3400" dirty="0" smtClean="0"/>
              <a:t>Certain heating </a:t>
            </a:r>
            <a:r>
              <a:rPr lang="en-US" sz="3400" dirty="0"/>
              <a:t>tools and equipment </a:t>
            </a:r>
            <a:r>
              <a:rPr lang="en-US" sz="3600" b="1" dirty="0"/>
              <a:t>  </a:t>
            </a:r>
            <a:endParaRPr lang="en-US" sz="3600" dirty="0"/>
          </a:p>
          <a:p>
            <a:endParaRPr lang="en-US" dirty="0"/>
          </a:p>
        </p:txBody>
      </p:sp>
    </p:spTree>
    <p:extLst>
      <p:ext uri="{BB962C8B-B14F-4D97-AF65-F5344CB8AC3E}">
        <p14:creationId xmlns:p14="http://schemas.microsoft.com/office/powerpoint/2010/main" val="42519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contact GSU Police First</a:t>
            </a:r>
            <a:endParaRPr lang="en-US" dirty="0"/>
          </a:p>
        </p:txBody>
      </p:sp>
      <p:sp>
        <p:nvSpPr>
          <p:cNvPr id="3" name="Content Placeholder 2"/>
          <p:cNvSpPr>
            <a:spLocks noGrp="1"/>
          </p:cNvSpPr>
          <p:nvPr>
            <p:ph idx="1"/>
          </p:nvPr>
        </p:nvSpPr>
        <p:spPr>
          <a:xfrm>
            <a:off x="336176" y="1845734"/>
            <a:ext cx="11497236" cy="4434042"/>
          </a:xfrm>
        </p:spPr>
        <p:txBody>
          <a:bodyPr>
            <a:normAutofit/>
          </a:bodyPr>
          <a:lstStyle/>
          <a:p>
            <a:pPr lvl="1"/>
            <a:r>
              <a:rPr lang="en-US" sz="2800" dirty="0" smtClean="0"/>
              <a:t>If </a:t>
            </a:r>
            <a:r>
              <a:rPr lang="en-US" sz="2800" dirty="0"/>
              <a:t>fire fighters are called out on a false alarm, they will not be available to fight a real fire.</a:t>
            </a:r>
          </a:p>
          <a:p>
            <a:r>
              <a:rPr lang="en-US" sz="2400" dirty="0" smtClean="0"/>
              <a:t>Contacting the GSU police first helps to prevent unnecessary calls to the Fire Department.</a:t>
            </a:r>
          </a:p>
          <a:p>
            <a:endParaRPr lang="en-US" sz="2400" dirty="0" smtClean="0"/>
          </a:p>
          <a:p>
            <a:r>
              <a:rPr lang="en-US" sz="2400" dirty="0" smtClean="0"/>
              <a:t>WE </a:t>
            </a:r>
            <a:r>
              <a:rPr lang="en-US" sz="2400" dirty="0" smtClean="0"/>
              <a:t>UNDERSTAND that </a:t>
            </a:r>
            <a:r>
              <a:rPr lang="en-US" sz="2400" b="1" dirty="0" smtClean="0"/>
              <a:t>FALSE ALARMS </a:t>
            </a:r>
            <a:r>
              <a:rPr lang="en-US" sz="2400" dirty="0" smtClean="0"/>
              <a:t>create </a:t>
            </a:r>
            <a:r>
              <a:rPr lang="en-US" sz="2400" dirty="0"/>
              <a:t>a mood of apathy so you may not react quickly enough to save your life if there is a real fire.  </a:t>
            </a:r>
          </a:p>
          <a:p>
            <a:r>
              <a:rPr lang="en-US" sz="2400" b="1" dirty="0" smtClean="0">
                <a:solidFill>
                  <a:schemeClr val="accent1"/>
                </a:solidFill>
              </a:rPr>
              <a:t>However, as employees and students, we must actively respond and evacuate until clearance is given</a:t>
            </a:r>
            <a:r>
              <a:rPr lang="en-US" sz="2400" dirty="0" smtClean="0"/>
              <a:t>. </a:t>
            </a:r>
            <a:endParaRPr lang="en-US" sz="2400" b="1" dirty="0"/>
          </a:p>
          <a:p>
            <a:endParaRPr lang="en-US" dirty="0"/>
          </a:p>
        </p:txBody>
      </p:sp>
    </p:spTree>
    <p:extLst>
      <p:ext uri="{BB962C8B-B14F-4D97-AF65-F5344CB8AC3E}">
        <p14:creationId xmlns:p14="http://schemas.microsoft.com/office/powerpoint/2010/main" val="1804881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Activation of FIRE ALARMS</a:t>
            </a:r>
            <a:endParaRPr lang="en-US" dirty="0"/>
          </a:p>
        </p:txBody>
      </p:sp>
      <p:sp>
        <p:nvSpPr>
          <p:cNvPr id="3" name="Content Placeholder 2"/>
          <p:cNvSpPr>
            <a:spLocks noGrp="1"/>
          </p:cNvSpPr>
          <p:nvPr>
            <p:ph idx="1"/>
          </p:nvPr>
        </p:nvSpPr>
        <p:spPr/>
        <p:txBody>
          <a:bodyPr>
            <a:normAutofit/>
          </a:bodyPr>
          <a:lstStyle/>
          <a:p>
            <a:pPr fontAlgn="base"/>
            <a:r>
              <a:rPr lang="en-US" sz="3200" dirty="0"/>
              <a:t>Activation of the protective system shall occur by any or all of the following means but not limited thereto</a:t>
            </a:r>
            <a:r>
              <a:rPr lang="en-US" sz="3200" dirty="0" smtClean="0"/>
              <a:t>:</a:t>
            </a:r>
          </a:p>
          <a:p>
            <a:pPr fontAlgn="base"/>
            <a:endParaRPr lang="en-US" sz="3200" dirty="0"/>
          </a:p>
          <a:p>
            <a:pPr lvl="1" fontAlgn="base">
              <a:buFont typeface="Courier New" panose="02070309020205020404" pitchFamily="49" charset="0"/>
              <a:buChar char="o"/>
            </a:pPr>
            <a:r>
              <a:rPr lang="en-US" sz="3000" dirty="0"/>
              <a:t>Manual fire alarm initiation</a:t>
            </a:r>
          </a:p>
          <a:p>
            <a:pPr lvl="1" fontAlgn="base">
              <a:buFont typeface="Courier New" panose="02070309020205020404" pitchFamily="49" charset="0"/>
              <a:buChar char="o"/>
            </a:pPr>
            <a:r>
              <a:rPr lang="en-US" sz="3000" dirty="0"/>
              <a:t>Automatic heat detection</a:t>
            </a:r>
          </a:p>
          <a:p>
            <a:pPr lvl="1" fontAlgn="base">
              <a:buFont typeface="Courier New" panose="02070309020205020404" pitchFamily="49" charset="0"/>
              <a:buChar char="o"/>
            </a:pPr>
            <a:r>
              <a:rPr lang="en-US" sz="3000" dirty="0"/>
              <a:t>Automatic smoke detection</a:t>
            </a:r>
          </a:p>
          <a:p>
            <a:pPr lvl="1" fontAlgn="base">
              <a:buFont typeface="Courier New" panose="02070309020205020404" pitchFamily="49" charset="0"/>
              <a:buChar char="o"/>
            </a:pPr>
            <a:r>
              <a:rPr lang="en-US" sz="3000" dirty="0"/>
              <a:t>Extinguishing system operations</a:t>
            </a:r>
          </a:p>
          <a:p>
            <a:endParaRPr lang="en-US" dirty="0"/>
          </a:p>
        </p:txBody>
      </p:sp>
    </p:spTree>
    <p:extLst>
      <p:ext uri="{BB962C8B-B14F-4D97-AF65-F5344CB8AC3E}">
        <p14:creationId xmlns:p14="http://schemas.microsoft.com/office/powerpoint/2010/main" val="1729524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FIRE ALARMS</a:t>
            </a:r>
            <a:endParaRPr lang="en-US" dirty="0"/>
          </a:p>
        </p:txBody>
      </p:sp>
      <p:sp>
        <p:nvSpPr>
          <p:cNvPr id="3" name="Content Placeholder 2"/>
          <p:cNvSpPr>
            <a:spLocks noGrp="1"/>
          </p:cNvSpPr>
          <p:nvPr>
            <p:ph idx="1"/>
          </p:nvPr>
        </p:nvSpPr>
        <p:spPr>
          <a:xfrm>
            <a:off x="1097280" y="1845733"/>
            <a:ext cx="10547872" cy="4487831"/>
          </a:xfrm>
        </p:spPr>
        <p:txBody>
          <a:bodyPr>
            <a:normAutofit/>
          </a:bodyPr>
          <a:lstStyle/>
          <a:p>
            <a:pPr fontAlgn="base">
              <a:lnSpc>
                <a:spcPct val="120000"/>
              </a:lnSpc>
            </a:pPr>
            <a:r>
              <a:rPr lang="en-US" sz="2400" dirty="0"/>
              <a:t>Each manual fire alarm station of a system shall be accessible, unobstructed, visible, and of the same general type.</a:t>
            </a:r>
          </a:p>
          <a:p>
            <a:pPr fontAlgn="base">
              <a:lnSpc>
                <a:spcPct val="120000"/>
              </a:lnSpc>
            </a:pPr>
            <a:r>
              <a:rPr lang="en-US" sz="2400" dirty="0"/>
              <a:t> </a:t>
            </a:r>
            <a:r>
              <a:rPr lang="en-US" sz="2400" dirty="0" smtClean="0"/>
              <a:t>Audible </a:t>
            </a:r>
            <a:r>
              <a:rPr lang="en-US" sz="2400" dirty="0"/>
              <a:t>alarm indicating devices shall be of such character and so distributed as to be effectively heard above the ambient noise level obtained under normal conditions of occupancy.</a:t>
            </a:r>
          </a:p>
          <a:p>
            <a:pPr fontAlgn="base">
              <a:lnSpc>
                <a:spcPct val="120000"/>
              </a:lnSpc>
            </a:pPr>
            <a:r>
              <a:rPr lang="en-US" sz="2400" dirty="0" smtClean="0"/>
              <a:t>The </a:t>
            </a:r>
            <a:r>
              <a:rPr lang="en-US" sz="2400" dirty="0"/>
              <a:t>fire alarm and heat/smoke detection system shall be tested periodically and the results of the test recorded. The general evacuation alarm shall operate throughout the entire building.</a:t>
            </a:r>
          </a:p>
          <a:p>
            <a:endParaRPr lang="en-US" dirty="0"/>
          </a:p>
        </p:txBody>
      </p:sp>
    </p:spTree>
    <p:extLst>
      <p:ext uri="{BB962C8B-B14F-4D97-AF65-F5344CB8AC3E}">
        <p14:creationId xmlns:p14="http://schemas.microsoft.com/office/powerpoint/2010/main" val="2364940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a:t>
            </a:r>
            <a:endParaRPr lang="en-US" dirty="0"/>
          </a:p>
        </p:txBody>
      </p:sp>
      <p:sp>
        <p:nvSpPr>
          <p:cNvPr id="3" name="Content Placeholder 2"/>
          <p:cNvSpPr>
            <a:spLocks noGrp="1"/>
          </p:cNvSpPr>
          <p:nvPr>
            <p:ph idx="1"/>
          </p:nvPr>
        </p:nvSpPr>
        <p:spPr/>
        <p:txBody>
          <a:bodyPr/>
          <a:lstStyle/>
          <a:p>
            <a:pPr fontAlgn="base">
              <a:lnSpc>
                <a:spcPct val="120000"/>
              </a:lnSpc>
            </a:pPr>
            <a:r>
              <a:rPr lang="en-US" sz="3200" dirty="0"/>
              <a:t> Each employee shall:</a:t>
            </a:r>
          </a:p>
          <a:p>
            <a:pPr lvl="0" fontAlgn="base">
              <a:lnSpc>
                <a:spcPct val="120000"/>
              </a:lnSpc>
              <a:buFont typeface="Courier New" panose="02070309020205020404" pitchFamily="49" charset="0"/>
              <a:buChar char="o"/>
            </a:pPr>
            <a:r>
              <a:rPr lang="en-US" sz="3200" dirty="0"/>
              <a:t>Know where alarms are located and learn how to activate them.</a:t>
            </a:r>
          </a:p>
          <a:p>
            <a:pPr lvl="0" fontAlgn="base">
              <a:lnSpc>
                <a:spcPct val="120000"/>
              </a:lnSpc>
              <a:buFont typeface="Courier New" panose="02070309020205020404" pitchFamily="49" charset="0"/>
              <a:buChar char="o"/>
            </a:pPr>
            <a:r>
              <a:rPr lang="en-US" sz="3200" dirty="0"/>
              <a:t>Alert as many people in the building as possible and evacuate the building when you hear a fire alarm.</a:t>
            </a:r>
          </a:p>
          <a:p>
            <a:endParaRPr lang="en-US" dirty="0"/>
          </a:p>
        </p:txBody>
      </p:sp>
    </p:spTree>
    <p:extLst>
      <p:ext uri="{BB962C8B-B14F-4D97-AF65-F5344CB8AC3E}">
        <p14:creationId xmlns:p14="http://schemas.microsoft.com/office/powerpoint/2010/main" val="2939281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23747"/>
            <a:ext cx="10058400" cy="1282390"/>
          </a:xfrm>
        </p:spPr>
        <p:txBody>
          <a:bodyPr>
            <a:normAutofit fontScale="90000"/>
          </a:bodyPr>
          <a:lstStyle/>
          <a:p>
            <a:r>
              <a:rPr lang="en-US" dirty="0"/>
              <a:t>FIRE EXTINGUISHERS- GENERAL DESCRIPTION</a:t>
            </a:r>
            <a:br>
              <a:rPr lang="en-US" dirty="0"/>
            </a:br>
            <a:endParaRPr lang="en-US" dirty="0"/>
          </a:p>
        </p:txBody>
      </p:sp>
      <p:sp>
        <p:nvSpPr>
          <p:cNvPr id="3" name="Content Placeholder 2"/>
          <p:cNvSpPr>
            <a:spLocks noGrp="1"/>
          </p:cNvSpPr>
          <p:nvPr>
            <p:ph idx="1"/>
          </p:nvPr>
        </p:nvSpPr>
        <p:spPr>
          <a:xfrm>
            <a:off x="1097280" y="1355282"/>
            <a:ext cx="10058400" cy="4912513"/>
          </a:xfrm>
        </p:spPr>
        <p:txBody>
          <a:bodyPr>
            <a:normAutofit/>
          </a:bodyPr>
          <a:lstStyle/>
          <a:p>
            <a:pPr algn="ctr"/>
            <a:r>
              <a:rPr lang="en-US" sz="2400" b="1" dirty="0"/>
              <a:t>Fire extinguishers are designed to fight small fires</a:t>
            </a:r>
            <a:r>
              <a:rPr lang="en-US" sz="2400" b="1" dirty="0" smtClean="0"/>
              <a:t>.</a:t>
            </a:r>
          </a:p>
          <a:p>
            <a:pPr fontAlgn="base">
              <a:buFont typeface="Arial" panose="020B0604020202020204" pitchFamily="34" charset="0"/>
              <a:buChar char="•"/>
            </a:pPr>
            <a:r>
              <a:rPr lang="en-US" sz="2400" dirty="0" smtClean="0"/>
              <a:t>Find </a:t>
            </a:r>
            <a:r>
              <a:rPr lang="en-US" sz="2400" dirty="0"/>
              <a:t>out where they are located and what kind of fires they are designed to fight.</a:t>
            </a:r>
          </a:p>
          <a:p>
            <a:pPr fontAlgn="base">
              <a:buFont typeface="Arial" panose="020B0604020202020204" pitchFamily="34" charset="0"/>
              <a:buChar char="•"/>
            </a:pPr>
            <a:r>
              <a:rPr lang="en-US" sz="2400" dirty="0" smtClean="0"/>
              <a:t>Do </a:t>
            </a:r>
            <a:r>
              <a:rPr lang="en-US" sz="2400" dirty="0"/>
              <a:t>not block access to extinguishers.</a:t>
            </a:r>
          </a:p>
          <a:p>
            <a:pPr fontAlgn="base">
              <a:buFont typeface="Arial" panose="020B0604020202020204" pitchFamily="34" charset="0"/>
              <a:buChar char="•"/>
            </a:pPr>
            <a:r>
              <a:rPr lang="en-US" sz="2400" dirty="0"/>
              <a:t>Report all extinguishers that are missing, damaged, or have been discharged.</a:t>
            </a:r>
          </a:p>
          <a:p>
            <a:pPr fontAlgn="base">
              <a:buFont typeface="Arial" panose="020B0604020202020204" pitchFamily="34" charset="0"/>
              <a:buChar char="•"/>
            </a:pPr>
            <a:r>
              <a:rPr lang="en-US" sz="2400" dirty="0"/>
              <a:t>Do not empty fire extinguishers as a prank.</a:t>
            </a:r>
          </a:p>
          <a:p>
            <a:pPr fontAlgn="base">
              <a:buFont typeface="Arial" panose="020B0604020202020204" pitchFamily="34" charset="0"/>
              <a:buChar char="•"/>
            </a:pPr>
            <a:r>
              <a:rPr lang="en-US" sz="2400" dirty="0"/>
              <a:t>Extinguishers mounted in cabinets, wall recesses, or brackets shall be placed in such a manner that the operating instructions shall face outward.  Extinguishers shall not be obstructed or obscured from view, and cabinets housing extinguishers shall not be locked.</a:t>
            </a:r>
          </a:p>
          <a:p>
            <a:endParaRPr lang="en-US" dirty="0"/>
          </a:p>
        </p:txBody>
      </p:sp>
    </p:spTree>
    <p:extLst>
      <p:ext uri="{BB962C8B-B14F-4D97-AF65-F5344CB8AC3E}">
        <p14:creationId xmlns:p14="http://schemas.microsoft.com/office/powerpoint/2010/main" val="120031849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548711-126A-42FA-BDC3-C9691394C077}">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16c05727-aa75-4e4a-9b5f-8a80a1165891"/>
    <ds:schemaRef ds:uri="http://schemas.openxmlformats.org/package/2006/metadata/core-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86892278-FDE0-40F8-A58D-8E29B6A538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60F61B-4914-4187-8AF9-DCADA961DF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1593</Words>
  <Application>Microsoft Office PowerPoint</Application>
  <PresentationFormat>Widescreen</PresentationFormat>
  <Paragraphs>128</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Courier New</vt:lpstr>
      <vt:lpstr>Lucida Handwriting</vt:lpstr>
      <vt:lpstr>proxima-nova</vt:lpstr>
      <vt:lpstr>Tahoma</vt:lpstr>
      <vt:lpstr>Times New Roman</vt:lpstr>
      <vt:lpstr>Retrospect</vt:lpstr>
      <vt:lpstr>FIRE SAFETY/DRILLS</vt:lpstr>
      <vt:lpstr>PURPOSE</vt:lpstr>
      <vt:lpstr>Fire Hazards on Campus</vt:lpstr>
      <vt:lpstr>Fire Hazards on Campus Cont.</vt:lpstr>
      <vt:lpstr>Why do we contact GSU Police First</vt:lpstr>
      <vt:lpstr>Activation of FIRE ALARMS</vt:lpstr>
      <vt:lpstr>Location of FIRE ALARMS</vt:lpstr>
      <vt:lpstr>RESPONSIBILITIES</vt:lpstr>
      <vt:lpstr>FIRE EXTINGUISHERS- GENERAL DESCRIPTION </vt:lpstr>
      <vt:lpstr>HOW TO USE EXTINGUISHER, remember P A S S.</vt:lpstr>
      <vt:lpstr>EXIT AND MEANS OF EGRESS </vt:lpstr>
      <vt:lpstr>FIRE DRILLS</vt:lpstr>
      <vt:lpstr>PowerPoint Presentation</vt:lpstr>
      <vt:lpstr>STEP 1. </vt:lpstr>
      <vt:lpstr>STEP 2.     </vt:lpstr>
      <vt:lpstr>STEP 3.    </vt:lpstr>
      <vt:lpstr>STEP 4.    </vt:lpstr>
      <vt:lpstr>STEP 5.    </vt:lpstr>
      <vt:lpstr>STEP 6. </vt:lpstr>
      <vt:lpstr>STEP 7.    </vt:lpstr>
      <vt:lpstr>Thank you for viewing  GSU Fire and Safety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2021-06-17T18:37:49Z</dcterms:created>
  <dcterms:modified xsi:type="dcterms:W3CDTF">2022-02-08T18:48:38Z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