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20"/>
  </p:notesMasterIdLst>
  <p:handoutMasterIdLst>
    <p:handoutMasterId r:id="rId21"/>
  </p:handoutMasterIdLst>
  <p:sldIdLst>
    <p:sldId id="256" r:id="rId5"/>
    <p:sldId id="281" r:id="rId6"/>
    <p:sldId id="279" r:id="rId7"/>
    <p:sldId id="257" r:id="rId8"/>
    <p:sldId id="280" r:id="rId9"/>
    <p:sldId id="276" r:id="rId10"/>
    <p:sldId id="282" r:id="rId11"/>
    <p:sldId id="285" r:id="rId12"/>
    <p:sldId id="283" r:id="rId13"/>
    <p:sldId id="284" r:id="rId14"/>
    <p:sldId id="286" r:id="rId15"/>
    <p:sldId id="287" r:id="rId16"/>
    <p:sldId id="288" r:id="rId17"/>
    <p:sldId id="289" r:id="rId18"/>
    <p:sldId id="29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88501" autoAdjust="0"/>
  </p:normalViewPr>
  <p:slideViewPr>
    <p:cSldViewPr snapToGrid="0">
      <p:cViewPr varScale="1">
        <p:scale>
          <a:sx n="86" d="100"/>
          <a:sy n="86" d="100"/>
        </p:scale>
        <p:origin x="108" y="61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10/28/2022</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4</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10/28/2022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10/28/2022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a:t>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10/28/2022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10/28/2022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10/28/2022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10/28/2022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oa.la.gov/media/2m0debd1/da3000.pdf" TargetMode="External"/><Relationship Id="rId2" Type="http://schemas.openxmlformats.org/officeDocument/2006/relationships/hyperlink" Target="https://www.doa.la.gov/media/ih4lguko/da2000.pdf"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74" y="1990764"/>
            <a:ext cx="6815669" cy="1064569"/>
          </a:xfrm>
        </p:spPr>
        <p:txBody>
          <a:bodyPr/>
          <a:lstStyle/>
          <a:p>
            <a:r>
              <a:rPr lang="en-US" dirty="0"/>
              <a:t>Accident &amp; Incident Investigations</a:t>
            </a:r>
          </a:p>
        </p:txBody>
      </p:sp>
      <p:sp>
        <p:nvSpPr>
          <p:cNvPr id="3" name="Subtitle 2"/>
          <p:cNvSpPr>
            <a:spLocks noGrp="1"/>
          </p:cNvSpPr>
          <p:nvPr>
            <p:ph type="subTitle" idx="1"/>
          </p:nvPr>
        </p:nvSpPr>
        <p:spPr>
          <a:xfrm>
            <a:off x="2692398" y="4648868"/>
            <a:ext cx="6815669" cy="659062"/>
          </a:xfrm>
        </p:spPr>
        <p:txBody>
          <a:bodyPr>
            <a:normAutofit/>
          </a:bodyPr>
          <a:lstStyle/>
          <a:p>
            <a:r>
              <a:rPr lang="en-US" dirty="0"/>
              <a:t>What you need to know</a:t>
            </a:r>
          </a:p>
        </p:txBody>
      </p:sp>
      <p:pic>
        <p:nvPicPr>
          <p:cNvPr id="4" name="Picture 3"/>
          <p:cNvPicPr>
            <a:picLocks noChangeAspect="1"/>
          </p:cNvPicPr>
          <p:nvPr/>
        </p:nvPicPr>
        <p:blipFill>
          <a:blip r:embed="rId2"/>
          <a:stretch>
            <a:fillRect/>
          </a:stretch>
        </p:blipFill>
        <p:spPr>
          <a:xfrm>
            <a:off x="4304819" y="2931104"/>
            <a:ext cx="2729027" cy="171776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Clients/Non-employee (students)/Visitors Instructions</a:t>
            </a:r>
            <a:br>
              <a:rPr lang="en-US" dirty="0"/>
            </a:br>
            <a:endParaRPr lang="en-US" dirty="0"/>
          </a:p>
        </p:txBody>
      </p:sp>
      <p:sp>
        <p:nvSpPr>
          <p:cNvPr id="3" name="Content Placeholder 2"/>
          <p:cNvSpPr>
            <a:spLocks noGrp="1"/>
          </p:cNvSpPr>
          <p:nvPr>
            <p:ph idx="1"/>
          </p:nvPr>
        </p:nvSpPr>
        <p:spPr/>
        <p:txBody>
          <a:bodyPr/>
          <a:lstStyle/>
          <a:p>
            <a:pPr lvl="0"/>
            <a:r>
              <a:rPr lang="en-US" dirty="0"/>
              <a:t>Request medical care if needed.</a:t>
            </a:r>
          </a:p>
          <a:p>
            <a:pPr lvl="0"/>
            <a:r>
              <a:rPr lang="en-US" dirty="0"/>
              <a:t>Immediately report the accident/incident to GSU Police Department. </a:t>
            </a:r>
          </a:p>
          <a:p>
            <a:pPr marL="0" indent="0" algn="ctr">
              <a:buNone/>
            </a:pPr>
            <a:r>
              <a:rPr lang="en-US" dirty="0"/>
              <a:t>189 Central Ave, Grambling LA. </a:t>
            </a:r>
          </a:p>
          <a:p>
            <a:pPr marL="0" indent="0" algn="ctr">
              <a:buNone/>
            </a:pPr>
            <a:r>
              <a:rPr lang="en-US" dirty="0"/>
              <a:t>(318) 274-2222</a:t>
            </a:r>
          </a:p>
          <a:p>
            <a:endParaRPr lang="en-US" dirty="0"/>
          </a:p>
        </p:txBody>
      </p:sp>
    </p:spTree>
    <p:extLst>
      <p:ext uri="{BB962C8B-B14F-4D97-AF65-F5344CB8AC3E}">
        <p14:creationId xmlns:p14="http://schemas.microsoft.com/office/powerpoint/2010/main" val="429300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University Police Instructions</a:t>
            </a:r>
            <a:br>
              <a:rPr lang="en-US" dirty="0"/>
            </a:br>
            <a:endParaRPr lang="en-US" dirty="0"/>
          </a:p>
        </p:txBody>
      </p:sp>
      <p:sp>
        <p:nvSpPr>
          <p:cNvPr id="3" name="Content Placeholder 2"/>
          <p:cNvSpPr>
            <a:spLocks noGrp="1"/>
          </p:cNvSpPr>
          <p:nvPr>
            <p:ph idx="1"/>
          </p:nvPr>
        </p:nvSpPr>
        <p:spPr/>
        <p:txBody>
          <a:bodyPr/>
          <a:lstStyle/>
          <a:p>
            <a:pPr lvl="0"/>
            <a:r>
              <a:rPr lang="en-US" dirty="0"/>
              <a:t>Complete the DA-3000- Visitor/Client Accident Reporting. </a:t>
            </a:r>
          </a:p>
          <a:p>
            <a:pPr lvl="0"/>
            <a:r>
              <a:rPr lang="en-US" dirty="0"/>
              <a:t>University Police are to retain the original and are to send a copy of the completed DA-3000 to the GSU Director, Office of Safety and Risk Management within 5 working days after completing the form.</a:t>
            </a:r>
          </a:p>
          <a:p>
            <a:endParaRPr lang="en-US" dirty="0"/>
          </a:p>
        </p:txBody>
      </p:sp>
    </p:spTree>
    <p:extLst>
      <p:ext uri="{BB962C8B-B14F-4D97-AF65-F5344CB8AC3E}">
        <p14:creationId xmlns:p14="http://schemas.microsoft.com/office/powerpoint/2010/main" val="130911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15844"/>
            <a:ext cx="9601196" cy="1059367"/>
          </a:xfrm>
        </p:spPr>
        <p:txBody>
          <a:bodyPr/>
          <a:lstStyle/>
          <a:p>
            <a:br>
              <a:rPr lang="en-US" b="1" dirty="0"/>
            </a:br>
            <a:r>
              <a:rPr lang="en-US" b="1" dirty="0"/>
              <a:t>Accident/Incident Investigators</a:t>
            </a:r>
            <a:br>
              <a:rPr lang="en-US" dirty="0"/>
            </a:br>
            <a:endParaRPr lang="en-US" dirty="0"/>
          </a:p>
        </p:txBody>
      </p:sp>
      <p:sp>
        <p:nvSpPr>
          <p:cNvPr id="3" name="Content Placeholder 2"/>
          <p:cNvSpPr>
            <a:spLocks noGrp="1"/>
          </p:cNvSpPr>
          <p:nvPr>
            <p:ph idx="1"/>
          </p:nvPr>
        </p:nvSpPr>
        <p:spPr>
          <a:xfrm>
            <a:off x="1295401" y="2501175"/>
            <a:ext cx="9601196" cy="3754659"/>
          </a:xfrm>
        </p:spPr>
        <p:txBody>
          <a:bodyPr/>
          <a:lstStyle/>
          <a:p>
            <a:pPr marL="0" indent="0">
              <a:buNone/>
            </a:pPr>
            <a:r>
              <a:rPr lang="en-US" dirty="0"/>
              <a:t>An investigation is for the purpose of collecting factual accounts of an accident. Investigations can determine cause, eliminate blame, and prevent recurrence. </a:t>
            </a:r>
          </a:p>
          <a:p>
            <a:pPr marL="0" indent="0">
              <a:buNone/>
            </a:pPr>
            <a:r>
              <a:rPr lang="en-US" dirty="0"/>
              <a:t>All levels of administrators and supervisors investigate accidents. The most important investigator is the first-line supervisor OR THE University policeman who first arrives at the scene of the accident because:</a:t>
            </a:r>
          </a:p>
          <a:p>
            <a:pPr lvl="0" fontAlgn="base"/>
            <a:r>
              <a:rPr lang="en-US" dirty="0"/>
              <a:t>Knows most about the situation.</a:t>
            </a:r>
          </a:p>
          <a:p>
            <a:pPr lvl="0" fontAlgn="base"/>
            <a:r>
              <a:rPr lang="en-US" dirty="0"/>
              <a:t>Has a personal interest in identifying accident causes.</a:t>
            </a:r>
          </a:p>
          <a:p>
            <a:pPr lvl="0" fontAlgn="base"/>
            <a:r>
              <a:rPr lang="en-US" dirty="0"/>
              <a:t>Can communicate more effectively with the workers.</a:t>
            </a:r>
          </a:p>
          <a:p>
            <a:pPr lvl="0" fontAlgn="base"/>
            <a:r>
              <a:rPr lang="en-US" dirty="0"/>
              <a:t>Can take immediate action to prevent an accident from recurring.</a:t>
            </a:r>
          </a:p>
          <a:p>
            <a:pPr marL="0" indent="0" fontAlgn="base">
              <a:buNone/>
            </a:pPr>
            <a:r>
              <a:rPr lang="en-US" u="sng" dirty="0"/>
              <a:t>What, When, and Why of Accident Investigation</a:t>
            </a:r>
            <a:endParaRPr lang="en-US" dirty="0"/>
          </a:p>
          <a:p>
            <a:endParaRPr lang="en-US" dirty="0"/>
          </a:p>
        </p:txBody>
      </p:sp>
    </p:spTree>
    <p:extLst>
      <p:ext uri="{BB962C8B-B14F-4D97-AF65-F5344CB8AC3E}">
        <p14:creationId xmlns:p14="http://schemas.microsoft.com/office/powerpoint/2010/main" val="112695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CONDUCT AN INVESTIGATION</a:t>
            </a:r>
            <a:endParaRPr lang="en-US" dirty="0"/>
          </a:p>
        </p:txBody>
      </p:sp>
      <p:sp>
        <p:nvSpPr>
          <p:cNvPr id="3" name="Content Placeholder 2"/>
          <p:cNvSpPr>
            <a:spLocks noGrp="1"/>
          </p:cNvSpPr>
          <p:nvPr>
            <p:ph idx="1"/>
          </p:nvPr>
        </p:nvSpPr>
        <p:spPr>
          <a:xfrm>
            <a:off x="1295400" y="2556931"/>
            <a:ext cx="9933877" cy="3598541"/>
          </a:xfrm>
        </p:spPr>
        <p:txBody>
          <a:bodyPr/>
          <a:lstStyle/>
          <a:p>
            <a:pPr fontAlgn="base"/>
            <a:r>
              <a:rPr lang="en-US" sz="1600" dirty="0"/>
              <a:t>STEP 1. Explain to the employee/client/visitor that your only interest is to prevent recurrence. </a:t>
            </a:r>
          </a:p>
          <a:p>
            <a:pPr fontAlgn="base"/>
            <a:r>
              <a:rPr lang="en-US" sz="1600" dirty="0"/>
              <a:t>STEP 2. Express concerned for him/her.</a:t>
            </a:r>
          </a:p>
          <a:p>
            <a:pPr fontAlgn="base"/>
            <a:r>
              <a:rPr lang="en-US" sz="1600" dirty="0"/>
              <a:t>STEP 3. If possible, conduct the interview at the scene of the accident–this reduces the possibility of mistakes and avoids embarrassment.</a:t>
            </a:r>
          </a:p>
          <a:p>
            <a:pPr fontAlgn="base"/>
            <a:r>
              <a:rPr lang="en-US" sz="1600" dirty="0"/>
              <a:t>STEP 4. Ask the person to state clearly their version of the accident. Do not make judgmental remarks.</a:t>
            </a:r>
          </a:p>
          <a:p>
            <a:pPr fontAlgn="base"/>
            <a:r>
              <a:rPr lang="en-US" sz="1600" dirty="0"/>
              <a:t>STEP 5. Ask any questions necessary–the key word is necessary. Limit your questions, as much as possible, to facts.</a:t>
            </a:r>
          </a:p>
          <a:p>
            <a:pPr fontAlgn="base"/>
            <a:r>
              <a:rPr lang="en-US" sz="1600" dirty="0"/>
              <a:t>STEP 6. Repeat the person’s version of the event as you understand it. It assures complete understanding between yourself and the employee as to what actually took place.</a:t>
            </a:r>
          </a:p>
          <a:p>
            <a:pPr fontAlgn="base"/>
            <a:r>
              <a:rPr lang="en-US" sz="1600" dirty="0"/>
              <a:t>STEP 7. Close the interview on a positive note.</a:t>
            </a:r>
          </a:p>
          <a:p>
            <a:endParaRPr lang="en-US" dirty="0"/>
          </a:p>
        </p:txBody>
      </p:sp>
    </p:spTree>
    <p:extLst>
      <p:ext uri="{BB962C8B-B14F-4D97-AF65-F5344CB8AC3E}">
        <p14:creationId xmlns:p14="http://schemas.microsoft.com/office/powerpoint/2010/main" val="351204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Vehicle Accidents</a:t>
            </a:r>
            <a:endParaRPr lang="en-US" dirty="0"/>
          </a:p>
        </p:txBody>
      </p:sp>
      <p:sp>
        <p:nvSpPr>
          <p:cNvPr id="3" name="Content Placeholder 2"/>
          <p:cNvSpPr>
            <a:spLocks noGrp="1"/>
          </p:cNvSpPr>
          <p:nvPr>
            <p:ph idx="1"/>
          </p:nvPr>
        </p:nvSpPr>
        <p:spPr>
          <a:xfrm>
            <a:off x="1295402" y="2467722"/>
            <a:ext cx="9601196" cy="3442424"/>
          </a:xfrm>
        </p:spPr>
        <p:txBody>
          <a:bodyPr/>
          <a:lstStyle/>
          <a:p>
            <a:pPr marL="0" lvl="0" indent="0" fontAlgn="base">
              <a:buNone/>
            </a:pPr>
            <a:r>
              <a:rPr lang="en-US" b="1" dirty="0"/>
              <a:t>Vehicle accidents involving state-owned vehicles or rented/leased vehicles being used on State business in which there are no injuries to the employee</a:t>
            </a:r>
            <a:endParaRPr lang="en-US" dirty="0"/>
          </a:p>
          <a:p>
            <a:pPr lvl="0" fontAlgn="base"/>
            <a:r>
              <a:rPr lang="en-US" dirty="0"/>
              <a:t>must be reported on Form DA-2041- “Accident Report- Louisiana State Driver Safety Program”.</a:t>
            </a:r>
          </a:p>
          <a:p>
            <a:pPr marL="0" lvl="0" indent="0" fontAlgn="base">
              <a:buNone/>
            </a:pPr>
            <a:r>
              <a:rPr lang="en-US" b="1" dirty="0"/>
              <a:t>Vehicle accidents involving state-owned vehicles or rented/leased vehicles being used on State business in which there injuries to the employee</a:t>
            </a:r>
            <a:endParaRPr lang="en-US" dirty="0"/>
          </a:p>
          <a:p>
            <a:pPr lvl="0" fontAlgn="base"/>
            <a:r>
              <a:rPr lang="en-US" dirty="0"/>
              <a:t>must be reported on Form DA-2041- “Accident Report- Louisiana State Driver Safety Program”. </a:t>
            </a:r>
          </a:p>
          <a:p>
            <a:pPr marL="0" indent="0" fontAlgn="base">
              <a:buNone/>
            </a:pPr>
            <a:r>
              <a:rPr lang="en-US" dirty="0"/>
              <a:t>*If the injuries require medical attention, the employee’s supervisor must </a:t>
            </a:r>
            <a:r>
              <a:rPr lang="en-US" b="1" u="sng" dirty="0"/>
              <a:t>ALSO</a:t>
            </a:r>
            <a:r>
              <a:rPr lang="en-US" dirty="0"/>
              <a:t> complete the LDOL-LOC-1007- “Employer’s Report of Occupational Injury or Disease Form”.</a:t>
            </a:r>
          </a:p>
          <a:p>
            <a:endParaRPr lang="en-US" dirty="0"/>
          </a:p>
        </p:txBody>
      </p:sp>
    </p:spTree>
    <p:extLst>
      <p:ext uri="{BB962C8B-B14F-4D97-AF65-F5344CB8AC3E}">
        <p14:creationId xmlns:p14="http://schemas.microsoft.com/office/powerpoint/2010/main" val="59532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all practice Safety First</a:t>
            </a:r>
          </a:p>
        </p:txBody>
      </p:sp>
      <p:pic>
        <p:nvPicPr>
          <p:cNvPr id="4" name="Content Placeholder 3"/>
          <p:cNvPicPr>
            <a:picLocks noGrp="1" noChangeAspect="1"/>
          </p:cNvPicPr>
          <p:nvPr>
            <p:ph idx="1"/>
          </p:nvPr>
        </p:nvPicPr>
        <p:blipFill>
          <a:blip r:embed="rId2"/>
          <a:stretch>
            <a:fillRect/>
          </a:stretch>
        </p:blipFill>
        <p:spPr>
          <a:xfrm>
            <a:off x="4294476" y="3082446"/>
            <a:ext cx="3603048" cy="2267909"/>
          </a:xfrm>
          <a:prstGeom prst="rect">
            <a:avLst/>
          </a:prstGeom>
        </p:spPr>
      </p:pic>
    </p:spTree>
    <p:extLst>
      <p:ext uri="{BB962C8B-B14F-4D97-AF65-F5344CB8AC3E}">
        <p14:creationId xmlns:p14="http://schemas.microsoft.com/office/powerpoint/2010/main" val="394354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3549" y="2027248"/>
            <a:ext cx="6815669" cy="3436849"/>
          </a:xfrm>
        </p:spPr>
        <p:txBody>
          <a:bodyPr/>
          <a:lstStyle/>
          <a:p>
            <a:r>
              <a:rPr lang="en-US" sz="3600" dirty="0"/>
              <a:t>Safety must be first and every employees, clients, visitors, students should be purposeful in preventing an accident from happening in the first place. </a:t>
            </a:r>
            <a:br>
              <a:rPr lang="en-US" dirty="0"/>
            </a:br>
            <a:endParaRPr lang="en-US" dirty="0"/>
          </a:p>
        </p:txBody>
      </p:sp>
    </p:spTree>
    <p:extLst>
      <p:ext uri="{BB962C8B-B14F-4D97-AF65-F5344CB8AC3E}">
        <p14:creationId xmlns:p14="http://schemas.microsoft.com/office/powerpoint/2010/main" val="200159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04" y="1093645"/>
            <a:ext cx="10883590" cy="1303867"/>
          </a:xfrm>
        </p:spPr>
        <p:txBody>
          <a:bodyPr/>
          <a:lstStyle/>
          <a:p>
            <a:r>
              <a:rPr lang="en-US" sz="3600" dirty="0"/>
              <a:t>Measures to prevent accidents are </a:t>
            </a:r>
            <a:br>
              <a:rPr lang="en-US" sz="3600" dirty="0"/>
            </a:br>
            <a:endParaRPr lang="en-US" sz="3600" dirty="0"/>
          </a:p>
        </p:txBody>
      </p:sp>
      <p:sp>
        <p:nvSpPr>
          <p:cNvPr id="3" name="Content Placeholder 2"/>
          <p:cNvSpPr>
            <a:spLocks noGrp="1"/>
          </p:cNvSpPr>
          <p:nvPr>
            <p:ph idx="1"/>
          </p:nvPr>
        </p:nvSpPr>
        <p:spPr/>
        <p:txBody>
          <a:bodyPr/>
          <a:lstStyle/>
          <a:p>
            <a:pPr lvl="0" fontAlgn="base"/>
            <a:r>
              <a:rPr lang="en-US" sz="2800" dirty="0"/>
              <a:t>University wide safety training</a:t>
            </a:r>
          </a:p>
          <a:p>
            <a:pPr lvl="0" fontAlgn="base"/>
            <a:r>
              <a:rPr lang="en-US" sz="2800" dirty="0"/>
              <a:t>Appropriate signage identifying potential hazards</a:t>
            </a:r>
          </a:p>
          <a:p>
            <a:pPr lvl="0" fontAlgn="base"/>
            <a:r>
              <a:rPr lang="en-US" sz="2800" dirty="0"/>
              <a:t>The GSU University Communication/ notification call outs/texts</a:t>
            </a:r>
          </a:p>
          <a:p>
            <a:pPr lvl="0" fontAlgn="base"/>
            <a:r>
              <a:rPr lang="en-US" sz="2800" dirty="0"/>
              <a:t>Prompt attention/repairs to reported safety issues</a:t>
            </a:r>
          </a:p>
        </p:txBody>
      </p:sp>
    </p:spTree>
    <p:extLst>
      <p:ext uri="{BB962C8B-B14F-4D97-AF65-F5344CB8AC3E}">
        <p14:creationId xmlns:p14="http://schemas.microsoft.com/office/powerpoint/2010/main" val="207158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en-US" sz="1400" dirty="0"/>
          </a:p>
        </p:txBody>
      </p:sp>
      <p:sp>
        <p:nvSpPr>
          <p:cNvPr id="3" name="Content Placeholder 2"/>
          <p:cNvSpPr>
            <a:spLocks noGrp="1"/>
          </p:cNvSpPr>
          <p:nvPr>
            <p:ph idx="1"/>
          </p:nvPr>
        </p:nvSpPr>
        <p:spPr/>
        <p:txBody>
          <a:bodyPr/>
          <a:lstStyle/>
          <a:p>
            <a:pPr fontAlgn="base"/>
            <a:r>
              <a:rPr lang="en-US" sz="2400" dirty="0"/>
              <a:t>An </a:t>
            </a:r>
            <a:r>
              <a:rPr lang="en-US" sz="2400" b="1" u="sng" dirty="0"/>
              <a:t>accident</a:t>
            </a:r>
            <a:r>
              <a:rPr lang="en-US" sz="2400" dirty="0"/>
              <a:t> is defined as an unintentional event that results in personal injury and or property damage. These events can occur involving on campus involving employees, clients, visitors, students, and or property. </a:t>
            </a:r>
          </a:p>
          <a:p>
            <a:pPr fontAlgn="base"/>
            <a:r>
              <a:rPr lang="en-US" sz="2400" dirty="0"/>
              <a:t>An </a:t>
            </a:r>
            <a:r>
              <a:rPr lang="en-US" sz="2400" b="1" dirty="0"/>
              <a:t>i</a:t>
            </a:r>
            <a:r>
              <a:rPr lang="en-US" sz="2400" b="1" u="sng" dirty="0"/>
              <a:t>ncident</a:t>
            </a:r>
            <a:r>
              <a:rPr lang="en-US" sz="2400" dirty="0"/>
              <a:t> is also referred to as “Near Misses”.  These are events that had the potential to cause injury and/or property damage involving employees, clients, visitors, students, and or property. </a:t>
            </a:r>
          </a:p>
        </p:txBody>
      </p:sp>
    </p:spTree>
    <p:extLst>
      <p:ext uri="{BB962C8B-B14F-4D97-AF65-F5344CB8AC3E}">
        <p14:creationId xmlns:p14="http://schemas.microsoft.com/office/powerpoint/2010/main" val="292348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Reportable Accidents</a:t>
            </a:r>
            <a:endParaRPr lang="en-US" dirty="0"/>
          </a:p>
        </p:txBody>
      </p:sp>
      <p:sp>
        <p:nvSpPr>
          <p:cNvPr id="3" name="Content Placeholder 2"/>
          <p:cNvSpPr>
            <a:spLocks noGrp="1"/>
          </p:cNvSpPr>
          <p:nvPr>
            <p:ph idx="1"/>
          </p:nvPr>
        </p:nvSpPr>
        <p:spPr/>
        <p:txBody>
          <a:bodyPr/>
          <a:lstStyle/>
          <a:p>
            <a:pPr marL="0" indent="0">
              <a:buNone/>
            </a:pPr>
            <a:r>
              <a:rPr lang="en-US" dirty="0"/>
              <a:t>When an accident occurs, medical aid should be requested immediately for the injured person. All accidents, including those to non-employees, will be investigated. “Near misses” should be investigated as thoroughly as an accident that results in personal injury or property damage. </a:t>
            </a:r>
          </a:p>
          <a:p>
            <a:pPr marL="0" indent="0">
              <a:buNone/>
            </a:pPr>
            <a:endParaRPr lang="en-US" dirty="0"/>
          </a:p>
          <a:p>
            <a:r>
              <a:rPr lang="en-US" dirty="0"/>
              <a:t>In all cases-</a:t>
            </a:r>
            <a:r>
              <a:rPr lang="en-US" b="1" dirty="0"/>
              <a:t> </a:t>
            </a:r>
            <a:r>
              <a:rPr lang="en-US" dirty="0"/>
              <a:t>If medical attention is needed notify the University Police at 2222. If an ambulance is needed call 911 from a GSU campus line. </a:t>
            </a:r>
          </a:p>
          <a:p>
            <a:r>
              <a:rPr lang="en-US" dirty="0"/>
              <a:t>Be prepared to tell the 911 system or University Police the following:  (a) Nature of the emergency; (b) Exact location of the victim; (c) Your name and address.  </a:t>
            </a:r>
            <a:r>
              <a:rPr lang="en-US" b="1" u="sng" dirty="0"/>
              <a:t>Do not hang up until advised that it is all right to do so.</a:t>
            </a:r>
            <a:endParaRPr lang="en-US" dirty="0"/>
          </a:p>
          <a:p>
            <a:pPr marL="0" indent="0">
              <a:buNone/>
            </a:pPr>
            <a:endParaRPr lang="en-US" dirty="0"/>
          </a:p>
        </p:txBody>
      </p:sp>
    </p:spTree>
    <p:extLst>
      <p:ext uri="{BB962C8B-B14F-4D97-AF65-F5344CB8AC3E}">
        <p14:creationId xmlns:p14="http://schemas.microsoft.com/office/powerpoint/2010/main" val="413731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IMPORTANT FORMS</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sz="half" idx="1"/>
          </p:nvPr>
        </p:nvSpPr>
        <p:spPr/>
        <p:txBody>
          <a:bodyPr/>
          <a:lstStyle/>
          <a:p>
            <a:pPr marL="0" indent="0" fontAlgn="base">
              <a:buNone/>
            </a:pPr>
            <a:r>
              <a:rPr lang="en-US" b="1" dirty="0"/>
              <a:t>DA2000 –</a:t>
            </a:r>
            <a:r>
              <a:rPr lang="en-US" dirty="0"/>
              <a:t>Employee investigation form </a:t>
            </a:r>
          </a:p>
          <a:p>
            <a:pPr marL="0" indent="0" fontAlgn="base">
              <a:buNone/>
            </a:pPr>
            <a:r>
              <a:rPr lang="en-US" dirty="0"/>
              <a:t>Completed at the time of every Incident/Accident. Should be completed by employee supervisor. </a:t>
            </a:r>
          </a:p>
          <a:p>
            <a:pPr fontAlgn="base"/>
            <a:r>
              <a:rPr lang="en-US" u="sng" dirty="0">
                <a:hlinkClick r:id="rId2"/>
              </a:rPr>
              <a:t>https://www.doa.la.gov/media/ih4lguko/da2000.pdf</a:t>
            </a:r>
            <a:endParaRPr lang="en-US" dirty="0"/>
          </a:p>
        </p:txBody>
      </p:sp>
      <p:sp>
        <p:nvSpPr>
          <p:cNvPr id="4" name="Content Placeholder 3">
            <a:extLst>
              <a:ext uri="{FF2B5EF4-FFF2-40B4-BE49-F238E27FC236}">
                <a16:creationId xmlns:a16="http://schemas.microsoft.com/office/drawing/2014/main" id="{D3FCA4A4-52DE-4F24-A9DC-1B05D722C00B}"/>
              </a:ext>
            </a:extLst>
          </p:cNvPr>
          <p:cNvSpPr>
            <a:spLocks noGrp="1"/>
          </p:cNvSpPr>
          <p:nvPr>
            <p:ph sz="half" idx="2"/>
          </p:nvPr>
        </p:nvSpPr>
        <p:spPr>
          <a:xfrm>
            <a:off x="7316216" y="2560320"/>
            <a:ext cx="3779247" cy="3310128"/>
          </a:xfrm>
        </p:spPr>
        <p:txBody>
          <a:bodyPr>
            <a:normAutofit/>
          </a:bodyPr>
          <a:lstStyle/>
          <a:p>
            <a:pPr marL="0" indent="0" fontAlgn="base">
              <a:buNone/>
            </a:pPr>
            <a:r>
              <a:rPr lang="en-US" b="1" dirty="0"/>
              <a:t>DA3000- </a:t>
            </a:r>
            <a:r>
              <a:rPr lang="en-US" dirty="0"/>
              <a:t>Visitor/Clients investigation form </a:t>
            </a:r>
          </a:p>
          <a:p>
            <a:pPr marL="0" indent="0" fontAlgn="base">
              <a:buNone/>
            </a:pPr>
            <a:r>
              <a:rPr lang="en-US" dirty="0"/>
              <a:t>Completed at the time of every Incident/Accident. Should immediately contact GSU Police department or call for assistance. DA3000 should be completed by the  officer at the scene.  </a:t>
            </a:r>
          </a:p>
          <a:p>
            <a:pPr fontAlgn="base"/>
            <a:r>
              <a:rPr lang="en-US" u="sng" dirty="0">
                <a:hlinkClick r:id="rId3"/>
              </a:rPr>
              <a:t>https://www.doa.la.gov/media/2m0debd1/da3000.pdf</a:t>
            </a:r>
            <a:endParaRPr lang="en-US" dirty="0"/>
          </a:p>
        </p:txBody>
      </p:sp>
      <p:pic>
        <p:nvPicPr>
          <p:cNvPr id="14" name="Picture 13"/>
          <p:cNvPicPr>
            <a:picLocks noChangeAspect="1"/>
          </p:cNvPicPr>
          <p:nvPr/>
        </p:nvPicPr>
        <p:blipFill>
          <a:blip r:embed="rId4"/>
          <a:stretch>
            <a:fillRect/>
          </a:stretch>
        </p:blipFill>
        <p:spPr>
          <a:xfrm rot="21448316">
            <a:off x="352892" y="1485781"/>
            <a:ext cx="2902945" cy="3757619"/>
          </a:xfrm>
          <a:prstGeom prst="rect">
            <a:avLst/>
          </a:prstGeom>
        </p:spPr>
      </p:pic>
    </p:spTree>
    <p:extLst>
      <p:ext uri="{BB962C8B-B14F-4D97-AF65-F5344CB8AC3E}">
        <p14:creationId xmlns:p14="http://schemas.microsoft.com/office/powerpoint/2010/main" val="223228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Employee Instructions</a:t>
            </a:r>
            <a:endParaRPr lang="en-US" dirty="0"/>
          </a:p>
        </p:txBody>
      </p:sp>
      <p:sp>
        <p:nvSpPr>
          <p:cNvPr id="3" name="Content Placeholder 2"/>
          <p:cNvSpPr>
            <a:spLocks noGrp="1"/>
          </p:cNvSpPr>
          <p:nvPr>
            <p:ph idx="1"/>
          </p:nvPr>
        </p:nvSpPr>
        <p:spPr/>
        <p:txBody>
          <a:bodyPr/>
          <a:lstStyle/>
          <a:p>
            <a:pPr lvl="0"/>
            <a:r>
              <a:rPr lang="en-US" dirty="0"/>
              <a:t>Request medical care if needed.</a:t>
            </a:r>
          </a:p>
          <a:p>
            <a:pPr lvl="0"/>
            <a:r>
              <a:rPr lang="en-US" dirty="0"/>
              <a:t>Report the accident/incident to immediate supervisor as soon as practical, at least before the end of the shift during which the accident occurred. </a:t>
            </a:r>
          </a:p>
        </p:txBody>
      </p:sp>
    </p:spTree>
    <p:extLst>
      <p:ext uri="{BB962C8B-B14F-4D97-AF65-F5344CB8AC3E}">
        <p14:creationId xmlns:p14="http://schemas.microsoft.com/office/powerpoint/2010/main" val="419492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Supervisor Instructions</a:t>
            </a:r>
            <a:endParaRPr lang="en-US" dirty="0"/>
          </a:p>
        </p:txBody>
      </p:sp>
      <p:sp>
        <p:nvSpPr>
          <p:cNvPr id="3" name="Content Placeholder 2"/>
          <p:cNvSpPr>
            <a:spLocks noGrp="1"/>
          </p:cNvSpPr>
          <p:nvPr>
            <p:ph idx="1"/>
          </p:nvPr>
        </p:nvSpPr>
        <p:spPr>
          <a:xfrm>
            <a:off x="992459" y="2556932"/>
            <a:ext cx="10359482" cy="3665448"/>
          </a:xfrm>
        </p:spPr>
        <p:txBody>
          <a:bodyPr/>
          <a:lstStyle/>
          <a:p>
            <a:pPr lvl="0"/>
            <a:r>
              <a:rPr lang="en-US" dirty="0"/>
              <a:t>Supervisor reports the accident/incident on the State Employee Incident/ Accident Form (</a:t>
            </a:r>
            <a:r>
              <a:rPr lang="en-US" b="1" dirty="0"/>
              <a:t>DA 2000)</a:t>
            </a:r>
            <a:r>
              <a:rPr lang="en-US" dirty="0"/>
              <a:t>.  All spaces on the DA-2000 are to be completed. Notations such as N/A should be avoided.</a:t>
            </a:r>
            <a:endParaRPr lang="en-US" sz="2000" dirty="0"/>
          </a:p>
          <a:p>
            <a:pPr marL="457200" lvl="1" indent="0">
              <a:buNone/>
            </a:pPr>
            <a:r>
              <a:rPr lang="en-US" dirty="0"/>
              <a:t>Thoroughly complete the “Root Cause Analysis” section of the form. </a:t>
            </a:r>
            <a:endParaRPr lang="en-US" sz="1800" dirty="0"/>
          </a:p>
          <a:p>
            <a:pPr lvl="2"/>
            <a:r>
              <a:rPr lang="en-US" sz="1600" dirty="0"/>
              <a:t>provide a comprehensive explanation of the unsafe act which contributed to the accident or unsafe condition, </a:t>
            </a:r>
          </a:p>
          <a:p>
            <a:pPr lvl="2"/>
            <a:r>
              <a:rPr lang="en-US" sz="1600" dirty="0"/>
              <a:t>provide a comprehensive explanation of why conditions and any other contributory factors existed which contributed to the act, </a:t>
            </a:r>
          </a:p>
          <a:p>
            <a:pPr lvl="2"/>
            <a:r>
              <a:rPr lang="en-US" sz="1600" dirty="0"/>
              <a:t>provide a detailed explanation of what immediate and long range actions the supervisor took to prevent a recurrence of the of the accident and if any assistance or resources are needed to prevent recurrence. The GSU Office of Safety and Risk Management is available to assist supervisors in completing this forms and, once completed,</a:t>
            </a:r>
          </a:p>
          <a:p>
            <a:endParaRPr lang="en-US" dirty="0"/>
          </a:p>
        </p:txBody>
      </p:sp>
    </p:spTree>
    <p:extLst>
      <p:ext uri="{BB962C8B-B14F-4D97-AF65-F5344CB8AC3E}">
        <p14:creationId xmlns:p14="http://schemas.microsoft.com/office/powerpoint/2010/main" val="217430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Supervisor Instructions Cont.</a:t>
            </a:r>
            <a:endParaRPr lang="en-US" dirty="0"/>
          </a:p>
        </p:txBody>
      </p:sp>
      <p:sp>
        <p:nvSpPr>
          <p:cNvPr id="3" name="Content Placeholder 2"/>
          <p:cNvSpPr>
            <a:spLocks noGrp="1"/>
          </p:cNvSpPr>
          <p:nvPr>
            <p:ph idx="1"/>
          </p:nvPr>
        </p:nvSpPr>
        <p:spPr/>
        <p:txBody>
          <a:bodyPr/>
          <a:lstStyle/>
          <a:p>
            <a:pPr lvl="0"/>
            <a:r>
              <a:rPr lang="en-US" dirty="0"/>
              <a:t>The initiated accident/incident form (DA 2000) is submitted to the GSU Office of Safety and Risk Management within 24 hours to complete the investigation. </a:t>
            </a:r>
            <a:r>
              <a:rPr lang="en-US" u="sng" dirty="0"/>
              <a:t>*It is important to meet this guideline to allow for the most accurate and thorough investigation of the conditions and location.</a:t>
            </a:r>
            <a:r>
              <a:rPr lang="en-US" dirty="0"/>
              <a:t> </a:t>
            </a:r>
          </a:p>
          <a:p>
            <a:pPr lvl="0"/>
            <a:r>
              <a:rPr lang="en-US" dirty="0"/>
              <a:t> If the injuries require medical attention, the employee’s supervisor must </a:t>
            </a:r>
            <a:r>
              <a:rPr lang="en-US" b="1" u="sng" dirty="0"/>
              <a:t>ALSO</a:t>
            </a:r>
            <a:r>
              <a:rPr lang="en-US" dirty="0"/>
              <a:t> complete the LDOL-LOC-1007- “Employer’s Report of Occupational Injury or Disease Form”.</a:t>
            </a:r>
          </a:p>
          <a:p>
            <a:pPr marL="0" indent="0">
              <a:buNone/>
            </a:pPr>
            <a:r>
              <a:rPr lang="en-US" b="1" dirty="0"/>
              <a:t>If the supervisor is unable to complete the DA 2000, the supervisor MUST contact the GSU Office of Safety and Risk Management immediately. </a:t>
            </a:r>
            <a:endParaRPr lang="en-US" dirty="0"/>
          </a:p>
          <a:p>
            <a:endParaRPr lang="en-US" dirty="0"/>
          </a:p>
        </p:txBody>
      </p:sp>
    </p:spTree>
    <p:extLst>
      <p:ext uri="{BB962C8B-B14F-4D97-AF65-F5344CB8AC3E}">
        <p14:creationId xmlns:p14="http://schemas.microsoft.com/office/powerpoint/2010/main" val="1040505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2.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548711-126A-42FA-BDC3-C9691394C077}">
  <ds:schemaRef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71af3243-3dd4-4a8d-8c0d-dd76da1f02a5"/>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0</TotalTime>
  <Words>1151</Words>
  <Application>Microsoft Office PowerPoint</Application>
  <PresentationFormat>Widescreen</PresentationFormat>
  <Paragraphs>73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Accident &amp; Incident Investigations</vt:lpstr>
      <vt:lpstr>Safety must be first and every employees, clients, visitors, students should be purposeful in preventing an accident from happening in the first place.  </vt:lpstr>
      <vt:lpstr>Measures to prevent accidents are  </vt:lpstr>
      <vt:lpstr>Definitions</vt:lpstr>
      <vt:lpstr>Reportable Accidents</vt:lpstr>
      <vt:lpstr>IMPORTANT FORMS</vt:lpstr>
      <vt:lpstr>Employee Instructions</vt:lpstr>
      <vt:lpstr>Supervisor Instructions</vt:lpstr>
      <vt:lpstr>Supervisor Instructions Cont.</vt:lpstr>
      <vt:lpstr>Clients/Non-employee (students)/Visitors Instructions </vt:lpstr>
      <vt:lpstr>University Police Instructions </vt:lpstr>
      <vt:lpstr> Accident/Incident Investigators </vt:lpstr>
      <vt:lpstr>STEPS TO CONDUCT AN INVESTIGATION</vt:lpstr>
      <vt:lpstr>Vehicle Accidents</vt:lpstr>
      <vt:lpstr>Let’s all practice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&amp; Incident Investigations</dc:title>
  <dc:creator/>
  <cp:lastModifiedBy/>
  <cp:revision>2</cp:revision>
  <dcterms:created xsi:type="dcterms:W3CDTF">2021-06-17T18:37:49Z</dcterms:created>
  <dcterms:modified xsi:type="dcterms:W3CDTF">2022-10-28T15:37:55Z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