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9144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n McMahon" userId="4f89bbd2-25cd-4d5e-b806-4bd5460d34e2" providerId="ADAL" clId="{7A528CB4-04A3-41E2-BB2D-85110C59BB3E}"/>
    <pc:docChg chg="modSld">
      <pc:chgData name="John McMahon" userId="4f89bbd2-25cd-4d5e-b806-4bd5460d34e2" providerId="ADAL" clId="{7A528CB4-04A3-41E2-BB2D-85110C59BB3E}" dt="2023-09-29T16:08:47.823" v="92" actId="20577"/>
      <pc:docMkLst>
        <pc:docMk/>
      </pc:docMkLst>
      <pc:sldChg chg="modSp">
        <pc:chgData name="John McMahon" userId="4f89bbd2-25cd-4d5e-b806-4bd5460d34e2" providerId="ADAL" clId="{7A528CB4-04A3-41E2-BB2D-85110C59BB3E}" dt="2023-09-29T16:08:47.823" v="92" actId="20577"/>
        <pc:sldMkLst>
          <pc:docMk/>
          <pc:sldMk cId="0" sldId="257"/>
        </pc:sldMkLst>
        <pc:spChg chg="mod">
          <ac:chgData name="John McMahon" userId="4f89bbd2-25cd-4d5e-b806-4bd5460d34e2" providerId="ADAL" clId="{7A528CB4-04A3-41E2-BB2D-85110C59BB3E}" dt="2023-09-29T16:08:47.823" v="92" actId="20577"/>
          <ac:spMkLst>
            <pc:docMk/>
            <pc:sldMk cId="0" sldId="257"/>
            <ac:spMk id="3" creationId="{00000000-0000-0000-0000-000000000000}"/>
          </ac:spMkLst>
        </pc:spChg>
      </pc:sldChg>
      <pc:sldChg chg="modSp">
        <pc:chgData name="John McMahon" userId="4f89bbd2-25cd-4d5e-b806-4bd5460d34e2" providerId="ADAL" clId="{7A528CB4-04A3-41E2-BB2D-85110C59BB3E}" dt="2023-09-29T15:47:50.063" v="15" actId="207"/>
        <pc:sldMkLst>
          <pc:docMk/>
          <pc:sldMk cId="0" sldId="265"/>
        </pc:sldMkLst>
        <pc:spChg chg="mod">
          <ac:chgData name="John McMahon" userId="4f89bbd2-25cd-4d5e-b806-4bd5460d34e2" providerId="ADAL" clId="{7A528CB4-04A3-41E2-BB2D-85110C59BB3E}" dt="2023-09-29T15:47:50.063" v="15" actId="207"/>
          <ac:spMkLst>
            <pc:docMk/>
            <pc:sldMk cId="0" sldId="265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000" b="0" i="0">
                <a:solidFill>
                  <a:srgbClr val="D5EBFF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000" b="0" i="0">
                <a:solidFill>
                  <a:srgbClr val="D5EBFF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000" b="0" i="0">
                <a:solidFill>
                  <a:srgbClr val="D5EBFF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000" b="0" i="0">
                <a:solidFill>
                  <a:srgbClr val="D5EBFF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8000"/>
                </a:lnTo>
                <a:lnTo>
                  <a:pt x="9144000" y="6858000"/>
                </a:lnTo>
                <a:lnTo>
                  <a:pt x="91440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-850" y="0"/>
            <a:ext cx="9145612" cy="1032077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45134" y="1026731"/>
            <a:ext cx="7891780" cy="8039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000" b="0" i="0">
                <a:solidFill>
                  <a:srgbClr val="D5EBFF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6575" y="1951608"/>
            <a:ext cx="7916545" cy="41122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marishe@gram.ed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ram.edu/offices/infotech/teleworking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ram.edu/faculty/policies/docs/53038-Transitional%20Return%20to%20Work%20Policy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ivorycc@gram.edu" TargetMode="Externa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ram.edu/offices/safety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ram.edu/faculty/policies/docs/53011%20-%20Drug%20Free%20Workplace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590925" y="1638300"/>
            <a:ext cx="4805426" cy="1566799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597852" y="3638613"/>
            <a:ext cx="7717790" cy="1379855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12700" marR="5080" algn="ctr">
              <a:lnSpc>
                <a:spcPct val="110700"/>
              </a:lnSpc>
              <a:spcBef>
                <a:spcPts val="395"/>
              </a:spcBef>
            </a:pPr>
            <a:r>
              <a:rPr sz="2600" spc="-25" dirty="0">
                <a:solidFill>
                  <a:srgbClr val="FFFFFF"/>
                </a:solidFill>
                <a:latin typeface="Constantia"/>
                <a:cs typeface="Constantia"/>
              </a:rPr>
              <a:t>Workers</a:t>
            </a:r>
            <a:r>
              <a:rPr sz="2600" spc="-21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dirty="0">
                <a:solidFill>
                  <a:srgbClr val="FFFFFF"/>
                </a:solidFill>
                <a:latin typeface="Constantia"/>
                <a:cs typeface="Constantia"/>
              </a:rPr>
              <a:t>Compensation,</a:t>
            </a:r>
            <a:r>
              <a:rPr sz="2600" spc="-27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spc="-10" dirty="0">
                <a:solidFill>
                  <a:srgbClr val="FFFFFF"/>
                </a:solidFill>
                <a:latin typeface="Constantia"/>
                <a:cs typeface="Constantia"/>
              </a:rPr>
              <a:t>Transitional</a:t>
            </a:r>
            <a:r>
              <a:rPr sz="2600" spc="-1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dirty="0">
                <a:solidFill>
                  <a:srgbClr val="FFFFFF"/>
                </a:solidFill>
                <a:latin typeface="Constantia"/>
                <a:cs typeface="Constantia"/>
              </a:rPr>
              <a:t>Return</a:t>
            </a:r>
            <a:r>
              <a:rPr sz="2600" spc="-10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dirty="0">
                <a:solidFill>
                  <a:srgbClr val="FFFFFF"/>
                </a:solidFill>
                <a:latin typeface="Constantia"/>
                <a:cs typeface="Constantia"/>
              </a:rPr>
              <a:t>to</a:t>
            </a:r>
            <a:r>
              <a:rPr sz="2600" spc="-6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spc="-30" dirty="0">
                <a:solidFill>
                  <a:srgbClr val="FFFFFF"/>
                </a:solidFill>
                <a:latin typeface="Constantia"/>
                <a:cs typeface="Constantia"/>
              </a:rPr>
              <a:t>Work</a:t>
            </a:r>
            <a:r>
              <a:rPr sz="2600" spc="-18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spc="-50" dirty="0">
                <a:solidFill>
                  <a:srgbClr val="FFFFFF"/>
                </a:solidFill>
                <a:latin typeface="Constantia"/>
                <a:cs typeface="Constantia"/>
              </a:rPr>
              <a:t>, </a:t>
            </a:r>
            <a:r>
              <a:rPr sz="2600" dirty="0">
                <a:solidFill>
                  <a:srgbClr val="FFFFFF"/>
                </a:solidFill>
                <a:latin typeface="Constantia"/>
                <a:cs typeface="Constantia"/>
              </a:rPr>
              <a:t>Blood</a:t>
            </a:r>
            <a:r>
              <a:rPr sz="2600" spc="-10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dirty="0">
                <a:solidFill>
                  <a:srgbClr val="FFFFFF"/>
                </a:solidFill>
                <a:latin typeface="Constantia"/>
                <a:cs typeface="Constantia"/>
              </a:rPr>
              <a:t>Borne</a:t>
            </a:r>
            <a:r>
              <a:rPr sz="2600" spc="-10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dirty="0">
                <a:solidFill>
                  <a:srgbClr val="FFFFFF"/>
                </a:solidFill>
                <a:latin typeface="Constantia"/>
                <a:cs typeface="Constantia"/>
              </a:rPr>
              <a:t>Pathogens,</a:t>
            </a:r>
            <a:r>
              <a:rPr sz="2600" spc="-4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dirty="0">
                <a:solidFill>
                  <a:srgbClr val="FFFFFF"/>
                </a:solidFill>
                <a:latin typeface="Constantia"/>
                <a:cs typeface="Constantia"/>
              </a:rPr>
              <a:t>Defensive</a:t>
            </a:r>
            <a:r>
              <a:rPr sz="2600" spc="-254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dirty="0">
                <a:solidFill>
                  <a:srgbClr val="FFFFFF"/>
                </a:solidFill>
                <a:latin typeface="Constantia"/>
                <a:cs typeface="Constantia"/>
              </a:rPr>
              <a:t>Driving</a:t>
            </a:r>
            <a:r>
              <a:rPr sz="2600" spc="-10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dirty="0">
                <a:solidFill>
                  <a:srgbClr val="FFFFFF"/>
                </a:solidFill>
                <a:latin typeface="Constantia"/>
                <a:cs typeface="Constantia"/>
              </a:rPr>
              <a:t>and</a:t>
            </a:r>
            <a:r>
              <a:rPr sz="2600" spc="-4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spc="-20" dirty="0">
                <a:solidFill>
                  <a:srgbClr val="FFFFFF"/>
                </a:solidFill>
                <a:latin typeface="Constantia"/>
                <a:cs typeface="Constantia"/>
              </a:rPr>
              <a:t>Drug </a:t>
            </a:r>
            <a:r>
              <a:rPr sz="2600" spc="-25" dirty="0">
                <a:solidFill>
                  <a:srgbClr val="FFFFFF"/>
                </a:solidFill>
                <a:latin typeface="Constantia"/>
                <a:cs typeface="Constantia"/>
              </a:rPr>
              <a:t>Free</a:t>
            </a:r>
            <a:r>
              <a:rPr sz="2600" spc="-13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spc="-10" dirty="0">
                <a:solidFill>
                  <a:srgbClr val="FFFFFF"/>
                </a:solidFill>
                <a:latin typeface="Constantia"/>
                <a:cs typeface="Constantia"/>
              </a:rPr>
              <a:t>Workplace</a:t>
            </a:r>
            <a:endParaRPr sz="2600">
              <a:latin typeface="Constantia"/>
              <a:cs typeface="Constanti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890395">
              <a:lnSpc>
                <a:spcPct val="100000"/>
              </a:lnSpc>
              <a:spcBef>
                <a:spcPts val="130"/>
              </a:spcBef>
            </a:pPr>
            <a:r>
              <a:rPr spc="-20" dirty="0"/>
              <a:t>Defensive</a:t>
            </a:r>
            <a:r>
              <a:rPr spc="-235" dirty="0"/>
              <a:t> </a:t>
            </a:r>
            <a:r>
              <a:rPr spc="-10" dirty="0"/>
              <a:t>Driving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536575" y="1951608"/>
            <a:ext cx="7916545" cy="416909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/>
              <a:t>Instructions</a:t>
            </a:r>
            <a:r>
              <a:rPr spc="-200" dirty="0"/>
              <a:t> </a:t>
            </a:r>
            <a:r>
              <a:rPr dirty="0"/>
              <a:t>to</a:t>
            </a:r>
            <a:r>
              <a:rPr spc="-185" dirty="0"/>
              <a:t> </a:t>
            </a:r>
            <a:r>
              <a:rPr dirty="0"/>
              <a:t>become</a:t>
            </a:r>
            <a:r>
              <a:rPr spc="-40" dirty="0"/>
              <a:t> </a:t>
            </a:r>
            <a:r>
              <a:rPr dirty="0"/>
              <a:t>an</a:t>
            </a:r>
            <a:r>
              <a:rPr spc="-200" dirty="0"/>
              <a:t> </a:t>
            </a:r>
            <a:r>
              <a:rPr dirty="0"/>
              <a:t>Authorized</a:t>
            </a:r>
            <a:r>
              <a:rPr spc="-5" dirty="0"/>
              <a:t> </a:t>
            </a:r>
            <a:r>
              <a:rPr spc="-10" dirty="0"/>
              <a:t>Driver:</a:t>
            </a: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550" dirty="0"/>
          </a:p>
          <a:p>
            <a:pPr marL="288290" indent="-275590">
              <a:lnSpc>
                <a:spcPts val="2865"/>
              </a:lnSpc>
              <a:buClr>
                <a:srgbClr val="0AD0D9"/>
              </a:buClr>
              <a:buSzPct val="93750"/>
              <a:buFont typeface="Wingdings 2"/>
              <a:buChar char=""/>
              <a:tabLst>
                <a:tab pos="288290" algn="l"/>
              </a:tabLst>
            </a:pPr>
            <a:r>
              <a:rPr sz="2400" dirty="0"/>
              <a:t>Complete</a:t>
            </a:r>
            <a:r>
              <a:rPr sz="2400" spc="-45" dirty="0"/>
              <a:t> </a:t>
            </a:r>
            <a:r>
              <a:rPr sz="2400" dirty="0"/>
              <a:t>the</a:t>
            </a:r>
            <a:r>
              <a:rPr sz="2400" spc="-100" dirty="0"/>
              <a:t> </a:t>
            </a:r>
            <a:r>
              <a:rPr sz="2400" spc="-10" dirty="0"/>
              <a:t>Defensive</a:t>
            </a:r>
            <a:r>
              <a:rPr sz="2400" spc="130" dirty="0"/>
              <a:t> </a:t>
            </a:r>
            <a:r>
              <a:rPr sz="2400" dirty="0"/>
              <a:t>Driver’s</a:t>
            </a:r>
            <a:r>
              <a:rPr sz="2400" spc="-120" dirty="0"/>
              <a:t> </a:t>
            </a:r>
            <a:r>
              <a:rPr sz="2400" dirty="0"/>
              <a:t>Course</a:t>
            </a:r>
            <a:r>
              <a:rPr sz="2400" spc="15" dirty="0"/>
              <a:t> </a:t>
            </a:r>
            <a:r>
              <a:rPr sz="2400" dirty="0"/>
              <a:t>online</a:t>
            </a:r>
            <a:r>
              <a:rPr sz="2400" spc="-100" dirty="0"/>
              <a:t> </a:t>
            </a:r>
            <a:r>
              <a:rPr sz="2400" dirty="0"/>
              <a:t>found</a:t>
            </a:r>
            <a:r>
              <a:rPr sz="2400" spc="25" dirty="0"/>
              <a:t> </a:t>
            </a:r>
            <a:r>
              <a:rPr sz="2400" spc="-25" dirty="0"/>
              <a:t>at</a:t>
            </a:r>
            <a:endParaRPr sz="2400" dirty="0"/>
          </a:p>
          <a:p>
            <a:pPr marL="288925">
              <a:lnSpc>
                <a:spcPts val="2865"/>
              </a:lnSpc>
            </a:pPr>
            <a:r>
              <a:rPr sz="2400" dirty="0"/>
              <a:t>GSU.Net,</a:t>
            </a:r>
            <a:r>
              <a:rPr sz="2400" spc="-55" dirty="0"/>
              <a:t> </a:t>
            </a:r>
            <a:r>
              <a:rPr sz="2400" dirty="0"/>
              <a:t>located</a:t>
            </a:r>
            <a:r>
              <a:rPr sz="2400" spc="-105" dirty="0"/>
              <a:t> </a:t>
            </a:r>
            <a:r>
              <a:rPr sz="2400" dirty="0"/>
              <a:t>under</a:t>
            </a:r>
            <a:r>
              <a:rPr sz="2400" spc="40" dirty="0"/>
              <a:t> </a:t>
            </a:r>
            <a:r>
              <a:rPr sz="2400" dirty="0"/>
              <a:t>Resources</a:t>
            </a:r>
            <a:r>
              <a:rPr sz="2400" spc="114" dirty="0"/>
              <a:t> </a:t>
            </a:r>
            <a:r>
              <a:rPr sz="2400" dirty="0"/>
              <a:t>and</a:t>
            </a:r>
            <a:r>
              <a:rPr sz="2400" spc="-40" dirty="0"/>
              <a:t> </a:t>
            </a:r>
            <a:r>
              <a:rPr sz="2400" spc="-10" dirty="0"/>
              <a:t>Support.</a:t>
            </a:r>
            <a:endParaRPr sz="2400" dirty="0"/>
          </a:p>
          <a:p>
            <a:pPr marL="287655" marR="27305" indent="-275590">
              <a:lnSpc>
                <a:spcPct val="100400"/>
              </a:lnSpc>
              <a:spcBef>
                <a:spcPts val="565"/>
              </a:spcBef>
              <a:buClr>
                <a:srgbClr val="0AD0D9"/>
              </a:buClr>
              <a:buSzPct val="93750"/>
              <a:buFont typeface="Wingdings 2"/>
              <a:buChar char=""/>
              <a:tabLst>
                <a:tab pos="288925" algn="l"/>
              </a:tabLst>
            </a:pPr>
            <a:r>
              <a:rPr sz="2400" dirty="0"/>
              <a:t>Email</a:t>
            </a:r>
            <a:r>
              <a:rPr sz="2400" spc="-15" dirty="0"/>
              <a:t> </a:t>
            </a:r>
            <a:r>
              <a:rPr lang="en-US" sz="2400" u="heavy" spc="-10" dirty="0">
                <a:solidFill>
                  <a:srgbClr val="FDB809"/>
                </a:solidFill>
                <a:uFill>
                  <a:solidFill>
                    <a:srgbClr val="FDB809"/>
                  </a:solidFill>
                </a:uFill>
              </a:rPr>
              <a:t>safety</a:t>
            </a:r>
            <a:r>
              <a:rPr sz="2400" u="heavy" spc="-10" dirty="0">
                <a:solidFill>
                  <a:srgbClr val="FFC000"/>
                </a:solidFill>
                <a:uFill>
                  <a:solidFill>
                    <a:srgbClr val="FDB809"/>
                  </a:solidFill>
                </a:u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@gram.edu</a:t>
            </a:r>
            <a:r>
              <a:rPr sz="2400" spc="160" dirty="0">
                <a:solidFill>
                  <a:srgbClr val="FFC000"/>
                </a:solidFill>
              </a:rPr>
              <a:t> </a:t>
            </a:r>
            <a:r>
              <a:rPr sz="2400" dirty="0"/>
              <a:t>the</a:t>
            </a:r>
            <a:r>
              <a:rPr sz="2400" spc="-45" dirty="0"/>
              <a:t> </a:t>
            </a:r>
            <a:r>
              <a:rPr sz="2400" dirty="0"/>
              <a:t>Certificate</a:t>
            </a:r>
            <a:r>
              <a:rPr sz="2400" spc="-110" dirty="0"/>
              <a:t> </a:t>
            </a:r>
            <a:r>
              <a:rPr sz="2400" dirty="0"/>
              <a:t>of</a:t>
            </a:r>
            <a:r>
              <a:rPr sz="2400" spc="-70" dirty="0"/>
              <a:t> </a:t>
            </a:r>
            <a:r>
              <a:rPr sz="2400" dirty="0"/>
              <a:t>Completion,</a:t>
            </a:r>
            <a:r>
              <a:rPr sz="2400" spc="95" dirty="0"/>
              <a:t> </a:t>
            </a:r>
            <a:r>
              <a:rPr sz="2400" spc="-20" dirty="0"/>
              <a:t>copy 	</a:t>
            </a:r>
            <a:r>
              <a:rPr sz="2400" dirty="0"/>
              <a:t>of</a:t>
            </a:r>
            <a:r>
              <a:rPr sz="2400" spc="-70" dirty="0"/>
              <a:t> </a:t>
            </a:r>
            <a:r>
              <a:rPr sz="2400" dirty="0"/>
              <a:t>driver’s</a:t>
            </a:r>
            <a:r>
              <a:rPr sz="2400" spc="-45" dirty="0"/>
              <a:t> </a:t>
            </a:r>
            <a:r>
              <a:rPr sz="2400" dirty="0"/>
              <a:t>license,</a:t>
            </a:r>
            <a:r>
              <a:rPr sz="2400" spc="55" dirty="0"/>
              <a:t> </a:t>
            </a:r>
            <a:r>
              <a:rPr sz="2400" dirty="0"/>
              <a:t>and</a:t>
            </a:r>
            <a:r>
              <a:rPr sz="2400" spc="-10" dirty="0"/>
              <a:t> </a:t>
            </a:r>
            <a:r>
              <a:rPr sz="2400" dirty="0"/>
              <a:t>the</a:t>
            </a:r>
            <a:r>
              <a:rPr sz="2400" spc="-25" dirty="0"/>
              <a:t> </a:t>
            </a:r>
            <a:r>
              <a:rPr sz="2400" dirty="0"/>
              <a:t>State</a:t>
            </a:r>
            <a:r>
              <a:rPr sz="2400" spc="-85" dirty="0"/>
              <a:t> </a:t>
            </a:r>
            <a:r>
              <a:rPr sz="2400" dirty="0"/>
              <a:t>of</a:t>
            </a:r>
            <a:r>
              <a:rPr sz="2400" spc="-60" dirty="0"/>
              <a:t> </a:t>
            </a:r>
            <a:r>
              <a:rPr sz="2400" dirty="0"/>
              <a:t>LA</a:t>
            </a:r>
            <a:r>
              <a:rPr sz="2400" spc="-150" dirty="0"/>
              <a:t> </a:t>
            </a:r>
            <a:r>
              <a:rPr sz="2400" dirty="0"/>
              <a:t>Driver</a:t>
            </a:r>
            <a:r>
              <a:rPr sz="2400" spc="-120" dirty="0"/>
              <a:t> </a:t>
            </a:r>
            <a:r>
              <a:rPr sz="2400" spc="-10" dirty="0"/>
              <a:t>Authorization 	Form.</a:t>
            </a:r>
            <a:endParaRPr sz="2400" dirty="0"/>
          </a:p>
          <a:p>
            <a:pPr marL="287655" marR="5080" indent="-275590">
              <a:lnSpc>
                <a:spcPct val="100400"/>
              </a:lnSpc>
              <a:spcBef>
                <a:spcPts val="565"/>
              </a:spcBef>
              <a:buClr>
                <a:srgbClr val="0AD0D9"/>
              </a:buClr>
              <a:buSzPct val="93750"/>
              <a:buFont typeface="Wingdings 2"/>
              <a:buChar char=""/>
              <a:tabLst>
                <a:tab pos="288925" algn="l"/>
              </a:tabLst>
            </a:pPr>
            <a:r>
              <a:rPr sz="2400" dirty="0"/>
              <a:t>If</a:t>
            </a:r>
            <a:r>
              <a:rPr sz="2400" spc="-130" dirty="0"/>
              <a:t> </a:t>
            </a:r>
            <a:r>
              <a:rPr sz="2400" dirty="0"/>
              <a:t>the</a:t>
            </a:r>
            <a:r>
              <a:rPr sz="2400" spc="-40" dirty="0"/>
              <a:t> </a:t>
            </a:r>
            <a:r>
              <a:rPr sz="2400" dirty="0"/>
              <a:t>employee</a:t>
            </a:r>
            <a:r>
              <a:rPr sz="2400" spc="90" dirty="0"/>
              <a:t> </a:t>
            </a:r>
            <a:r>
              <a:rPr sz="2400" dirty="0"/>
              <a:t>has</a:t>
            </a:r>
            <a:r>
              <a:rPr sz="2400" spc="10" dirty="0"/>
              <a:t> </a:t>
            </a:r>
            <a:r>
              <a:rPr sz="2400" dirty="0"/>
              <a:t>out</a:t>
            </a:r>
            <a:r>
              <a:rPr sz="2400" spc="-20" dirty="0"/>
              <a:t> </a:t>
            </a:r>
            <a:r>
              <a:rPr sz="2400" dirty="0"/>
              <a:t>of</a:t>
            </a:r>
            <a:r>
              <a:rPr sz="2400" spc="-70" dirty="0"/>
              <a:t> </a:t>
            </a:r>
            <a:r>
              <a:rPr sz="2400" dirty="0"/>
              <a:t>state</a:t>
            </a:r>
            <a:r>
              <a:rPr sz="2400" spc="-30" dirty="0"/>
              <a:t> </a:t>
            </a:r>
            <a:r>
              <a:rPr sz="2400" dirty="0"/>
              <a:t>driver’s</a:t>
            </a:r>
            <a:r>
              <a:rPr sz="2400" spc="-60" dirty="0"/>
              <a:t> </a:t>
            </a:r>
            <a:r>
              <a:rPr sz="2400" dirty="0"/>
              <a:t>license,</a:t>
            </a:r>
            <a:r>
              <a:rPr sz="2400" spc="105" dirty="0"/>
              <a:t> </a:t>
            </a:r>
            <a:r>
              <a:rPr sz="2400" dirty="0"/>
              <a:t>they</a:t>
            </a:r>
            <a:r>
              <a:rPr sz="2400" spc="-25" dirty="0"/>
              <a:t> </a:t>
            </a:r>
            <a:r>
              <a:rPr sz="2400" dirty="0"/>
              <a:t>will</a:t>
            </a:r>
            <a:r>
              <a:rPr sz="2400" spc="-145" dirty="0"/>
              <a:t> </a:t>
            </a:r>
            <a:r>
              <a:rPr sz="2400" spc="-20" dirty="0"/>
              <a:t>need 	</a:t>
            </a:r>
            <a:r>
              <a:rPr sz="2400" dirty="0"/>
              <a:t>to</a:t>
            </a:r>
            <a:r>
              <a:rPr sz="2400" spc="-70" dirty="0"/>
              <a:t> </a:t>
            </a:r>
            <a:r>
              <a:rPr sz="2400" dirty="0"/>
              <a:t>request</a:t>
            </a:r>
            <a:r>
              <a:rPr sz="2400" spc="80" dirty="0"/>
              <a:t> </a:t>
            </a:r>
            <a:r>
              <a:rPr sz="2400" dirty="0"/>
              <a:t>a</a:t>
            </a:r>
            <a:r>
              <a:rPr sz="2400" spc="-75" dirty="0"/>
              <a:t> </a:t>
            </a:r>
            <a:r>
              <a:rPr sz="2400" dirty="0"/>
              <a:t>Certified</a:t>
            </a:r>
            <a:r>
              <a:rPr sz="2400" spc="5" dirty="0"/>
              <a:t> </a:t>
            </a:r>
            <a:r>
              <a:rPr sz="2400" dirty="0"/>
              <a:t>Copy</a:t>
            </a:r>
            <a:r>
              <a:rPr sz="2400" spc="-70" dirty="0"/>
              <a:t> </a:t>
            </a:r>
            <a:r>
              <a:rPr sz="2400" dirty="0"/>
              <a:t>of</a:t>
            </a:r>
            <a:r>
              <a:rPr sz="2400" spc="-40" dirty="0"/>
              <a:t> </a:t>
            </a:r>
            <a:r>
              <a:rPr sz="2400" dirty="0"/>
              <a:t>their</a:t>
            </a:r>
            <a:r>
              <a:rPr sz="2400" spc="-30" dirty="0"/>
              <a:t> </a:t>
            </a:r>
            <a:r>
              <a:rPr sz="2400" dirty="0"/>
              <a:t>driving</a:t>
            </a:r>
            <a:r>
              <a:rPr sz="2400" spc="70" dirty="0"/>
              <a:t> </a:t>
            </a:r>
            <a:r>
              <a:rPr sz="2400" dirty="0"/>
              <a:t>record</a:t>
            </a:r>
            <a:r>
              <a:rPr sz="2400" spc="-130" dirty="0"/>
              <a:t> </a:t>
            </a:r>
            <a:r>
              <a:rPr sz="2400" dirty="0"/>
              <a:t>from</a:t>
            </a:r>
            <a:r>
              <a:rPr sz="2400" spc="-60" dirty="0"/>
              <a:t> </a:t>
            </a:r>
            <a:r>
              <a:rPr sz="2400" spc="-25" dirty="0"/>
              <a:t>the 	</a:t>
            </a:r>
            <a:r>
              <a:rPr sz="2400" dirty="0"/>
              <a:t>state</a:t>
            </a:r>
            <a:r>
              <a:rPr sz="2400" spc="-110" dirty="0"/>
              <a:t> </a:t>
            </a:r>
            <a:r>
              <a:rPr sz="2400" dirty="0"/>
              <a:t>of</a:t>
            </a:r>
            <a:r>
              <a:rPr sz="2400" spc="-100" dirty="0"/>
              <a:t> </a:t>
            </a:r>
            <a:r>
              <a:rPr sz="2400" spc="-20" dirty="0"/>
              <a:t>issuance</a:t>
            </a:r>
            <a:r>
              <a:rPr sz="2400" spc="170" dirty="0"/>
              <a:t> </a:t>
            </a:r>
            <a:r>
              <a:rPr sz="2400" dirty="0"/>
              <a:t>before</a:t>
            </a:r>
            <a:r>
              <a:rPr sz="2400" spc="-75" dirty="0"/>
              <a:t> </a:t>
            </a:r>
            <a:r>
              <a:rPr sz="2400" dirty="0"/>
              <a:t>becoming</a:t>
            </a:r>
            <a:r>
              <a:rPr sz="2400" spc="60" dirty="0"/>
              <a:t> </a:t>
            </a:r>
            <a:r>
              <a:rPr sz="2400" dirty="0"/>
              <a:t>an</a:t>
            </a:r>
            <a:r>
              <a:rPr sz="2400" spc="-150" dirty="0"/>
              <a:t> </a:t>
            </a:r>
            <a:r>
              <a:rPr sz="2400" dirty="0"/>
              <a:t>Authorized</a:t>
            </a:r>
            <a:r>
              <a:rPr sz="2400" spc="5" dirty="0"/>
              <a:t> </a:t>
            </a:r>
            <a:r>
              <a:rPr sz="2400" spc="-10" dirty="0"/>
              <a:t>Driver.</a:t>
            </a:r>
            <a:endParaRPr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/>
              <a:t>Accident</a:t>
            </a:r>
            <a:r>
              <a:rPr spc="-145" dirty="0"/>
              <a:t> </a:t>
            </a:r>
            <a:r>
              <a:rPr dirty="0"/>
              <a:t>or</a:t>
            </a:r>
            <a:r>
              <a:rPr spc="-175" dirty="0"/>
              <a:t> </a:t>
            </a:r>
            <a:r>
              <a:rPr dirty="0"/>
              <a:t>Incident</a:t>
            </a:r>
            <a:r>
              <a:rPr spc="-65" dirty="0"/>
              <a:t> </a:t>
            </a:r>
            <a:r>
              <a:rPr spc="-10" dirty="0"/>
              <a:t>Occurs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6575" y="1942401"/>
            <a:ext cx="8074025" cy="4282198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88925" marR="648335" indent="-276860">
              <a:lnSpc>
                <a:spcPct val="101099"/>
              </a:lnSpc>
              <a:spcBef>
                <a:spcPts val="90"/>
              </a:spcBef>
              <a:buClr>
                <a:srgbClr val="0AD0D9"/>
              </a:buClr>
              <a:buSzPct val="94230"/>
              <a:buFont typeface="Wingdings 2"/>
              <a:buChar char=""/>
              <a:tabLst>
                <a:tab pos="288925" algn="l"/>
              </a:tabLst>
            </a:pPr>
            <a:r>
              <a:rPr sz="2600" spc="-10" dirty="0">
                <a:solidFill>
                  <a:srgbClr val="FFFFFF"/>
                </a:solidFill>
                <a:latin typeface="Constantia"/>
                <a:cs typeface="Constantia"/>
              </a:rPr>
              <a:t>Employee</a:t>
            </a:r>
            <a:r>
              <a:rPr sz="2600" spc="-12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dirty="0">
                <a:solidFill>
                  <a:srgbClr val="FFFFFF"/>
                </a:solidFill>
                <a:latin typeface="Constantia"/>
                <a:cs typeface="Constantia"/>
              </a:rPr>
              <a:t>must</a:t>
            </a:r>
            <a:r>
              <a:rPr sz="2600" spc="-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dirty="0">
                <a:solidFill>
                  <a:srgbClr val="FFFFFF"/>
                </a:solidFill>
                <a:latin typeface="Constantia"/>
                <a:cs typeface="Constantia"/>
              </a:rPr>
              <a:t>notify</a:t>
            </a:r>
            <a:r>
              <a:rPr sz="2600" spc="-4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dirty="0">
                <a:solidFill>
                  <a:srgbClr val="FFFFFF"/>
                </a:solidFill>
                <a:latin typeface="Constantia"/>
                <a:cs typeface="Constantia"/>
              </a:rPr>
              <a:t>his/her</a:t>
            </a:r>
            <a:r>
              <a:rPr sz="2600" spc="-9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dirty="0">
                <a:solidFill>
                  <a:srgbClr val="FFFFFF"/>
                </a:solidFill>
                <a:latin typeface="Constantia"/>
                <a:cs typeface="Constantia"/>
              </a:rPr>
              <a:t>supervisor</a:t>
            </a:r>
            <a:r>
              <a:rPr sz="2600" spc="-26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spc="-10" dirty="0">
                <a:solidFill>
                  <a:srgbClr val="FFFFFF"/>
                </a:solidFill>
                <a:latin typeface="Constantia"/>
                <a:cs typeface="Constantia"/>
              </a:rPr>
              <a:t>within </a:t>
            </a:r>
            <a:r>
              <a:rPr sz="2600" dirty="0">
                <a:solidFill>
                  <a:srgbClr val="FFFFFF"/>
                </a:solidFill>
                <a:latin typeface="Constantia"/>
                <a:cs typeface="Constantia"/>
              </a:rPr>
              <a:t>twenty-four</a:t>
            </a:r>
            <a:r>
              <a:rPr sz="2600" spc="-26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dirty="0">
                <a:solidFill>
                  <a:srgbClr val="FFFFFF"/>
                </a:solidFill>
                <a:latin typeface="Constantia"/>
                <a:cs typeface="Constantia"/>
              </a:rPr>
              <a:t>(24)</a:t>
            </a:r>
            <a:r>
              <a:rPr sz="2600" spc="4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spc="-20" dirty="0">
                <a:solidFill>
                  <a:srgbClr val="FFFFFF"/>
                </a:solidFill>
                <a:latin typeface="Constantia"/>
                <a:cs typeface="Constantia"/>
              </a:rPr>
              <a:t>hours</a:t>
            </a:r>
            <a:endParaRPr sz="2600" dirty="0">
              <a:latin typeface="Constantia"/>
              <a:cs typeface="Constantia"/>
            </a:endParaRPr>
          </a:p>
          <a:p>
            <a:pPr marL="288925" marR="131445" indent="-276860">
              <a:lnSpc>
                <a:spcPct val="99900"/>
              </a:lnSpc>
              <a:spcBef>
                <a:spcPts val="640"/>
              </a:spcBef>
              <a:buClr>
                <a:srgbClr val="0AD0D9"/>
              </a:buClr>
              <a:buSzPct val="94230"/>
              <a:buFont typeface="Wingdings 2"/>
              <a:buChar char=""/>
              <a:tabLst>
                <a:tab pos="288925" algn="l"/>
              </a:tabLst>
            </a:pPr>
            <a:r>
              <a:rPr sz="2600" dirty="0">
                <a:solidFill>
                  <a:srgbClr val="FFFFFF"/>
                </a:solidFill>
                <a:latin typeface="Constantia"/>
                <a:cs typeface="Constantia"/>
              </a:rPr>
              <a:t>Complete</a:t>
            </a:r>
            <a:r>
              <a:rPr sz="2600" spc="-18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spc="-10" dirty="0">
                <a:solidFill>
                  <a:srgbClr val="FFFFFF"/>
                </a:solidFill>
                <a:latin typeface="Constantia"/>
                <a:cs typeface="Constantia"/>
              </a:rPr>
              <a:t>State</a:t>
            </a:r>
            <a:r>
              <a:rPr sz="2600" spc="-12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dirty="0">
                <a:solidFill>
                  <a:srgbClr val="FFFFFF"/>
                </a:solidFill>
                <a:latin typeface="Constantia"/>
                <a:cs typeface="Constantia"/>
              </a:rPr>
              <a:t>Employee</a:t>
            </a:r>
            <a:r>
              <a:rPr sz="2600" spc="-12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dirty="0">
                <a:solidFill>
                  <a:srgbClr val="FFFFFF"/>
                </a:solidFill>
                <a:latin typeface="Constantia"/>
                <a:cs typeface="Constantia"/>
              </a:rPr>
              <a:t>Incident/Accident</a:t>
            </a:r>
            <a:r>
              <a:rPr sz="2600" spc="-229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spc="-20" dirty="0">
                <a:solidFill>
                  <a:srgbClr val="FFFFFF"/>
                </a:solidFill>
                <a:latin typeface="Constantia"/>
                <a:cs typeface="Constantia"/>
              </a:rPr>
              <a:t>Form </a:t>
            </a:r>
            <a:r>
              <a:rPr sz="2600" dirty="0">
                <a:solidFill>
                  <a:srgbClr val="FFFFFF"/>
                </a:solidFill>
                <a:latin typeface="Constantia"/>
                <a:cs typeface="Constantia"/>
              </a:rPr>
              <a:t>(DA</a:t>
            </a:r>
            <a:r>
              <a:rPr sz="2600" spc="-6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dirty="0">
                <a:solidFill>
                  <a:srgbClr val="FFFFFF"/>
                </a:solidFill>
                <a:latin typeface="Constantia"/>
                <a:cs typeface="Constantia"/>
              </a:rPr>
              <a:t>2000)</a:t>
            </a:r>
            <a:r>
              <a:rPr sz="2600" spc="-8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dirty="0">
                <a:solidFill>
                  <a:srgbClr val="FFFFFF"/>
                </a:solidFill>
                <a:latin typeface="Constantia"/>
                <a:cs typeface="Constantia"/>
              </a:rPr>
              <a:t>and</a:t>
            </a:r>
            <a:r>
              <a:rPr sz="2600" spc="-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spc="-10" dirty="0">
                <a:solidFill>
                  <a:srgbClr val="FFFFFF"/>
                </a:solidFill>
                <a:latin typeface="Constantia"/>
                <a:cs typeface="Constantia"/>
              </a:rPr>
              <a:t>Employer</a:t>
            </a:r>
            <a:r>
              <a:rPr sz="2600" spc="-20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spc="-10" dirty="0">
                <a:solidFill>
                  <a:srgbClr val="FFFFFF"/>
                </a:solidFill>
                <a:latin typeface="Constantia"/>
                <a:cs typeface="Constantia"/>
              </a:rPr>
              <a:t>Report</a:t>
            </a:r>
            <a:r>
              <a:rPr sz="2600" spc="-12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dirty="0">
                <a:solidFill>
                  <a:srgbClr val="FFFFFF"/>
                </a:solidFill>
                <a:latin typeface="Constantia"/>
                <a:cs typeface="Constantia"/>
              </a:rPr>
              <a:t>of</a:t>
            </a:r>
            <a:r>
              <a:rPr sz="2600" spc="8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dirty="0">
                <a:solidFill>
                  <a:srgbClr val="FFFFFF"/>
                </a:solidFill>
                <a:latin typeface="Constantia"/>
                <a:cs typeface="Constantia"/>
              </a:rPr>
              <a:t>Injury/Illness</a:t>
            </a:r>
            <a:r>
              <a:rPr sz="2600" spc="-18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spc="-25" dirty="0">
                <a:solidFill>
                  <a:srgbClr val="FFFFFF"/>
                </a:solidFill>
                <a:latin typeface="Constantia"/>
                <a:cs typeface="Constantia"/>
              </a:rPr>
              <a:t>E1 </a:t>
            </a:r>
            <a:r>
              <a:rPr sz="2600" spc="-10" dirty="0">
                <a:solidFill>
                  <a:srgbClr val="FFFFFF"/>
                </a:solidFill>
                <a:latin typeface="Constantia"/>
                <a:cs typeface="Constantia"/>
              </a:rPr>
              <a:t>(DA1973)</a:t>
            </a:r>
            <a:endParaRPr lang="en-US" sz="2600" spc="-10" dirty="0">
              <a:solidFill>
                <a:srgbClr val="FFFFFF"/>
              </a:solidFill>
              <a:latin typeface="Constantia"/>
              <a:cs typeface="Constantia"/>
            </a:endParaRPr>
          </a:p>
          <a:p>
            <a:pPr marL="288925" marR="131445" indent="-276860">
              <a:lnSpc>
                <a:spcPct val="99900"/>
              </a:lnSpc>
              <a:spcBef>
                <a:spcPts val="640"/>
              </a:spcBef>
              <a:buClr>
                <a:srgbClr val="0AD0D9"/>
              </a:buClr>
              <a:buSzPct val="94230"/>
              <a:buFont typeface="Wingdings 2"/>
              <a:buChar char=""/>
              <a:tabLst>
                <a:tab pos="288925" algn="l"/>
              </a:tabLst>
            </a:pPr>
            <a:r>
              <a:rPr lang="en-US" sz="2600" dirty="0">
                <a:solidFill>
                  <a:srgbClr val="00B0F0"/>
                </a:solidFill>
                <a:latin typeface="Constantia"/>
                <a:cs typeface="Constantia"/>
              </a:rPr>
              <a:t>Witness Statements should be promptly written and signed</a:t>
            </a:r>
            <a:endParaRPr sz="2600" dirty="0">
              <a:solidFill>
                <a:srgbClr val="00B0F0"/>
              </a:solidFill>
              <a:latin typeface="Constantia"/>
              <a:cs typeface="Constantia"/>
            </a:endParaRPr>
          </a:p>
          <a:p>
            <a:pPr marL="288925" indent="-276225">
              <a:lnSpc>
                <a:spcPct val="100000"/>
              </a:lnSpc>
              <a:spcBef>
                <a:spcPts val="635"/>
              </a:spcBef>
              <a:buClr>
                <a:srgbClr val="0AD0D9"/>
              </a:buClr>
              <a:buSzPct val="94230"/>
              <a:buFont typeface="Wingdings 2"/>
              <a:buChar char=""/>
              <a:tabLst>
                <a:tab pos="288925" algn="l"/>
              </a:tabLst>
            </a:pPr>
            <a:r>
              <a:rPr sz="2600" dirty="0">
                <a:solidFill>
                  <a:srgbClr val="FFFFFF"/>
                </a:solidFill>
                <a:latin typeface="Constantia"/>
                <a:cs typeface="Constantia"/>
              </a:rPr>
              <a:t>Send</a:t>
            </a:r>
            <a:r>
              <a:rPr sz="2600" spc="-12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dirty="0">
                <a:solidFill>
                  <a:srgbClr val="FFFFFF"/>
                </a:solidFill>
                <a:latin typeface="Constantia"/>
                <a:cs typeface="Constantia"/>
              </a:rPr>
              <a:t>the</a:t>
            </a:r>
            <a:r>
              <a:rPr sz="2600" spc="-11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dirty="0">
                <a:solidFill>
                  <a:srgbClr val="FFFFFF"/>
                </a:solidFill>
                <a:latin typeface="Constantia"/>
                <a:cs typeface="Constantia"/>
              </a:rPr>
              <a:t>originals</a:t>
            </a:r>
            <a:r>
              <a:rPr sz="2600" spc="-14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dirty="0">
                <a:solidFill>
                  <a:srgbClr val="FFFFFF"/>
                </a:solidFill>
                <a:latin typeface="Constantia"/>
                <a:cs typeface="Constantia"/>
              </a:rPr>
              <a:t>to</a:t>
            </a:r>
            <a:r>
              <a:rPr sz="2600" spc="-4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dirty="0">
                <a:solidFill>
                  <a:srgbClr val="FFFFFF"/>
                </a:solidFill>
                <a:latin typeface="Constantia"/>
                <a:cs typeface="Constantia"/>
              </a:rPr>
              <a:t>the</a:t>
            </a:r>
            <a:r>
              <a:rPr sz="2600" spc="-3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dirty="0">
                <a:solidFill>
                  <a:srgbClr val="FFFFFF"/>
                </a:solidFill>
                <a:latin typeface="Constantia"/>
                <a:cs typeface="Constantia"/>
              </a:rPr>
              <a:t>Office</a:t>
            </a:r>
            <a:r>
              <a:rPr sz="2600" spc="-26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dirty="0">
                <a:solidFill>
                  <a:srgbClr val="FFFFFF"/>
                </a:solidFill>
                <a:latin typeface="Constantia"/>
                <a:cs typeface="Constantia"/>
              </a:rPr>
              <a:t>of</a:t>
            </a:r>
            <a:r>
              <a:rPr sz="2600" spc="3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dirty="0">
                <a:solidFill>
                  <a:srgbClr val="FFFFFF"/>
                </a:solidFill>
                <a:latin typeface="Constantia"/>
                <a:cs typeface="Constantia"/>
              </a:rPr>
              <a:t>Human</a:t>
            </a:r>
            <a:r>
              <a:rPr sz="2600" spc="-7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spc="-10" dirty="0">
                <a:solidFill>
                  <a:srgbClr val="FFFFFF"/>
                </a:solidFill>
                <a:latin typeface="Constantia"/>
                <a:cs typeface="Constantia"/>
              </a:rPr>
              <a:t>Resources</a:t>
            </a:r>
            <a:endParaRPr sz="2600" dirty="0">
              <a:latin typeface="Constantia"/>
              <a:cs typeface="Constantia"/>
            </a:endParaRPr>
          </a:p>
          <a:p>
            <a:pPr marL="288925">
              <a:lnSpc>
                <a:spcPct val="100000"/>
              </a:lnSpc>
              <a:spcBef>
                <a:spcPts val="35"/>
              </a:spcBef>
            </a:pPr>
            <a:r>
              <a:rPr sz="2600" dirty="0">
                <a:solidFill>
                  <a:srgbClr val="FFFFFF"/>
                </a:solidFill>
                <a:latin typeface="Constantia"/>
                <a:cs typeface="Constantia"/>
              </a:rPr>
              <a:t>and</a:t>
            </a:r>
            <a:r>
              <a:rPr sz="2600" spc="-2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dirty="0">
                <a:solidFill>
                  <a:srgbClr val="FFFFFF"/>
                </a:solidFill>
                <a:latin typeface="Constantia"/>
                <a:cs typeface="Constantia"/>
              </a:rPr>
              <a:t>keep</a:t>
            </a:r>
            <a:r>
              <a:rPr sz="2600" spc="-15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dirty="0">
                <a:solidFill>
                  <a:srgbClr val="FFFFFF"/>
                </a:solidFill>
                <a:latin typeface="Constantia"/>
                <a:cs typeface="Constantia"/>
              </a:rPr>
              <a:t>a</a:t>
            </a:r>
            <a:r>
              <a:rPr sz="2600" spc="-16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dirty="0">
                <a:solidFill>
                  <a:srgbClr val="FFFFFF"/>
                </a:solidFill>
                <a:latin typeface="Constantia"/>
                <a:cs typeface="Constantia"/>
              </a:rPr>
              <a:t>copy</a:t>
            </a:r>
            <a:r>
              <a:rPr sz="2600" spc="-9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dirty="0">
                <a:solidFill>
                  <a:srgbClr val="FFFFFF"/>
                </a:solidFill>
                <a:latin typeface="Constantia"/>
                <a:cs typeface="Constantia"/>
              </a:rPr>
              <a:t>for</a:t>
            </a:r>
            <a:r>
              <a:rPr sz="2600" spc="-21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dirty="0">
                <a:solidFill>
                  <a:srgbClr val="FFFFFF"/>
                </a:solidFill>
                <a:latin typeface="Constantia"/>
                <a:cs typeface="Constantia"/>
              </a:rPr>
              <a:t>the</a:t>
            </a:r>
            <a:r>
              <a:rPr sz="2600" spc="-9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spc="-20" dirty="0">
                <a:solidFill>
                  <a:srgbClr val="FFFFFF"/>
                </a:solidFill>
                <a:latin typeface="Constantia"/>
                <a:cs typeface="Constantia"/>
              </a:rPr>
              <a:t>employee’s</a:t>
            </a:r>
            <a:r>
              <a:rPr sz="2600" spc="-20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dirty="0">
                <a:solidFill>
                  <a:srgbClr val="FFFFFF"/>
                </a:solidFill>
                <a:latin typeface="Constantia"/>
                <a:cs typeface="Constantia"/>
              </a:rPr>
              <a:t>departmental</a:t>
            </a:r>
            <a:r>
              <a:rPr sz="2600" spc="-17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spc="-20" dirty="0">
                <a:solidFill>
                  <a:srgbClr val="FFFFFF"/>
                </a:solidFill>
                <a:latin typeface="Constantia"/>
                <a:cs typeface="Constantia"/>
              </a:rPr>
              <a:t>file</a:t>
            </a:r>
            <a:endParaRPr sz="2600" dirty="0">
              <a:latin typeface="Constantia"/>
              <a:cs typeface="Constantia"/>
            </a:endParaRPr>
          </a:p>
          <a:p>
            <a:pPr eaLnBrk="1" hangingPunct="1"/>
            <a:r>
              <a:rPr lang="en-US" altLang="en-US" sz="2800" dirty="0">
                <a:solidFill>
                  <a:srgbClr val="FFC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https://www.gram.edu/offices/infotech/teleworking/</a:t>
            </a:r>
            <a:r>
              <a:rPr lang="en-US" altLang="en-US" sz="2800" dirty="0"/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879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3950" dirty="0"/>
              <a:t>Accidents</a:t>
            </a:r>
            <a:r>
              <a:rPr sz="3950" spc="-15" dirty="0"/>
              <a:t> </a:t>
            </a:r>
            <a:r>
              <a:rPr sz="3950" dirty="0"/>
              <a:t>in</a:t>
            </a:r>
            <a:r>
              <a:rPr sz="3950" spc="-80" dirty="0"/>
              <a:t> </a:t>
            </a:r>
            <a:r>
              <a:rPr sz="3950" dirty="0"/>
              <a:t>Louisiana</a:t>
            </a:r>
            <a:r>
              <a:rPr sz="3950" spc="40" dirty="0"/>
              <a:t> </a:t>
            </a:r>
            <a:r>
              <a:rPr sz="3950" dirty="0"/>
              <a:t>State</a:t>
            </a:r>
            <a:r>
              <a:rPr sz="3950" spc="-45" dirty="0"/>
              <a:t> </a:t>
            </a:r>
            <a:r>
              <a:rPr sz="3950" spc="-10" dirty="0"/>
              <a:t>Vehicle</a:t>
            </a:r>
            <a:endParaRPr sz="3950"/>
          </a:p>
        </p:txBody>
      </p:sp>
      <p:sp>
        <p:nvSpPr>
          <p:cNvPr id="3" name="object 3"/>
          <p:cNvSpPr txBox="1"/>
          <p:nvPr/>
        </p:nvSpPr>
        <p:spPr>
          <a:xfrm>
            <a:off x="536575" y="1951608"/>
            <a:ext cx="7612380" cy="3778250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288925" marR="5080" indent="-276860">
              <a:lnSpc>
                <a:spcPct val="102400"/>
              </a:lnSpc>
              <a:spcBef>
                <a:spcPts val="50"/>
              </a:spcBef>
              <a:buClr>
                <a:srgbClr val="0AD0D9"/>
              </a:buClr>
              <a:buSzPct val="94545"/>
              <a:buFont typeface="Wingdings 2"/>
              <a:buChar char=""/>
              <a:tabLst>
                <a:tab pos="288925" algn="l"/>
              </a:tabLst>
            </a:pPr>
            <a:r>
              <a:rPr sz="2750" dirty="0">
                <a:solidFill>
                  <a:srgbClr val="FFFFFF"/>
                </a:solidFill>
                <a:latin typeface="Constantia"/>
                <a:cs typeface="Constantia"/>
              </a:rPr>
              <a:t>Must</a:t>
            </a:r>
            <a:r>
              <a:rPr sz="2750" spc="-4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750" dirty="0">
                <a:solidFill>
                  <a:srgbClr val="FFFFFF"/>
                </a:solidFill>
                <a:latin typeface="Constantia"/>
                <a:cs typeface="Constantia"/>
              </a:rPr>
              <a:t>be</a:t>
            </a:r>
            <a:r>
              <a:rPr sz="2750" spc="-7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750" dirty="0">
                <a:solidFill>
                  <a:srgbClr val="FFFFFF"/>
                </a:solidFill>
                <a:latin typeface="Constantia"/>
                <a:cs typeface="Constantia"/>
              </a:rPr>
              <a:t>reported</a:t>
            </a:r>
            <a:r>
              <a:rPr sz="2750" spc="5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750" dirty="0">
                <a:solidFill>
                  <a:srgbClr val="FFFFFF"/>
                </a:solidFill>
                <a:latin typeface="Constantia"/>
                <a:cs typeface="Constantia"/>
              </a:rPr>
              <a:t>to</a:t>
            </a:r>
            <a:r>
              <a:rPr sz="2750" spc="-2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750" dirty="0">
                <a:solidFill>
                  <a:srgbClr val="FFFFFF"/>
                </a:solidFill>
                <a:latin typeface="Constantia"/>
                <a:cs typeface="Constantia"/>
              </a:rPr>
              <a:t>the Louisiana</a:t>
            </a:r>
            <a:r>
              <a:rPr sz="2750" spc="7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750" dirty="0">
                <a:solidFill>
                  <a:srgbClr val="FFFFFF"/>
                </a:solidFill>
                <a:latin typeface="Constantia"/>
                <a:cs typeface="Constantia"/>
              </a:rPr>
              <a:t>Office</a:t>
            </a:r>
            <a:r>
              <a:rPr sz="2750" spc="-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750" dirty="0">
                <a:solidFill>
                  <a:srgbClr val="FFFFFF"/>
                </a:solidFill>
                <a:latin typeface="Constantia"/>
                <a:cs typeface="Constantia"/>
              </a:rPr>
              <a:t>of</a:t>
            </a:r>
            <a:r>
              <a:rPr sz="2750" spc="8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750" spc="-20" dirty="0">
                <a:solidFill>
                  <a:srgbClr val="FFFFFF"/>
                </a:solidFill>
                <a:latin typeface="Constantia"/>
                <a:cs typeface="Constantia"/>
              </a:rPr>
              <a:t>Risk </a:t>
            </a:r>
            <a:r>
              <a:rPr sz="2750" dirty="0">
                <a:solidFill>
                  <a:srgbClr val="FFFFFF"/>
                </a:solidFill>
                <a:latin typeface="Constantia"/>
                <a:cs typeface="Constantia"/>
              </a:rPr>
              <a:t>Management</a:t>
            </a:r>
            <a:r>
              <a:rPr sz="2750" spc="-12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750" dirty="0">
                <a:solidFill>
                  <a:srgbClr val="FFFFFF"/>
                </a:solidFill>
                <a:latin typeface="Constantia"/>
                <a:cs typeface="Constantia"/>
              </a:rPr>
              <a:t>within</a:t>
            </a:r>
            <a:r>
              <a:rPr sz="2750" spc="17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750" dirty="0">
                <a:solidFill>
                  <a:srgbClr val="FFFFFF"/>
                </a:solidFill>
                <a:latin typeface="Constantia"/>
                <a:cs typeface="Constantia"/>
              </a:rPr>
              <a:t>forty-eight</a:t>
            </a:r>
            <a:r>
              <a:rPr sz="2750" spc="204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750" dirty="0">
                <a:solidFill>
                  <a:srgbClr val="FFFFFF"/>
                </a:solidFill>
                <a:latin typeface="Constantia"/>
                <a:cs typeface="Constantia"/>
              </a:rPr>
              <a:t>(48)</a:t>
            </a:r>
            <a:r>
              <a:rPr sz="2750" spc="8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750" spc="-10" dirty="0">
                <a:solidFill>
                  <a:srgbClr val="FFFFFF"/>
                </a:solidFill>
                <a:latin typeface="Constantia"/>
                <a:cs typeface="Constantia"/>
              </a:rPr>
              <a:t>hours</a:t>
            </a:r>
            <a:endParaRPr sz="2750">
              <a:latin typeface="Constantia"/>
              <a:cs typeface="Constantia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0AD0D9"/>
              </a:buClr>
              <a:buFont typeface="Wingdings 2"/>
              <a:buChar char=""/>
            </a:pPr>
            <a:endParaRPr sz="3800">
              <a:latin typeface="Constantia"/>
              <a:cs typeface="Constantia"/>
            </a:endParaRPr>
          </a:p>
          <a:p>
            <a:pPr marL="288925" marR="173990" indent="-276860">
              <a:lnSpc>
                <a:spcPct val="102499"/>
              </a:lnSpc>
              <a:spcBef>
                <a:spcPts val="5"/>
              </a:spcBef>
              <a:buClr>
                <a:srgbClr val="0AD0D9"/>
              </a:buClr>
              <a:buSzPct val="94545"/>
              <a:buFont typeface="Wingdings 2"/>
              <a:buChar char=""/>
              <a:tabLst>
                <a:tab pos="288925" algn="l"/>
              </a:tabLst>
            </a:pPr>
            <a:r>
              <a:rPr sz="2750" dirty="0">
                <a:solidFill>
                  <a:srgbClr val="FFFFFF"/>
                </a:solidFill>
                <a:latin typeface="Constantia"/>
                <a:cs typeface="Constantia"/>
              </a:rPr>
              <a:t>On</a:t>
            </a:r>
            <a:r>
              <a:rPr sz="2750" spc="-5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750" dirty="0">
                <a:solidFill>
                  <a:srgbClr val="FFFFFF"/>
                </a:solidFill>
                <a:latin typeface="Constantia"/>
                <a:cs typeface="Constantia"/>
              </a:rPr>
              <a:t>the</a:t>
            </a:r>
            <a:r>
              <a:rPr sz="2750" spc="2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750" dirty="0">
                <a:solidFill>
                  <a:srgbClr val="FFFFFF"/>
                </a:solidFill>
                <a:latin typeface="Constantia"/>
                <a:cs typeface="Constantia"/>
              </a:rPr>
              <a:t>Accident</a:t>
            </a:r>
            <a:r>
              <a:rPr sz="2750" spc="-9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750" dirty="0">
                <a:solidFill>
                  <a:srgbClr val="FFFFFF"/>
                </a:solidFill>
                <a:latin typeface="Constantia"/>
                <a:cs typeface="Constantia"/>
              </a:rPr>
              <a:t>report</a:t>
            </a:r>
            <a:r>
              <a:rPr sz="2750" spc="7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750" dirty="0">
                <a:solidFill>
                  <a:srgbClr val="FFFFFF"/>
                </a:solidFill>
                <a:latin typeface="Constantia"/>
                <a:cs typeface="Constantia"/>
              </a:rPr>
              <a:t>Louisiana</a:t>
            </a:r>
            <a:r>
              <a:rPr sz="2750" spc="8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750" dirty="0">
                <a:solidFill>
                  <a:srgbClr val="FFFFFF"/>
                </a:solidFill>
                <a:latin typeface="Constantia"/>
                <a:cs typeface="Constantia"/>
              </a:rPr>
              <a:t>State</a:t>
            </a:r>
            <a:r>
              <a:rPr sz="2750" spc="1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750" spc="-10" dirty="0">
                <a:solidFill>
                  <a:srgbClr val="FFFFFF"/>
                </a:solidFill>
                <a:latin typeface="Constantia"/>
                <a:cs typeface="Constantia"/>
              </a:rPr>
              <a:t>Drivers </a:t>
            </a:r>
            <a:r>
              <a:rPr sz="2750" dirty="0">
                <a:solidFill>
                  <a:srgbClr val="FFFFFF"/>
                </a:solidFill>
                <a:latin typeface="Constantia"/>
                <a:cs typeface="Constantia"/>
              </a:rPr>
              <a:t>Safety</a:t>
            </a:r>
            <a:r>
              <a:rPr sz="2750" spc="-2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750" dirty="0">
                <a:solidFill>
                  <a:srgbClr val="FFFFFF"/>
                </a:solidFill>
                <a:latin typeface="Constantia"/>
                <a:cs typeface="Constantia"/>
              </a:rPr>
              <a:t>Program</a:t>
            </a:r>
            <a:r>
              <a:rPr sz="2750" spc="5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750" dirty="0">
                <a:solidFill>
                  <a:srgbClr val="FFFFFF"/>
                </a:solidFill>
                <a:latin typeface="Constantia"/>
                <a:cs typeface="Constantia"/>
              </a:rPr>
              <a:t>Form</a:t>
            </a:r>
            <a:r>
              <a:rPr sz="2750" spc="5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750" dirty="0">
                <a:solidFill>
                  <a:srgbClr val="FFFFFF"/>
                </a:solidFill>
                <a:latin typeface="Constantia"/>
                <a:cs typeface="Constantia"/>
              </a:rPr>
              <a:t>(DA</a:t>
            </a:r>
            <a:r>
              <a:rPr sz="2750" spc="-10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750" spc="-10" dirty="0">
                <a:solidFill>
                  <a:srgbClr val="FFFFFF"/>
                </a:solidFill>
                <a:latin typeface="Constantia"/>
                <a:cs typeface="Constantia"/>
              </a:rPr>
              <a:t>2041)</a:t>
            </a:r>
            <a:endParaRPr sz="2750">
              <a:latin typeface="Constantia"/>
              <a:cs typeface="Constantia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0AD0D9"/>
              </a:buClr>
              <a:buFont typeface="Wingdings 2"/>
              <a:buChar char=""/>
            </a:pPr>
            <a:endParaRPr sz="3900">
              <a:latin typeface="Constantia"/>
              <a:cs typeface="Constantia"/>
            </a:endParaRPr>
          </a:p>
          <a:p>
            <a:pPr marL="288925" marR="257175" indent="-276860">
              <a:lnSpc>
                <a:spcPct val="100000"/>
              </a:lnSpc>
              <a:buClr>
                <a:srgbClr val="0AD0D9"/>
              </a:buClr>
              <a:buSzPct val="94545"/>
              <a:buFont typeface="Wingdings 2"/>
              <a:buChar char=""/>
              <a:tabLst>
                <a:tab pos="288925" algn="l"/>
              </a:tabLst>
            </a:pPr>
            <a:r>
              <a:rPr sz="2750" dirty="0">
                <a:solidFill>
                  <a:srgbClr val="FFFFFF"/>
                </a:solidFill>
                <a:latin typeface="Constantia"/>
                <a:cs typeface="Constantia"/>
              </a:rPr>
              <a:t>Note:</a:t>
            </a:r>
            <a:r>
              <a:rPr sz="2750" spc="4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750" dirty="0">
                <a:solidFill>
                  <a:srgbClr val="FFFFFF"/>
                </a:solidFill>
                <a:latin typeface="Constantia"/>
                <a:cs typeface="Constantia"/>
              </a:rPr>
              <a:t>Employees</a:t>
            </a:r>
            <a:r>
              <a:rPr sz="2750" spc="-6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750" dirty="0">
                <a:solidFill>
                  <a:srgbClr val="FFFFFF"/>
                </a:solidFill>
                <a:latin typeface="Constantia"/>
                <a:cs typeface="Constantia"/>
              </a:rPr>
              <a:t>on</a:t>
            </a:r>
            <a:r>
              <a:rPr sz="2750" spc="-10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750" dirty="0">
                <a:solidFill>
                  <a:srgbClr val="FFFFFF"/>
                </a:solidFill>
                <a:latin typeface="Constantia"/>
                <a:cs typeface="Constantia"/>
              </a:rPr>
              <a:t>approve</a:t>
            </a:r>
            <a:r>
              <a:rPr sz="2750" spc="2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750" dirty="0">
                <a:solidFill>
                  <a:srgbClr val="FFFFFF"/>
                </a:solidFill>
                <a:latin typeface="Constantia"/>
                <a:cs typeface="Constantia"/>
              </a:rPr>
              <a:t>University</a:t>
            </a:r>
            <a:r>
              <a:rPr sz="2750" spc="-13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750" spc="-40" dirty="0">
                <a:solidFill>
                  <a:srgbClr val="FFFFFF"/>
                </a:solidFill>
                <a:latin typeface="Constantia"/>
                <a:cs typeface="Constantia"/>
              </a:rPr>
              <a:t>Travel, </a:t>
            </a:r>
            <a:r>
              <a:rPr sz="2750" dirty="0">
                <a:solidFill>
                  <a:srgbClr val="FFFFFF"/>
                </a:solidFill>
                <a:latin typeface="Constantia"/>
                <a:cs typeface="Constantia"/>
              </a:rPr>
              <a:t>must</a:t>
            </a:r>
            <a:r>
              <a:rPr sz="2750" spc="-2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750" dirty="0">
                <a:solidFill>
                  <a:srgbClr val="FFFFFF"/>
                </a:solidFill>
                <a:latin typeface="Constantia"/>
                <a:cs typeface="Constantia"/>
              </a:rPr>
              <a:t>report</a:t>
            </a:r>
            <a:r>
              <a:rPr sz="2750" spc="-8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750" dirty="0">
                <a:solidFill>
                  <a:srgbClr val="FFFFFF"/>
                </a:solidFill>
                <a:latin typeface="Constantia"/>
                <a:cs typeface="Constantia"/>
              </a:rPr>
              <a:t>accidents</a:t>
            </a:r>
            <a:r>
              <a:rPr sz="2750" spc="-1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750" dirty="0">
                <a:solidFill>
                  <a:srgbClr val="FFFFFF"/>
                </a:solidFill>
                <a:latin typeface="Constantia"/>
                <a:cs typeface="Constantia"/>
              </a:rPr>
              <a:t>on</a:t>
            </a:r>
            <a:r>
              <a:rPr sz="2750" spc="3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750" dirty="0">
                <a:solidFill>
                  <a:srgbClr val="FFFFFF"/>
                </a:solidFill>
                <a:latin typeface="Constantia"/>
                <a:cs typeface="Constantia"/>
              </a:rPr>
              <a:t>the</a:t>
            </a:r>
            <a:r>
              <a:rPr sz="2750" spc="1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750" dirty="0">
                <a:solidFill>
                  <a:srgbClr val="FFFFFF"/>
                </a:solidFill>
                <a:latin typeface="Constantia"/>
                <a:cs typeface="Constantia"/>
              </a:rPr>
              <a:t>(DA</a:t>
            </a:r>
            <a:r>
              <a:rPr sz="2750" spc="-7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750" spc="-10" dirty="0">
                <a:solidFill>
                  <a:srgbClr val="FFFFFF"/>
                </a:solidFill>
                <a:latin typeface="Constantia"/>
                <a:cs typeface="Constantia"/>
              </a:rPr>
              <a:t>2041)</a:t>
            </a:r>
            <a:endParaRPr sz="2750">
              <a:latin typeface="Constantia"/>
              <a:cs typeface="Constanti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879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3950" spc="-10" dirty="0"/>
              <a:t>Transitional</a:t>
            </a:r>
            <a:r>
              <a:rPr sz="3950" spc="-50" dirty="0"/>
              <a:t> </a:t>
            </a:r>
            <a:r>
              <a:rPr sz="3950" dirty="0"/>
              <a:t>Return</a:t>
            </a:r>
            <a:r>
              <a:rPr sz="3950" spc="-155" dirty="0"/>
              <a:t> </a:t>
            </a:r>
            <a:r>
              <a:rPr sz="3950" dirty="0"/>
              <a:t>to</a:t>
            </a:r>
            <a:r>
              <a:rPr sz="3950" spc="-90" dirty="0"/>
              <a:t> </a:t>
            </a:r>
            <a:r>
              <a:rPr sz="3950" dirty="0"/>
              <a:t>Work</a:t>
            </a:r>
            <a:r>
              <a:rPr sz="3950" spc="-100" dirty="0"/>
              <a:t> </a:t>
            </a:r>
            <a:r>
              <a:rPr sz="3950" spc="-10" dirty="0"/>
              <a:t>Policy</a:t>
            </a:r>
            <a:endParaRPr sz="3950"/>
          </a:p>
        </p:txBody>
      </p:sp>
      <p:sp>
        <p:nvSpPr>
          <p:cNvPr id="3" name="object 3"/>
          <p:cNvSpPr txBox="1"/>
          <p:nvPr/>
        </p:nvSpPr>
        <p:spPr>
          <a:xfrm>
            <a:off x="536575" y="1942401"/>
            <a:ext cx="7887334" cy="431800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600" b="1" spc="-10" dirty="0">
                <a:solidFill>
                  <a:srgbClr val="FFFFFF"/>
                </a:solidFill>
                <a:latin typeface="Constantia"/>
                <a:cs typeface="Constantia"/>
              </a:rPr>
              <a:t>PURPOSE/OBJECTIVE</a:t>
            </a:r>
            <a:endParaRPr sz="2600" dirty="0">
              <a:latin typeface="Constantia"/>
              <a:cs typeface="Constanti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550" dirty="0">
              <a:latin typeface="Constantia"/>
              <a:cs typeface="Constantia"/>
            </a:endParaRPr>
          </a:p>
          <a:p>
            <a:pPr marL="12700" marR="5080">
              <a:lnSpc>
                <a:spcPct val="100499"/>
              </a:lnSpc>
              <a:spcBef>
                <a:spcPts val="5"/>
              </a:spcBef>
            </a:pPr>
            <a:r>
              <a:rPr sz="2600" spc="-125" dirty="0">
                <a:solidFill>
                  <a:srgbClr val="FFFFFF"/>
                </a:solidFill>
                <a:latin typeface="Constantia"/>
                <a:cs typeface="Constantia"/>
              </a:rPr>
              <a:t>To</a:t>
            </a:r>
            <a:r>
              <a:rPr sz="2600" spc="-10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spc="-10" dirty="0">
                <a:solidFill>
                  <a:srgbClr val="FFFFFF"/>
                </a:solidFill>
                <a:latin typeface="Constantia"/>
                <a:cs typeface="Constantia"/>
              </a:rPr>
              <a:t>ensure</a:t>
            </a:r>
            <a:r>
              <a:rPr sz="2600" spc="-9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dirty="0">
                <a:solidFill>
                  <a:srgbClr val="FFFFFF"/>
                </a:solidFill>
                <a:latin typeface="Constantia"/>
                <a:cs typeface="Constantia"/>
              </a:rPr>
              <a:t>the</a:t>
            </a:r>
            <a:r>
              <a:rPr sz="2600" spc="-1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dirty="0">
                <a:solidFill>
                  <a:srgbClr val="FFFFFF"/>
                </a:solidFill>
                <a:latin typeface="Constantia"/>
                <a:cs typeface="Constantia"/>
              </a:rPr>
              <a:t>safe</a:t>
            </a:r>
            <a:r>
              <a:rPr sz="2600" spc="-25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dirty="0">
                <a:solidFill>
                  <a:srgbClr val="FFFFFF"/>
                </a:solidFill>
                <a:latin typeface="Constantia"/>
                <a:cs typeface="Constantia"/>
              </a:rPr>
              <a:t>and</a:t>
            </a:r>
            <a:r>
              <a:rPr sz="2600" spc="-2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dirty="0">
                <a:solidFill>
                  <a:srgbClr val="FFFFFF"/>
                </a:solidFill>
                <a:latin typeface="Constantia"/>
                <a:cs typeface="Constantia"/>
              </a:rPr>
              <a:t>expedient</a:t>
            </a:r>
            <a:r>
              <a:rPr sz="2600" spc="-37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dirty="0">
                <a:solidFill>
                  <a:srgbClr val="FFFFFF"/>
                </a:solidFill>
                <a:latin typeface="Constantia"/>
                <a:cs typeface="Constantia"/>
              </a:rPr>
              <a:t>return</a:t>
            </a:r>
            <a:r>
              <a:rPr sz="2600" spc="1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dirty="0">
                <a:solidFill>
                  <a:srgbClr val="FFFFFF"/>
                </a:solidFill>
                <a:latin typeface="Constantia"/>
                <a:cs typeface="Constantia"/>
              </a:rPr>
              <a:t>of</a:t>
            </a:r>
            <a:r>
              <a:rPr sz="2600" spc="-1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spc="-10" dirty="0">
                <a:solidFill>
                  <a:srgbClr val="FFFFFF"/>
                </a:solidFill>
                <a:latin typeface="Constantia"/>
                <a:cs typeface="Constantia"/>
              </a:rPr>
              <a:t>Grambling </a:t>
            </a:r>
            <a:r>
              <a:rPr sz="2600" dirty="0">
                <a:solidFill>
                  <a:srgbClr val="FFFFFF"/>
                </a:solidFill>
                <a:latin typeface="Constantia"/>
                <a:cs typeface="Constantia"/>
              </a:rPr>
              <a:t>State</a:t>
            </a:r>
            <a:r>
              <a:rPr sz="2600" spc="-5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spc="-20" dirty="0">
                <a:solidFill>
                  <a:srgbClr val="FFFFFF"/>
                </a:solidFill>
                <a:latin typeface="Constantia"/>
                <a:cs typeface="Constantia"/>
              </a:rPr>
              <a:t>University</a:t>
            </a:r>
            <a:r>
              <a:rPr sz="2600" spc="-19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dirty="0">
                <a:solidFill>
                  <a:srgbClr val="FFFFFF"/>
                </a:solidFill>
                <a:latin typeface="Constantia"/>
                <a:cs typeface="Constantia"/>
              </a:rPr>
              <a:t>employees</a:t>
            </a:r>
            <a:r>
              <a:rPr sz="2600" spc="-29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dirty="0">
                <a:solidFill>
                  <a:srgbClr val="FFFFFF"/>
                </a:solidFill>
                <a:latin typeface="Constantia"/>
                <a:cs typeface="Constantia"/>
              </a:rPr>
              <a:t>with</a:t>
            </a:r>
            <a:r>
              <a:rPr sz="2600" spc="-8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dirty="0">
                <a:solidFill>
                  <a:srgbClr val="FFFFFF"/>
                </a:solidFill>
                <a:latin typeface="Constantia"/>
                <a:cs typeface="Constantia"/>
              </a:rPr>
              <a:t>job</a:t>
            </a:r>
            <a:r>
              <a:rPr sz="2600" spc="-16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dirty="0">
                <a:solidFill>
                  <a:srgbClr val="FFFFFF"/>
                </a:solidFill>
                <a:latin typeface="Constantia"/>
                <a:cs typeface="Constantia"/>
              </a:rPr>
              <a:t>related</a:t>
            </a:r>
            <a:r>
              <a:rPr sz="2600" spc="2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dirty="0">
                <a:solidFill>
                  <a:srgbClr val="FFFFFF"/>
                </a:solidFill>
                <a:latin typeface="Constantia"/>
                <a:cs typeface="Constantia"/>
              </a:rPr>
              <a:t>injuries</a:t>
            </a:r>
            <a:r>
              <a:rPr sz="2600" spc="-22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spc="-25" dirty="0">
                <a:solidFill>
                  <a:srgbClr val="FFFFFF"/>
                </a:solidFill>
                <a:latin typeface="Constantia"/>
                <a:cs typeface="Constantia"/>
              </a:rPr>
              <a:t>and </a:t>
            </a:r>
            <a:r>
              <a:rPr sz="2600" dirty="0">
                <a:solidFill>
                  <a:srgbClr val="FFFFFF"/>
                </a:solidFill>
                <a:latin typeface="Constantia"/>
                <a:cs typeface="Constantia"/>
              </a:rPr>
              <a:t>illnesses</a:t>
            </a:r>
            <a:r>
              <a:rPr sz="2600" spc="-22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dirty="0">
                <a:solidFill>
                  <a:srgbClr val="FFFFFF"/>
                </a:solidFill>
                <a:latin typeface="Constantia"/>
                <a:cs typeface="Constantia"/>
              </a:rPr>
              <a:t>to</a:t>
            </a:r>
            <a:r>
              <a:rPr sz="2600" spc="-6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dirty="0">
                <a:solidFill>
                  <a:srgbClr val="FFFFFF"/>
                </a:solidFill>
                <a:latin typeface="Constantia"/>
                <a:cs typeface="Constantia"/>
              </a:rPr>
              <a:t>transitional</a:t>
            </a:r>
            <a:r>
              <a:rPr sz="2600" spc="-5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dirty="0">
                <a:solidFill>
                  <a:srgbClr val="FFFFFF"/>
                </a:solidFill>
                <a:latin typeface="Constantia"/>
                <a:cs typeface="Constantia"/>
              </a:rPr>
              <a:t>or</a:t>
            </a:r>
            <a:r>
              <a:rPr sz="2600" spc="-16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dirty="0">
                <a:solidFill>
                  <a:srgbClr val="FFFFFF"/>
                </a:solidFill>
                <a:latin typeface="Constantia"/>
                <a:cs typeface="Constantia"/>
              </a:rPr>
              <a:t>regular</a:t>
            </a:r>
            <a:r>
              <a:rPr sz="2600" spc="-23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dirty="0">
                <a:solidFill>
                  <a:srgbClr val="FFFFFF"/>
                </a:solidFill>
                <a:latin typeface="Constantia"/>
                <a:cs typeface="Constantia"/>
              </a:rPr>
              <a:t>employment,</a:t>
            </a:r>
            <a:r>
              <a:rPr sz="2600" spc="-204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dirty="0">
                <a:solidFill>
                  <a:srgbClr val="FFFFFF"/>
                </a:solidFill>
                <a:latin typeface="Constantia"/>
                <a:cs typeface="Constantia"/>
              </a:rPr>
              <a:t>and</a:t>
            </a:r>
            <a:r>
              <a:rPr sz="2600" spc="-5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spc="-25" dirty="0">
                <a:solidFill>
                  <a:srgbClr val="FFFFFF"/>
                </a:solidFill>
                <a:latin typeface="Constantia"/>
                <a:cs typeface="Constantia"/>
              </a:rPr>
              <a:t>to </a:t>
            </a:r>
            <a:r>
              <a:rPr sz="2600" spc="-10" dirty="0">
                <a:solidFill>
                  <a:srgbClr val="FFFFFF"/>
                </a:solidFill>
                <a:latin typeface="Constantia"/>
                <a:cs typeface="Constantia"/>
              </a:rPr>
              <a:t>comply</a:t>
            </a:r>
            <a:r>
              <a:rPr sz="2600" spc="-254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dirty="0">
                <a:solidFill>
                  <a:srgbClr val="FFFFFF"/>
                </a:solidFill>
                <a:latin typeface="Constantia"/>
                <a:cs typeface="Constantia"/>
              </a:rPr>
              <a:t>with</a:t>
            </a:r>
            <a:r>
              <a:rPr sz="2600" spc="-5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dirty="0">
                <a:solidFill>
                  <a:srgbClr val="FFFFFF"/>
                </a:solidFill>
                <a:latin typeface="Constantia"/>
                <a:cs typeface="Constantia"/>
              </a:rPr>
              <a:t>R.</a:t>
            </a:r>
            <a:r>
              <a:rPr sz="2600" spc="-3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dirty="0">
                <a:solidFill>
                  <a:srgbClr val="FFFFFF"/>
                </a:solidFill>
                <a:latin typeface="Constantia"/>
                <a:cs typeface="Constantia"/>
              </a:rPr>
              <a:t>S.</a:t>
            </a:r>
            <a:r>
              <a:rPr sz="2600" spc="-2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spc="-10" dirty="0">
                <a:solidFill>
                  <a:srgbClr val="FFFFFF"/>
                </a:solidFill>
                <a:latin typeface="Constantia"/>
                <a:cs typeface="Constantia"/>
              </a:rPr>
              <a:t>39:1547,</a:t>
            </a:r>
            <a:r>
              <a:rPr sz="2600" spc="-10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dirty="0">
                <a:solidFill>
                  <a:srgbClr val="FFFFFF"/>
                </a:solidFill>
                <a:latin typeface="Constantia"/>
                <a:cs typeface="Constantia"/>
              </a:rPr>
              <a:t>which</a:t>
            </a:r>
            <a:r>
              <a:rPr sz="2600" spc="-14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spc="-10" dirty="0">
                <a:solidFill>
                  <a:srgbClr val="FFFFFF"/>
                </a:solidFill>
                <a:latin typeface="Constantia"/>
                <a:cs typeface="Constantia"/>
              </a:rPr>
              <a:t>requires</a:t>
            </a:r>
            <a:r>
              <a:rPr sz="2600" spc="-4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spc="-10" dirty="0">
                <a:solidFill>
                  <a:srgbClr val="FFFFFF"/>
                </a:solidFill>
                <a:latin typeface="Constantia"/>
                <a:cs typeface="Constantia"/>
              </a:rPr>
              <a:t>creation</a:t>
            </a:r>
            <a:r>
              <a:rPr sz="2600" spc="-13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dirty="0">
                <a:solidFill>
                  <a:srgbClr val="FFFFFF"/>
                </a:solidFill>
                <a:latin typeface="Constantia"/>
                <a:cs typeface="Constantia"/>
              </a:rPr>
              <a:t>of</a:t>
            </a:r>
            <a:r>
              <a:rPr sz="2600" spc="-1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spc="-50" dirty="0">
                <a:solidFill>
                  <a:srgbClr val="FFFFFF"/>
                </a:solidFill>
                <a:latin typeface="Constantia"/>
                <a:cs typeface="Constantia"/>
              </a:rPr>
              <a:t>a </a:t>
            </a:r>
            <a:r>
              <a:rPr sz="2600" dirty="0">
                <a:solidFill>
                  <a:srgbClr val="FFFFFF"/>
                </a:solidFill>
                <a:latin typeface="Constantia"/>
                <a:cs typeface="Constantia"/>
              </a:rPr>
              <a:t>return</a:t>
            </a:r>
            <a:r>
              <a:rPr sz="2600" spc="-7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spc="-50" dirty="0">
                <a:solidFill>
                  <a:srgbClr val="FFFFFF"/>
                </a:solidFill>
                <a:latin typeface="Constantia"/>
                <a:cs typeface="Constantia"/>
              </a:rPr>
              <a:t>to</a:t>
            </a:r>
            <a:r>
              <a:rPr sz="2600" spc="-12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spc="-10" dirty="0">
                <a:solidFill>
                  <a:srgbClr val="FFFFFF"/>
                </a:solidFill>
                <a:latin typeface="Constantia"/>
                <a:cs typeface="Constantia"/>
              </a:rPr>
              <a:t>work</a:t>
            </a:r>
            <a:r>
              <a:rPr sz="2600" spc="-19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spc="-10" dirty="0">
                <a:solidFill>
                  <a:srgbClr val="FFFFFF"/>
                </a:solidFill>
                <a:latin typeface="Constantia"/>
                <a:cs typeface="Constantia"/>
              </a:rPr>
              <a:t>program.</a:t>
            </a:r>
            <a:endParaRPr sz="2600" dirty="0">
              <a:latin typeface="Constantia"/>
              <a:cs typeface="Constanti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700" dirty="0">
              <a:latin typeface="Constantia"/>
              <a:cs typeface="Constantia"/>
            </a:endParaRPr>
          </a:p>
          <a:p>
            <a:pPr marL="12700" marR="240665">
              <a:lnSpc>
                <a:spcPts val="3080"/>
              </a:lnSpc>
            </a:pPr>
            <a:r>
              <a:rPr sz="2600" u="sng" spc="-10" dirty="0">
                <a:solidFill>
                  <a:srgbClr val="FFC000"/>
                </a:solidFill>
                <a:uFill>
                  <a:solidFill>
                    <a:srgbClr val="EB8703"/>
                  </a:solidFill>
                </a:uFill>
                <a:latin typeface="Constantia"/>
                <a:cs typeface="Constantia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http://www.gram.edu/faculty/policies/docs/53038-</a:t>
            </a:r>
            <a:r>
              <a:rPr sz="2600" spc="-10" dirty="0">
                <a:solidFill>
                  <a:srgbClr val="FFC000"/>
                </a:solidFill>
                <a:latin typeface="Constantia"/>
                <a:cs typeface="Constantia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2600" u="sng" spc="-20" dirty="0">
                <a:solidFill>
                  <a:srgbClr val="FFC000"/>
                </a:solidFill>
                <a:uFill>
                  <a:solidFill>
                    <a:srgbClr val="EB8703"/>
                  </a:solidFill>
                </a:uFill>
                <a:latin typeface="Constantia"/>
                <a:cs typeface="Constantia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Transitional%20Return%20to%20Work%20Policy.pdf</a:t>
            </a:r>
            <a:endParaRPr sz="2600" dirty="0">
              <a:solidFill>
                <a:srgbClr val="FFC000"/>
              </a:solidFill>
              <a:latin typeface="Constantia"/>
              <a:cs typeface="Constanti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990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500" spc="-25" dirty="0"/>
              <a:t>Transitional</a:t>
            </a:r>
            <a:r>
              <a:rPr sz="4500" spc="-204" dirty="0"/>
              <a:t> </a:t>
            </a:r>
            <a:r>
              <a:rPr sz="4500" dirty="0"/>
              <a:t>Return</a:t>
            </a:r>
            <a:r>
              <a:rPr sz="4500" spc="-185" dirty="0"/>
              <a:t> </a:t>
            </a:r>
            <a:r>
              <a:rPr sz="4500" dirty="0"/>
              <a:t>to</a:t>
            </a:r>
            <a:r>
              <a:rPr sz="4500" spc="-125" dirty="0"/>
              <a:t> </a:t>
            </a:r>
            <a:r>
              <a:rPr sz="4500" dirty="0"/>
              <a:t>Work</a:t>
            </a:r>
            <a:r>
              <a:rPr sz="4500" spc="-30" dirty="0"/>
              <a:t> </a:t>
            </a:r>
            <a:r>
              <a:rPr sz="4500" spc="-10" dirty="0"/>
              <a:t>Policy</a:t>
            </a:r>
            <a:endParaRPr sz="4500"/>
          </a:p>
        </p:txBody>
      </p:sp>
      <p:sp>
        <p:nvSpPr>
          <p:cNvPr id="3" name="object 3"/>
          <p:cNvSpPr txBox="1"/>
          <p:nvPr/>
        </p:nvSpPr>
        <p:spPr>
          <a:xfrm>
            <a:off x="784542" y="1942401"/>
            <a:ext cx="7856855" cy="321119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41275" marR="5080" indent="-28575" algn="just">
              <a:lnSpc>
                <a:spcPct val="100299"/>
              </a:lnSpc>
              <a:spcBef>
                <a:spcPts val="114"/>
              </a:spcBef>
            </a:pPr>
            <a:r>
              <a:rPr sz="2600" dirty="0">
                <a:solidFill>
                  <a:srgbClr val="FFFFFF"/>
                </a:solidFill>
                <a:latin typeface="Constantia"/>
                <a:cs typeface="Constantia"/>
              </a:rPr>
              <a:t>The</a:t>
            </a:r>
            <a:r>
              <a:rPr sz="2600" spc="-7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spc="-10" dirty="0">
                <a:solidFill>
                  <a:srgbClr val="FFFFFF"/>
                </a:solidFill>
                <a:latin typeface="Constantia"/>
                <a:cs typeface="Constantia"/>
              </a:rPr>
              <a:t>Transitional</a:t>
            </a:r>
            <a:r>
              <a:rPr sz="2600" spc="1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dirty="0">
                <a:solidFill>
                  <a:srgbClr val="FFFFFF"/>
                </a:solidFill>
                <a:latin typeface="Constantia"/>
                <a:cs typeface="Constantia"/>
              </a:rPr>
              <a:t>Duty</a:t>
            </a:r>
            <a:r>
              <a:rPr sz="2600" spc="-7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spc="-10" dirty="0">
                <a:solidFill>
                  <a:srgbClr val="FFFFFF"/>
                </a:solidFill>
                <a:latin typeface="Constantia"/>
                <a:cs typeface="Constantia"/>
              </a:rPr>
              <a:t>Program</a:t>
            </a:r>
            <a:r>
              <a:rPr sz="2600" spc="-10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dirty="0">
                <a:solidFill>
                  <a:srgbClr val="FFFFFF"/>
                </a:solidFill>
                <a:latin typeface="Constantia"/>
                <a:cs typeface="Constantia"/>
              </a:rPr>
              <a:t>has</a:t>
            </a:r>
            <a:r>
              <a:rPr sz="2600" spc="-9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dirty="0">
                <a:solidFill>
                  <a:srgbClr val="FFFFFF"/>
                </a:solidFill>
                <a:latin typeface="Constantia"/>
                <a:cs typeface="Constantia"/>
              </a:rPr>
              <a:t>been</a:t>
            </a:r>
            <a:r>
              <a:rPr sz="2600" spc="-114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dirty="0">
                <a:solidFill>
                  <a:srgbClr val="FFFFFF"/>
                </a:solidFill>
                <a:latin typeface="Constantia"/>
                <a:cs typeface="Constantia"/>
              </a:rPr>
              <a:t>established</a:t>
            </a:r>
            <a:r>
              <a:rPr sz="2600" spc="1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spc="-25" dirty="0">
                <a:solidFill>
                  <a:srgbClr val="FFFFFF"/>
                </a:solidFill>
                <a:latin typeface="Constantia"/>
                <a:cs typeface="Constantia"/>
              </a:rPr>
              <a:t>to </a:t>
            </a:r>
            <a:r>
              <a:rPr sz="2600" dirty="0">
                <a:solidFill>
                  <a:srgbClr val="FFFFFF"/>
                </a:solidFill>
                <a:latin typeface="Constantia"/>
                <a:cs typeface="Constantia"/>
              </a:rPr>
              <a:t>ensure</a:t>
            </a:r>
            <a:r>
              <a:rPr sz="2600" spc="13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dirty="0">
                <a:solidFill>
                  <a:srgbClr val="FFFFFF"/>
                </a:solidFill>
                <a:latin typeface="Constantia"/>
                <a:cs typeface="Constantia"/>
              </a:rPr>
              <a:t>that</a:t>
            </a:r>
            <a:r>
              <a:rPr sz="2600" spc="9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dirty="0">
                <a:solidFill>
                  <a:srgbClr val="FFFFFF"/>
                </a:solidFill>
                <a:latin typeface="Constantia"/>
                <a:cs typeface="Constantia"/>
              </a:rPr>
              <a:t>the</a:t>
            </a:r>
            <a:r>
              <a:rPr sz="2600" spc="13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dirty="0">
                <a:solidFill>
                  <a:srgbClr val="FFFFFF"/>
                </a:solidFill>
                <a:latin typeface="Constantia"/>
                <a:cs typeface="Constantia"/>
              </a:rPr>
              <a:t>university</a:t>
            </a:r>
            <a:r>
              <a:rPr sz="2600" spc="12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dirty="0">
                <a:solidFill>
                  <a:srgbClr val="FFFFFF"/>
                </a:solidFill>
                <a:latin typeface="Constantia"/>
                <a:cs typeface="Constantia"/>
              </a:rPr>
              <a:t>makes</a:t>
            </a:r>
            <a:r>
              <a:rPr sz="2600" spc="10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dirty="0">
                <a:solidFill>
                  <a:srgbClr val="FFFFFF"/>
                </a:solidFill>
                <a:latin typeface="Constantia"/>
                <a:cs typeface="Constantia"/>
              </a:rPr>
              <a:t>a</a:t>
            </a:r>
            <a:r>
              <a:rPr sz="2600" spc="13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dirty="0">
                <a:solidFill>
                  <a:srgbClr val="FFFFFF"/>
                </a:solidFill>
                <a:latin typeface="Constantia"/>
                <a:cs typeface="Constantia"/>
              </a:rPr>
              <a:t>concerted</a:t>
            </a:r>
            <a:r>
              <a:rPr sz="2600" spc="12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dirty="0">
                <a:solidFill>
                  <a:srgbClr val="FFFFFF"/>
                </a:solidFill>
                <a:latin typeface="Constantia"/>
                <a:cs typeface="Constantia"/>
              </a:rPr>
              <a:t>effort</a:t>
            </a:r>
            <a:r>
              <a:rPr sz="2600" spc="9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spc="-25" dirty="0">
                <a:solidFill>
                  <a:srgbClr val="FFFFFF"/>
                </a:solidFill>
                <a:latin typeface="Constantia"/>
                <a:cs typeface="Constantia"/>
              </a:rPr>
              <a:t>to </a:t>
            </a:r>
            <a:r>
              <a:rPr sz="2600" dirty="0">
                <a:solidFill>
                  <a:srgbClr val="FFFFFF"/>
                </a:solidFill>
                <a:latin typeface="Constantia"/>
                <a:cs typeface="Constantia"/>
              </a:rPr>
              <a:t>return</a:t>
            </a:r>
            <a:r>
              <a:rPr sz="2600" spc="385" dirty="0">
                <a:solidFill>
                  <a:srgbClr val="FFFFFF"/>
                </a:solidFill>
                <a:latin typeface="Constantia"/>
                <a:cs typeface="Constantia"/>
              </a:rPr>
              <a:t>  </a:t>
            </a:r>
            <a:r>
              <a:rPr sz="2600" dirty="0">
                <a:solidFill>
                  <a:srgbClr val="FFFFFF"/>
                </a:solidFill>
                <a:latin typeface="Constantia"/>
                <a:cs typeface="Constantia"/>
              </a:rPr>
              <a:t>employees</a:t>
            </a:r>
            <a:r>
              <a:rPr sz="2600" spc="409" dirty="0">
                <a:solidFill>
                  <a:srgbClr val="FFFFFF"/>
                </a:solidFill>
                <a:latin typeface="Constantia"/>
                <a:cs typeface="Constantia"/>
              </a:rPr>
              <a:t>  </a:t>
            </a:r>
            <a:r>
              <a:rPr sz="2600" dirty="0">
                <a:solidFill>
                  <a:srgbClr val="FFFFFF"/>
                </a:solidFill>
                <a:latin typeface="Constantia"/>
                <a:cs typeface="Constantia"/>
              </a:rPr>
              <a:t>to</a:t>
            </a:r>
            <a:r>
              <a:rPr sz="2600" spc="405" dirty="0">
                <a:solidFill>
                  <a:srgbClr val="FFFFFF"/>
                </a:solidFill>
                <a:latin typeface="Constantia"/>
                <a:cs typeface="Constantia"/>
              </a:rPr>
              <a:t>  </a:t>
            </a:r>
            <a:r>
              <a:rPr sz="2600" dirty="0">
                <a:solidFill>
                  <a:srgbClr val="FFFFFF"/>
                </a:solidFill>
                <a:latin typeface="Constantia"/>
                <a:cs typeface="Constantia"/>
              </a:rPr>
              <a:t>productive</a:t>
            </a:r>
            <a:r>
              <a:rPr sz="2600" spc="375" dirty="0">
                <a:solidFill>
                  <a:srgbClr val="FFFFFF"/>
                </a:solidFill>
                <a:latin typeface="Constantia"/>
                <a:cs typeface="Constantia"/>
              </a:rPr>
              <a:t>  </a:t>
            </a:r>
            <a:r>
              <a:rPr sz="2600" dirty="0">
                <a:solidFill>
                  <a:srgbClr val="FFFFFF"/>
                </a:solidFill>
                <a:latin typeface="Constantia"/>
                <a:cs typeface="Constantia"/>
              </a:rPr>
              <a:t>and</a:t>
            </a:r>
            <a:r>
              <a:rPr sz="2600" spc="450" dirty="0">
                <a:solidFill>
                  <a:srgbClr val="FFFFFF"/>
                </a:solidFill>
                <a:latin typeface="Constantia"/>
                <a:cs typeface="Constantia"/>
              </a:rPr>
              <a:t>  </a:t>
            </a:r>
            <a:r>
              <a:rPr sz="2600" spc="-10" dirty="0">
                <a:solidFill>
                  <a:srgbClr val="FFFFFF"/>
                </a:solidFill>
                <a:latin typeface="Constantia"/>
                <a:cs typeface="Constantia"/>
              </a:rPr>
              <a:t>meaningful </a:t>
            </a:r>
            <a:r>
              <a:rPr sz="2600" dirty="0">
                <a:solidFill>
                  <a:srgbClr val="FFFFFF"/>
                </a:solidFill>
                <a:latin typeface="Constantia"/>
                <a:cs typeface="Constantia"/>
              </a:rPr>
              <a:t>assignments.</a:t>
            </a:r>
            <a:r>
              <a:rPr sz="2600" spc="33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dirty="0">
                <a:solidFill>
                  <a:srgbClr val="FFFFFF"/>
                </a:solidFill>
                <a:latin typeface="Constantia"/>
                <a:cs typeface="Constantia"/>
              </a:rPr>
              <a:t>This</a:t>
            </a:r>
            <a:r>
              <a:rPr sz="2600" spc="254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dirty="0">
                <a:solidFill>
                  <a:srgbClr val="FFFFFF"/>
                </a:solidFill>
                <a:latin typeface="Constantia"/>
                <a:cs typeface="Constantia"/>
              </a:rPr>
              <a:t>program</a:t>
            </a:r>
            <a:r>
              <a:rPr sz="2600" spc="254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dirty="0">
                <a:solidFill>
                  <a:srgbClr val="FFFFFF"/>
                </a:solidFill>
                <a:latin typeface="Constantia"/>
                <a:cs typeface="Constantia"/>
              </a:rPr>
              <a:t>allows</a:t>
            </a:r>
            <a:r>
              <a:rPr sz="2600" spc="18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dirty="0">
                <a:solidFill>
                  <a:srgbClr val="FFFFFF"/>
                </a:solidFill>
                <a:latin typeface="Constantia"/>
                <a:cs typeface="Constantia"/>
              </a:rPr>
              <a:t>an</a:t>
            </a:r>
            <a:r>
              <a:rPr sz="2600" spc="24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dirty="0">
                <a:solidFill>
                  <a:srgbClr val="FFFFFF"/>
                </a:solidFill>
                <a:latin typeface="Constantia"/>
                <a:cs typeface="Constantia"/>
              </a:rPr>
              <a:t>employee</a:t>
            </a:r>
            <a:r>
              <a:rPr sz="2600" spc="29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dirty="0">
                <a:solidFill>
                  <a:srgbClr val="FFFFFF"/>
                </a:solidFill>
                <a:latin typeface="Constantia"/>
                <a:cs typeface="Constantia"/>
              </a:rPr>
              <a:t>to</a:t>
            </a:r>
            <a:r>
              <a:rPr sz="2600" spc="20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spc="-25" dirty="0">
                <a:solidFill>
                  <a:srgbClr val="FFFFFF"/>
                </a:solidFill>
                <a:latin typeface="Constantia"/>
                <a:cs typeface="Constantia"/>
              </a:rPr>
              <a:t>be </a:t>
            </a:r>
            <a:r>
              <a:rPr sz="2600" dirty="0">
                <a:solidFill>
                  <a:srgbClr val="FFFFFF"/>
                </a:solidFill>
                <a:latin typeface="Constantia"/>
                <a:cs typeface="Constantia"/>
              </a:rPr>
              <a:t>assigned</a:t>
            </a:r>
            <a:r>
              <a:rPr sz="2600" spc="285" dirty="0">
                <a:solidFill>
                  <a:srgbClr val="FFFFFF"/>
                </a:solidFill>
                <a:latin typeface="Constantia"/>
                <a:cs typeface="Constantia"/>
              </a:rPr>
              <a:t>  </a:t>
            </a:r>
            <a:r>
              <a:rPr sz="2600" dirty="0">
                <a:solidFill>
                  <a:srgbClr val="FFFFFF"/>
                </a:solidFill>
                <a:latin typeface="Constantia"/>
                <a:cs typeface="Constantia"/>
              </a:rPr>
              <a:t>to</a:t>
            </a:r>
            <a:r>
              <a:rPr sz="2600" spc="275" dirty="0">
                <a:solidFill>
                  <a:srgbClr val="FFFFFF"/>
                </a:solidFill>
                <a:latin typeface="Constantia"/>
                <a:cs typeface="Constantia"/>
              </a:rPr>
              <a:t>  </a:t>
            </a:r>
            <a:r>
              <a:rPr sz="2600" dirty="0">
                <a:solidFill>
                  <a:srgbClr val="FFFFFF"/>
                </a:solidFill>
                <a:latin typeface="Constantia"/>
                <a:cs typeface="Constantia"/>
              </a:rPr>
              <a:t>light/restricted</a:t>
            </a:r>
            <a:r>
              <a:rPr sz="2600" spc="315" dirty="0">
                <a:solidFill>
                  <a:srgbClr val="FFFFFF"/>
                </a:solidFill>
                <a:latin typeface="Constantia"/>
                <a:cs typeface="Constantia"/>
              </a:rPr>
              <a:t>  </a:t>
            </a:r>
            <a:r>
              <a:rPr sz="2600" dirty="0">
                <a:solidFill>
                  <a:srgbClr val="FFFFFF"/>
                </a:solidFill>
                <a:latin typeface="Constantia"/>
                <a:cs typeface="Constantia"/>
              </a:rPr>
              <a:t>duty</a:t>
            </a:r>
            <a:r>
              <a:rPr sz="2600" spc="204" dirty="0">
                <a:solidFill>
                  <a:srgbClr val="FFFFFF"/>
                </a:solidFill>
                <a:latin typeface="Constantia"/>
                <a:cs typeface="Constantia"/>
              </a:rPr>
              <a:t>  </a:t>
            </a:r>
            <a:r>
              <a:rPr sz="2600" dirty="0">
                <a:solidFill>
                  <a:srgbClr val="FFFFFF"/>
                </a:solidFill>
                <a:latin typeface="Constantia"/>
                <a:cs typeface="Constantia"/>
              </a:rPr>
              <a:t>for</a:t>
            </a:r>
            <a:r>
              <a:rPr sz="2600" spc="225" dirty="0">
                <a:solidFill>
                  <a:srgbClr val="FFFFFF"/>
                </a:solidFill>
                <a:latin typeface="Constantia"/>
                <a:cs typeface="Constantia"/>
              </a:rPr>
              <a:t>  </a:t>
            </a:r>
            <a:r>
              <a:rPr sz="2600" dirty="0">
                <a:solidFill>
                  <a:srgbClr val="FFFFFF"/>
                </a:solidFill>
                <a:latin typeface="Constantia"/>
                <a:cs typeface="Constantia"/>
              </a:rPr>
              <a:t>a</a:t>
            </a:r>
            <a:r>
              <a:rPr sz="2600" spc="280" dirty="0">
                <a:solidFill>
                  <a:srgbClr val="FFFFFF"/>
                </a:solidFill>
                <a:latin typeface="Constantia"/>
                <a:cs typeface="Constantia"/>
              </a:rPr>
              <a:t>  </a:t>
            </a:r>
            <a:r>
              <a:rPr sz="2600" spc="-10" dirty="0">
                <a:solidFill>
                  <a:srgbClr val="FFFFFF"/>
                </a:solidFill>
                <a:latin typeface="Constantia"/>
                <a:cs typeface="Constantia"/>
              </a:rPr>
              <a:t>temporary </a:t>
            </a:r>
            <a:r>
              <a:rPr sz="2600" dirty="0">
                <a:solidFill>
                  <a:srgbClr val="FFFFFF"/>
                </a:solidFill>
                <a:latin typeface="Constantia"/>
                <a:cs typeface="Constantia"/>
              </a:rPr>
              <a:t>period</a:t>
            </a:r>
            <a:r>
              <a:rPr sz="2600" spc="285" dirty="0">
                <a:solidFill>
                  <a:srgbClr val="FFFFFF"/>
                </a:solidFill>
                <a:latin typeface="Constantia"/>
                <a:cs typeface="Constantia"/>
              </a:rPr>
              <a:t>  </a:t>
            </a:r>
            <a:r>
              <a:rPr sz="2600" dirty="0">
                <a:solidFill>
                  <a:srgbClr val="FFFFFF"/>
                </a:solidFill>
                <a:latin typeface="Constantia"/>
                <a:cs typeface="Constantia"/>
              </a:rPr>
              <a:t>(One</a:t>
            </a:r>
            <a:r>
              <a:rPr sz="2600" spc="254" dirty="0">
                <a:solidFill>
                  <a:srgbClr val="FFFFFF"/>
                </a:solidFill>
                <a:latin typeface="Constantia"/>
                <a:cs typeface="Constantia"/>
              </a:rPr>
              <a:t>  </a:t>
            </a:r>
            <a:r>
              <a:rPr sz="2600" dirty="0">
                <a:solidFill>
                  <a:srgbClr val="FFFFFF"/>
                </a:solidFill>
                <a:latin typeface="Constantia"/>
                <a:cs typeface="Constantia"/>
              </a:rPr>
              <a:t>year</a:t>
            </a:r>
            <a:r>
              <a:rPr sz="2600" spc="225" dirty="0">
                <a:solidFill>
                  <a:srgbClr val="FFFFFF"/>
                </a:solidFill>
                <a:latin typeface="Constantia"/>
                <a:cs typeface="Constantia"/>
              </a:rPr>
              <a:t>  </a:t>
            </a:r>
            <a:r>
              <a:rPr sz="2600" dirty="0">
                <a:solidFill>
                  <a:srgbClr val="FFFFFF"/>
                </a:solidFill>
                <a:latin typeface="Constantia"/>
                <a:cs typeface="Constantia"/>
              </a:rPr>
              <a:t>or</a:t>
            </a:r>
            <a:r>
              <a:rPr sz="2600" spc="225" dirty="0">
                <a:solidFill>
                  <a:srgbClr val="FFFFFF"/>
                </a:solidFill>
                <a:latin typeface="Constantia"/>
                <a:cs typeface="Constantia"/>
              </a:rPr>
              <a:t>  </a:t>
            </a:r>
            <a:r>
              <a:rPr sz="2600" dirty="0">
                <a:solidFill>
                  <a:srgbClr val="FFFFFF"/>
                </a:solidFill>
                <a:latin typeface="Constantia"/>
                <a:cs typeface="Constantia"/>
              </a:rPr>
              <a:t>until</a:t>
            </a:r>
            <a:r>
              <a:rPr sz="2600" spc="290" dirty="0">
                <a:solidFill>
                  <a:srgbClr val="FFFFFF"/>
                </a:solidFill>
                <a:latin typeface="Constantia"/>
                <a:cs typeface="Constantia"/>
              </a:rPr>
              <a:t>  </a:t>
            </a:r>
            <a:r>
              <a:rPr sz="2600" dirty="0">
                <a:solidFill>
                  <a:srgbClr val="FFFFFF"/>
                </a:solidFill>
                <a:latin typeface="Constantia"/>
                <a:cs typeface="Constantia"/>
              </a:rPr>
              <a:t>the</a:t>
            </a:r>
            <a:r>
              <a:rPr sz="2600" spc="245" dirty="0">
                <a:solidFill>
                  <a:srgbClr val="FFFFFF"/>
                </a:solidFill>
                <a:latin typeface="Constantia"/>
                <a:cs typeface="Constantia"/>
              </a:rPr>
              <a:t>  </a:t>
            </a:r>
            <a:r>
              <a:rPr sz="2600" dirty="0">
                <a:solidFill>
                  <a:srgbClr val="FFFFFF"/>
                </a:solidFill>
                <a:latin typeface="Constantia"/>
                <a:cs typeface="Constantia"/>
              </a:rPr>
              <a:t>employee</a:t>
            </a:r>
            <a:r>
              <a:rPr sz="2600" spc="250" dirty="0">
                <a:solidFill>
                  <a:srgbClr val="FFFFFF"/>
                </a:solidFill>
                <a:latin typeface="Constantia"/>
                <a:cs typeface="Constantia"/>
              </a:rPr>
              <a:t>  </a:t>
            </a:r>
            <a:r>
              <a:rPr sz="2600" spc="-10" dirty="0">
                <a:solidFill>
                  <a:srgbClr val="FFFFFF"/>
                </a:solidFill>
                <a:latin typeface="Constantia"/>
                <a:cs typeface="Constantia"/>
              </a:rPr>
              <a:t>reaches </a:t>
            </a:r>
            <a:r>
              <a:rPr sz="2600" dirty="0">
                <a:solidFill>
                  <a:srgbClr val="FFFFFF"/>
                </a:solidFill>
                <a:latin typeface="Constantia"/>
                <a:cs typeface="Constantia"/>
              </a:rPr>
              <a:t>MAXIMUM</a:t>
            </a:r>
            <a:r>
              <a:rPr sz="2600" spc="22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dirty="0">
                <a:solidFill>
                  <a:srgbClr val="FFFFFF"/>
                </a:solidFill>
                <a:latin typeface="Constantia"/>
                <a:cs typeface="Constantia"/>
              </a:rPr>
              <a:t>MEDICAL</a:t>
            </a:r>
            <a:r>
              <a:rPr sz="2600" spc="18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spc="-25" dirty="0">
                <a:solidFill>
                  <a:srgbClr val="FFFFFF"/>
                </a:solidFill>
                <a:latin typeface="Constantia"/>
                <a:cs typeface="Constantia"/>
              </a:rPr>
              <a:t>IMPROVEMENT,</a:t>
            </a:r>
            <a:r>
              <a:rPr sz="2600" spc="21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dirty="0">
                <a:solidFill>
                  <a:srgbClr val="FFFFFF"/>
                </a:solidFill>
                <a:latin typeface="Constantia"/>
                <a:cs typeface="Constantia"/>
              </a:rPr>
              <a:t>whichever</a:t>
            </a:r>
            <a:r>
              <a:rPr sz="2600" spc="16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spc="-25" dirty="0">
                <a:solidFill>
                  <a:srgbClr val="FFFFFF"/>
                </a:solidFill>
                <a:latin typeface="Constantia"/>
                <a:cs typeface="Constantia"/>
              </a:rPr>
              <a:t>is</a:t>
            </a:r>
            <a:endParaRPr sz="2600">
              <a:latin typeface="Constantia"/>
              <a:cs typeface="Constantia"/>
            </a:endParaRPr>
          </a:p>
          <a:p>
            <a:pPr marL="41275">
              <a:lnSpc>
                <a:spcPct val="100000"/>
              </a:lnSpc>
              <a:spcBef>
                <a:spcPts val="35"/>
              </a:spcBef>
            </a:pPr>
            <a:r>
              <a:rPr sz="2600" spc="-10" dirty="0">
                <a:solidFill>
                  <a:srgbClr val="FFFFFF"/>
                </a:solidFill>
                <a:latin typeface="Constantia"/>
                <a:cs typeface="Constantia"/>
              </a:rPr>
              <a:t>less).</a:t>
            </a:r>
            <a:endParaRPr sz="2600">
              <a:latin typeface="Constantia"/>
              <a:cs typeface="Constanti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CDC07C5-BDD8-42E6-B84E-9BEC48A5C212}"/>
              </a:ext>
            </a:extLst>
          </p:cNvPr>
          <p:cNvSpPr txBox="1"/>
          <p:nvPr/>
        </p:nvSpPr>
        <p:spPr>
          <a:xfrm>
            <a:off x="2514600" y="838200"/>
            <a:ext cx="6324600" cy="31352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4000"/>
              </a:lnSpc>
            </a:pPr>
            <a:r>
              <a:rPr lang="en-US" sz="3200" dirty="0">
                <a:solidFill>
                  <a:srgbClr val="FFC000"/>
                </a:solidFill>
              </a:rPr>
              <a:t>Contact Information</a:t>
            </a:r>
          </a:p>
          <a:p>
            <a:pPr algn="r">
              <a:lnSpc>
                <a:spcPts val="4000"/>
              </a:lnSpc>
            </a:pPr>
            <a:r>
              <a:rPr lang="en-US" sz="3200" dirty="0">
                <a:solidFill>
                  <a:srgbClr val="FFC000"/>
                </a:solidFill>
              </a:rPr>
              <a:t>Cheryl Ivory</a:t>
            </a:r>
          </a:p>
          <a:p>
            <a:pPr algn="r">
              <a:lnSpc>
                <a:spcPts val="4000"/>
              </a:lnSpc>
            </a:pPr>
            <a:r>
              <a:rPr lang="en-US" sz="3200" dirty="0">
                <a:solidFill>
                  <a:srgbClr val="FFC000"/>
                </a:solidFill>
              </a:rPr>
              <a:t>Human Resources Specialist </a:t>
            </a:r>
          </a:p>
          <a:p>
            <a:pPr algn="r">
              <a:lnSpc>
                <a:spcPts val="4000"/>
              </a:lnSpc>
            </a:pPr>
            <a:r>
              <a:rPr lang="en-US" sz="3200" dirty="0">
                <a:solidFill>
                  <a:srgbClr val="FFC000"/>
                </a:solidFill>
              </a:rPr>
              <a:t>E-Mail: </a:t>
            </a:r>
            <a:r>
              <a:rPr lang="en-US" sz="3200" dirty="0">
                <a:solidFill>
                  <a:schemeClr val="accent6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ivorycc@gram.edu</a:t>
            </a:r>
            <a:r>
              <a:rPr lang="en-US" sz="3200" dirty="0">
                <a:solidFill>
                  <a:schemeClr val="accent6"/>
                </a:solidFill>
              </a:rPr>
              <a:t> </a:t>
            </a:r>
          </a:p>
          <a:p>
            <a:pPr algn="r">
              <a:lnSpc>
                <a:spcPts val="4000"/>
              </a:lnSpc>
            </a:pPr>
            <a:r>
              <a:rPr lang="en-US" sz="3200" dirty="0">
                <a:solidFill>
                  <a:srgbClr val="FFC000"/>
                </a:solidFill>
              </a:rPr>
              <a:t>Phone: 318/274-3829</a:t>
            </a:r>
          </a:p>
          <a:p>
            <a:pPr algn="r">
              <a:lnSpc>
                <a:spcPts val="4000"/>
              </a:lnSpc>
            </a:pPr>
            <a:r>
              <a:rPr lang="en-US" sz="3200" dirty="0">
                <a:solidFill>
                  <a:srgbClr val="FFC000"/>
                </a:solidFill>
              </a:rPr>
              <a:t>Fax: 318-274-3829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393700">
              <a:lnSpc>
                <a:spcPct val="100000"/>
              </a:lnSpc>
              <a:spcBef>
                <a:spcPts val="130"/>
              </a:spcBef>
            </a:pPr>
            <a:r>
              <a:rPr dirty="0"/>
              <a:t>Safety</a:t>
            </a:r>
            <a:r>
              <a:rPr spc="-160" dirty="0"/>
              <a:t> </a:t>
            </a:r>
            <a:r>
              <a:rPr dirty="0"/>
              <a:t>and</a:t>
            </a:r>
            <a:r>
              <a:rPr spc="-155" dirty="0"/>
              <a:t> </a:t>
            </a:r>
            <a:r>
              <a:rPr dirty="0"/>
              <a:t>Risk</a:t>
            </a:r>
            <a:r>
              <a:rPr spc="-105" dirty="0"/>
              <a:t> </a:t>
            </a:r>
            <a:r>
              <a:rPr spc="-10" dirty="0"/>
              <a:t>Management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6575" y="2419286"/>
            <a:ext cx="6254750" cy="328549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r>
              <a:rPr lang="en-US" sz="2800" dirty="0">
                <a:solidFill>
                  <a:srgbClr val="FFC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https://www.gram.edu/offices/safety/</a:t>
            </a:r>
            <a:r>
              <a:rPr lang="en-US" sz="2800" dirty="0">
                <a:solidFill>
                  <a:srgbClr val="FFC000"/>
                </a:solidFill>
              </a:rPr>
              <a:t> </a:t>
            </a: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0AD0D9"/>
              </a:buClr>
            </a:pPr>
            <a:endParaRPr sz="3700" dirty="0">
              <a:latin typeface="Constantia"/>
              <a:cs typeface="Constantia"/>
            </a:endParaRPr>
          </a:p>
          <a:p>
            <a:pPr marL="927735" lvl="1" indent="-247650">
              <a:lnSpc>
                <a:spcPct val="100000"/>
              </a:lnSpc>
              <a:buClr>
                <a:srgbClr val="EA1579"/>
              </a:buClr>
              <a:buSzPct val="69318"/>
              <a:buFont typeface="Wingdings 2"/>
              <a:buChar char=""/>
              <a:tabLst>
                <a:tab pos="927735" algn="l"/>
              </a:tabLst>
            </a:pPr>
            <a:r>
              <a:rPr sz="4400" dirty="0">
                <a:solidFill>
                  <a:srgbClr val="FFFFFF"/>
                </a:solidFill>
                <a:latin typeface="Times New Roman"/>
                <a:cs typeface="Times New Roman"/>
              </a:rPr>
              <a:t>Blood</a:t>
            </a:r>
            <a:r>
              <a:rPr sz="44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400" dirty="0">
                <a:solidFill>
                  <a:srgbClr val="FFFFFF"/>
                </a:solidFill>
                <a:latin typeface="Times New Roman"/>
                <a:cs typeface="Times New Roman"/>
              </a:rPr>
              <a:t>Borne</a:t>
            </a:r>
            <a:r>
              <a:rPr sz="4400" spc="-1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400" spc="-10" dirty="0">
                <a:solidFill>
                  <a:srgbClr val="FFFFFF"/>
                </a:solidFill>
                <a:latin typeface="Times New Roman"/>
                <a:cs typeface="Times New Roman"/>
              </a:rPr>
              <a:t>Pathogens</a:t>
            </a:r>
            <a:endParaRPr sz="4400" dirty="0">
              <a:latin typeface="Times New Roman"/>
              <a:cs typeface="Times New Roman"/>
            </a:endParaRPr>
          </a:p>
          <a:p>
            <a:pPr marL="927735" lvl="1" indent="-247650">
              <a:lnSpc>
                <a:spcPct val="100000"/>
              </a:lnSpc>
              <a:spcBef>
                <a:spcPts val="1105"/>
              </a:spcBef>
              <a:buClr>
                <a:srgbClr val="EA1579"/>
              </a:buClr>
              <a:buSzPct val="69318"/>
              <a:buFont typeface="Wingdings 2"/>
              <a:buChar char=""/>
              <a:tabLst>
                <a:tab pos="927735" algn="l"/>
              </a:tabLst>
            </a:pPr>
            <a:r>
              <a:rPr sz="4400" dirty="0">
                <a:solidFill>
                  <a:srgbClr val="FFFFFF"/>
                </a:solidFill>
                <a:latin typeface="Times New Roman"/>
                <a:cs typeface="Times New Roman"/>
              </a:rPr>
              <a:t>Defensive</a:t>
            </a:r>
            <a:r>
              <a:rPr sz="4400" spc="-1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400" spc="-10" dirty="0">
                <a:solidFill>
                  <a:srgbClr val="FFFFFF"/>
                </a:solidFill>
                <a:latin typeface="Times New Roman"/>
                <a:cs typeface="Times New Roman"/>
              </a:rPr>
              <a:t>Driving</a:t>
            </a:r>
            <a:endParaRPr sz="4400" dirty="0">
              <a:latin typeface="Times New Roman"/>
              <a:cs typeface="Times New Roman"/>
            </a:endParaRPr>
          </a:p>
          <a:p>
            <a:pPr marL="927735" lvl="1" indent="-247650">
              <a:lnSpc>
                <a:spcPct val="100000"/>
              </a:lnSpc>
              <a:spcBef>
                <a:spcPts val="1030"/>
              </a:spcBef>
              <a:buClr>
                <a:srgbClr val="EA1579"/>
              </a:buClr>
              <a:buSzPct val="69318"/>
              <a:buFont typeface="Wingdings 2"/>
              <a:buChar char=""/>
              <a:tabLst>
                <a:tab pos="927735" algn="l"/>
              </a:tabLst>
            </a:pPr>
            <a:r>
              <a:rPr sz="4400" dirty="0">
                <a:solidFill>
                  <a:srgbClr val="FFFFFF"/>
                </a:solidFill>
                <a:latin typeface="Times New Roman"/>
                <a:cs typeface="Times New Roman"/>
              </a:rPr>
              <a:t>Drug</a:t>
            </a:r>
            <a:r>
              <a:rPr sz="4400" spc="-204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400" dirty="0">
                <a:solidFill>
                  <a:srgbClr val="FFFFFF"/>
                </a:solidFill>
                <a:latin typeface="Times New Roman"/>
                <a:cs typeface="Times New Roman"/>
              </a:rPr>
              <a:t>Free</a:t>
            </a:r>
            <a:r>
              <a:rPr sz="4400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400" spc="-10" dirty="0">
                <a:solidFill>
                  <a:srgbClr val="FFFFFF"/>
                </a:solidFill>
                <a:latin typeface="Times New Roman"/>
                <a:cs typeface="Times New Roman"/>
              </a:rPr>
              <a:t>Workplace</a:t>
            </a:r>
            <a:endParaRPr sz="44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118235">
              <a:lnSpc>
                <a:spcPct val="100000"/>
              </a:lnSpc>
              <a:spcBef>
                <a:spcPts val="130"/>
              </a:spcBef>
            </a:pPr>
            <a:r>
              <a:rPr dirty="0"/>
              <a:t>Blood</a:t>
            </a:r>
            <a:r>
              <a:rPr spc="-75" dirty="0"/>
              <a:t> </a:t>
            </a:r>
            <a:r>
              <a:rPr dirty="0"/>
              <a:t>Borne</a:t>
            </a:r>
            <a:r>
              <a:rPr spc="-85" dirty="0"/>
              <a:t> </a:t>
            </a:r>
            <a:r>
              <a:rPr spc="-10" dirty="0"/>
              <a:t>Pathogens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6575" y="1942401"/>
            <a:ext cx="8086090" cy="12693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88925" marR="1469390" indent="-276860">
              <a:lnSpc>
                <a:spcPct val="101099"/>
              </a:lnSpc>
              <a:spcBef>
                <a:spcPts val="90"/>
              </a:spcBef>
              <a:buClr>
                <a:srgbClr val="0AD0D9"/>
              </a:buClr>
              <a:buSzPct val="94230"/>
              <a:buFont typeface="Wingdings 2"/>
              <a:buChar char=""/>
              <a:tabLst>
                <a:tab pos="288925" algn="l"/>
              </a:tabLst>
            </a:pPr>
            <a:r>
              <a:rPr sz="2600" dirty="0">
                <a:solidFill>
                  <a:srgbClr val="FFFFFF"/>
                </a:solidFill>
                <a:latin typeface="Constantia"/>
                <a:cs typeface="Constantia"/>
              </a:rPr>
              <a:t>Policy</a:t>
            </a:r>
            <a:r>
              <a:rPr sz="2600" spc="-14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spc="-50" dirty="0">
                <a:solidFill>
                  <a:srgbClr val="FFFFFF"/>
                </a:solidFill>
                <a:latin typeface="Constantia"/>
                <a:cs typeface="Constantia"/>
              </a:rPr>
              <a:t>to</a:t>
            </a:r>
            <a:r>
              <a:rPr sz="2600" spc="-12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spc="-10" dirty="0">
                <a:solidFill>
                  <a:srgbClr val="FFFFFF"/>
                </a:solidFill>
                <a:latin typeface="Constantia"/>
                <a:cs typeface="Constantia"/>
              </a:rPr>
              <a:t>protect</a:t>
            </a:r>
            <a:r>
              <a:rPr sz="2600" spc="-9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dirty="0">
                <a:solidFill>
                  <a:srgbClr val="FFFFFF"/>
                </a:solidFill>
                <a:latin typeface="Constantia"/>
                <a:cs typeface="Constantia"/>
              </a:rPr>
              <a:t>employees</a:t>
            </a:r>
            <a:r>
              <a:rPr sz="2600" spc="-22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spc="-20" dirty="0">
                <a:solidFill>
                  <a:srgbClr val="FFFFFF"/>
                </a:solidFill>
                <a:latin typeface="Constantia"/>
                <a:cs typeface="Constantia"/>
              </a:rPr>
              <a:t>from</a:t>
            </a:r>
            <a:r>
              <a:rPr sz="2600" spc="-15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spc="-10" dirty="0">
                <a:solidFill>
                  <a:srgbClr val="FFFFFF"/>
                </a:solidFill>
                <a:latin typeface="Constantia"/>
                <a:cs typeface="Constantia"/>
              </a:rPr>
              <a:t>anticipated </a:t>
            </a:r>
            <a:r>
              <a:rPr sz="2600" dirty="0">
                <a:solidFill>
                  <a:srgbClr val="FFFFFF"/>
                </a:solidFill>
                <a:latin typeface="Constantia"/>
                <a:cs typeface="Constantia"/>
              </a:rPr>
              <a:t>exposures</a:t>
            </a:r>
            <a:r>
              <a:rPr sz="2600" spc="-19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dirty="0">
                <a:solidFill>
                  <a:srgbClr val="FFFFFF"/>
                </a:solidFill>
                <a:latin typeface="Constantia"/>
                <a:cs typeface="Constantia"/>
              </a:rPr>
              <a:t>to</a:t>
            </a:r>
            <a:r>
              <a:rPr sz="2600" spc="2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dirty="0">
                <a:solidFill>
                  <a:srgbClr val="FFFFFF"/>
                </a:solidFill>
                <a:latin typeface="Constantia"/>
                <a:cs typeface="Constantia"/>
              </a:rPr>
              <a:t>bloodborne</a:t>
            </a:r>
            <a:r>
              <a:rPr sz="2600" spc="-28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spc="-10" dirty="0">
                <a:solidFill>
                  <a:srgbClr val="FFFFFF"/>
                </a:solidFill>
                <a:latin typeface="Constantia"/>
                <a:cs typeface="Constantia"/>
              </a:rPr>
              <a:t>pathogens.</a:t>
            </a:r>
            <a:endParaRPr sz="2600">
              <a:latin typeface="Constantia"/>
              <a:cs typeface="Constantia"/>
            </a:endParaRPr>
          </a:p>
          <a:p>
            <a:pPr marL="650240" lvl="1" indent="-247015">
              <a:lnSpc>
                <a:spcPct val="100000"/>
              </a:lnSpc>
              <a:spcBef>
                <a:spcPts val="615"/>
              </a:spcBef>
              <a:buClr>
                <a:srgbClr val="7ED13A"/>
              </a:buClr>
              <a:buSzPct val="83333"/>
              <a:buFont typeface="Wingdings 2"/>
              <a:buChar char=""/>
              <a:tabLst>
                <a:tab pos="650240" algn="l"/>
                <a:tab pos="1899920" algn="l"/>
                <a:tab pos="2386330" algn="l"/>
                <a:tab pos="2948940" algn="l"/>
                <a:tab pos="3683000" algn="l"/>
                <a:tab pos="5351780" algn="l"/>
                <a:tab pos="6858000" algn="l"/>
              </a:tabLst>
            </a:pPr>
            <a:r>
              <a:rPr sz="2400" spc="-10" dirty="0">
                <a:solidFill>
                  <a:srgbClr val="FFFFFF"/>
                </a:solidFill>
                <a:latin typeface="Constantia"/>
                <a:cs typeface="Constantia"/>
              </a:rPr>
              <a:t>Training</a:t>
            </a:r>
            <a:r>
              <a:rPr sz="2400" dirty="0">
                <a:solidFill>
                  <a:srgbClr val="FFFFFF"/>
                </a:solidFill>
                <a:latin typeface="Constantia"/>
                <a:cs typeface="Constantia"/>
              </a:rPr>
              <a:t>	</a:t>
            </a:r>
            <a:r>
              <a:rPr sz="2400" spc="-25" dirty="0">
                <a:solidFill>
                  <a:srgbClr val="FFFFFF"/>
                </a:solidFill>
                <a:latin typeface="Constantia"/>
                <a:cs typeface="Constantia"/>
              </a:rPr>
              <a:t>on</a:t>
            </a:r>
            <a:r>
              <a:rPr sz="2400" dirty="0">
                <a:solidFill>
                  <a:srgbClr val="FFFFFF"/>
                </a:solidFill>
                <a:latin typeface="Constantia"/>
                <a:cs typeface="Constantia"/>
              </a:rPr>
              <a:t>	</a:t>
            </a:r>
            <a:r>
              <a:rPr sz="2400" spc="-25" dirty="0">
                <a:solidFill>
                  <a:srgbClr val="FFFFFF"/>
                </a:solidFill>
                <a:latin typeface="Constantia"/>
                <a:cs typeface="Constantia"/>
              </a:rPr>
              <a:t>the</a:t>
            </a:r>
            <a:r>
              <a:rPr sz="2400" dirty="0">
                <a:solidFill>
                  <a:srgbClr val="FFFFFF"/>
                </a:solidFill>
                <a:latin typeface="Constantia"/>
                <a:cs typeface="Constantia"/>
              </a:rPr>
              <a:t>	</a:t>
            </a:r>
            <a:r>
              <a:rPr sz="2400" spc="-25" dirty="0">
                <a:solidFill>
                  <a:srgbClr val="FFFFFF"/>
                </a:solidFill>
                <a:latin typeface="Constantia"/>
                <a:cs typeface="Constantia"/>
              </a:rPr>
              <a:t>GSU</a:t>
            </a:r>
            <a:r>
              <a:rPr sz="2400" dirty="0">
                <a:solidFill>
                  <a:srgbClr val="FFFFFF"/>
                </a:solidFill>
                <a:latin typeface="Constantia"/>
                <a:cs typeface="Constantia"/>
              </a:rPr>
              <a:t>	</a:t>
            </a:r>
            <a:r>
              <a:rPr sz="2400" spc="-10" dirty="0">
                <a:solidFill>
                  <a:srgbClr val="FFFFFF"/>
                </a:solidFill>
                <a:latin typeface="Constantia"/>
                <a:cs typeface="Constantia"/>
              </a:rPr>
              <a:t>Bloodborne</a:t>
            </a:r>
            <a:r>
              <a:rPr sz="2400" dirty="0">
                <a:solidFill>
                  <a:srgbClr val="FFFFFF"/>
                </a:solidFill>
                <a:latin typeface="Constantia"/>
                <a:cs typeface="Constantia"/>
              </a:rPr>
              <a:t>	</a:t>
            </a:r>
            <a:r>
              <a:rPr sz="2400" spc="-10" dirty="0">
                <a:solidFill>
                  <a:srgbClr val="FFFFFF"/>
                </a:solidFill>
                <a:latin typeface="Constantia"/>
                <a:cs typeface="Constantia"/>
              </a:rPr>
              <a:t>Pathogens</a:t>
            </a:r>
            <a:r>
              <a:rPr sz="2400" dirty="0">
                <a:solidFill>
                  <a:srgbClr val="FFFFFF"/>
                </a:solidFill>
                <a:latin typeface="Constantia"/>
                <a:cs typeface="Constantia"/>
              </a:rPr>
              <a:t>	</a:t>
            </a:r>
            <a:r>
              <a:rPr sz="2400" spc="-10" dirty="0">
                <a:solidFill>
                  <a:srgbClr val="FFFFFF"/>
                </a:solidFill>
                <a:latin typeface="Constantia"/>
                <a:cs typeface="Constantia"/>
              </a:rPr>
              <a:t>Exposure</a:t>
            </a:r>
            <a:endParaRPr sz="2400">
              <a:latin typeface="Constantia"/>
              <a:cs typeface="Constant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75385" y="3181985"/>
            <a:ext cx="1871345" cy="3924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270635" algn="l"/>
              </a:tabLst>
            </a:pPr>
            <a:r>
              <a:rPr sz="2400" spc="-10" dirty="0">
                <a:solidFill>
                  <a:srgbClr val="FFFFFF"/>
                </a:solidFill>
                <a:latin typeface="Constantia"/>
                <a:cs typeface="Constantia"/>
              </a:rPr>
              <a:t>Control</a:t>
            </a:r>
            <a:r>
              <a:rPr sz="2400" dirty="0">
                <a:solidFill>
                  <a:srgbClr val="FFFFFF"/>
                </a:solidFill>
                <a:latin typeface="Constantia"/>
                <a:cs typeface="Constantia"/>
              </a:rPr>
              <a:t>	</a:t>
            </a:r>
            <a:r>
              <a:rPr sz="2400" spc="-20" dirty="0">
                <a:solidFill>
                  <a:srgbClr val="FFFFFF"/>
                </a:solidFill>
                <a:latin typeface="Constantia"/>
                <a:cs typeface="Constantia"/>
              </a:rPr>
              <a:t>Plan</a:t>
            </a:r>
            <a:endParaRPr sz="2400">
              <a:latin typeface="Constantia"/>
              <a:cs typeface="Constant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75385" y="3554412"/>
            <a:ext cx="1694814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solidFill>
                  <a:srgbClr val="FFFFFF"/>
                </a:solidFill>
                <a:latin typeface="Constantia"/>
                <a:cs typeface="Constantia"/>
              </a:rPr>
              <a:t>employment</a:t>
            </a:r>
            <a:endParaRPr sz="2400">
              <a:latin typeface="Constantia"/>
              <a:cs typeface="Constant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063239" y="3181985"/>
            <a:ext cx="2421255" cy="7645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105"/>
              </a:spcBef>
              <a:tabLst>
                <a:tab pos="447675" algn="l"/>
                <a:tab pos="1811020" algn="l"/>
              </a:tabLst>
            </a:pPr>
            <a:r>
              <a:rPr sz="2400" spc="-25" dirty="0">
                <a:solidFill>
                  <a:srgbClr val="FFFFFF"/>
                </a:solidFill>
                <a:latin typeface="Constantia"/>
                <a:cs typeface="Constantia"/>
              </a:rPr>
              <a:t>is</a:t>
            </a:r>
            <a:r>
              <a:rPr sz="2400" dirty="0">
                <a:solidFill>
                  <a:srgbClr val="FFFFFF"/>
                </a:solidFill>
                <a:latin typeface="Constantia"/>
                <a:cs typeface="Constantia"/>
              </a:rPr>
              <a:t>	</a:t>
            </a:r>
            <a:r>
              <a:rPr sz="2400" spc="-10" dirty="0">
                <a:solidFill>
                  <a:srgbClr val="FFFFFF"/>
                </a:solidFill>
                <a:latin typeface="Constantia"/>
                <a:cs typeface="Constantia"/>
              </a:rPr>
              <a:t>required</a:t>
            </a:r>
            <a:r>
              <a:rPr sz="2400" dirty="0">
                <a:solidFill>
                  <a:srgbClr val="FFFFFF"/>
                </a:solidFill>
                <a:latin typeface="Constantia"/>
                <a:cs typeface="Constantia"/>
              </a:rPr>
              <a:t>	</a:t>
            </a:r>
            <a:r>
              <a:rPr sz="2400" spc="-25" dirty="0">
                <a:solidFill>
                  <a:srgbClr val="FFFFFF"/>
                </a:solidFill>
                <a:latin typeface="Constantia"/>
                <a:cs typeface="Constantia"/>
              </a:rPr>
              <a:t>for</a:t>
            </a:r>
            <a:endParaRPr sz="2400">
              <a:latin typeface="Constantia"/>
              <a:cs typeface="Constantia"/>
            </a:endParaRPr>
          </a:p>
          <a:p>
            <a:pPr marR="52069" algn="r">
              <a:lnSpc>
                <a:spcPct val="100000"/>
              </a:lnSpc>
              <a:spcBef>
                <a:spcPts val="50"/>
              </a:spcBef>
              <a:tabLst>
                <a:tab pos="723900" algn="l"/>
                <a:tab pos="1649095" algn="l"/>
              </a:tabLst>
            </a:pPr>
            <a:r>
              <a:rPr sz="2400" spc="-25" dirty="0">
                <a:solidFill>
                  <a:srgbClr val="FFFFFF"/>
                </a:solidFill>
                <a:latin typeface="Constantia"/>
                <a:cs typeface="Constantia"/>
              </a:rPr>
              <a:t>and</a:t>
            </a:r>
            <a:r>
              <a:rPr sz="2400" dirty="0">
                <a:solidFill>
                  <a:srgbClr val="FFFFFF"/>
                </a:solidFill>
                <a:latin typeface="Constantia"/>
                <a:cs typeface="Constantia"/>
              </a:rPr>
              <a:t>	</a:t>
            </a:r>
            <a:r>
              <a:rPr sz="2400" spc="-20" dirty="0">
                <a:solidFill>
                  <a:srgbClr val="FFFFFF"/>
                </a:solidFill>
                <a:latin typeface="Constantia"/>
                <a:cs typeface="Constantia"/>
              </a:rPr>
              <a:t>every</a:t>
            </a:r>
            <a:r>
              <a:rPr sz="2400" dirty="0">
                <a:solidFill>
                  <a:srgbClr val="FFFFFF"/>
                </a:solidFill>
                <a:latin typeface="Constantia"/>
                <a:cs typeface="Constantia"/>
              </a:rPr>
              <a:t>	</a:t>
            </a:r>
            <a:r>
              <a:rPr sz="2400" spc="-20" dirty="0">
                <a:solidFill>
                  <a:srgbClr val="FFFFFF"/>
                </a:solidFill>
                <a:latin typeface="Constantia"/>
                <a:cs typeface="Constantia"/>
              </a:rPr>
              <a:t>three</a:t>
            </a:r>
            <a:endParaRPr sz="2400">
              <a:latin typeface="Constantia"/>
              <a:cs typeface="Constanti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628004" y="3181985"/>
            <a:ext cx="2983230" cy="7645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88900">
              <a:lnSpc>
                <a:spcPct val="100000"/>
              </a:lnSpc>
              <a:spcBef>
                <a:spcPts val="105"/>
              </a:spcBef>
              <a:tabLst>
                <a:tab pos="660400" algn="l"/>
                <a:tab pos="2281555" algn="l"/>
              </a:tabLst>
            </a:pPr>
            <a:r>
              <a:rPr sz="2400" spc="-25" dirty="0">
                <a:solidFill>
                  <a:srgbClr val="FFFFFF"/>
                </a:solidFill>
                <a:latin typeface="Constantia"/>
                <a:cs typeface="Constantia"/>
              </a:rPr>
              <a:t>all</a:t>
            </a:r>
            <a:r>
              <a:rPr sz="2400" dirty="0">
                <a:solidFill>
                  <a:srgbClr val="FFFFFF"/>
                </a:solidFill>
                <a:latin typeface="Constantia"/>
                <a:cs typeface="Constantia"/>
              </a:rPr>
              <a:t>	</a:t>
            </a:r>
            <a:r>
              <a:rPr sz="2400" spc="-10" dirty="0">
                <a:solidFill>
                  <a:srgbClr val="FFFFFF"/>
                </a:solidFill>
                <a:latin typeface="Constantia"/>
                <a:cs typeface="Constantia"/>
              </a:rPr>
              <a:t>employees</a:t>
            </a:r>
            <a:r>
              <a:rPr sz="2400" dirty="0">
                <a:solidFill>
                  <a:srgbClr val="FFFFFF"/>
                </a:solidFill>
                <a:latin typeface="Constantia"/>
                <a:cs typeface="Constantia"/>
              </a:rPr>
              <a:t>	</a:t>
            </a:r>
            <a:r>
              <a:rPr sz="2400" spc="-20" dirty="0">
                <a:solidFill>
                  <a:srgbClr val="FFFFFF"/>
                </a:solidFill>
                <a:latin typeface="Constantia"/>
                <a:cs typeface="Constantia"/>
              </a:rPr>
              <a:t>upon</a:t>
            </a:r>
            <a:endParaRPr sz="2400">
              <a:latin typeface="Constantia"/>
              <a:cs typeface="Constantia"/>
            </a:endParaRPr>
          </a:p>
          <a:p>
            <a:pPr marL="12700">
              <a:lnSpc>
                <a:spcPct val="100000"/>
              </a:lnSpc>
              <a:spcBef>
                <a:spcPts val="50"/>
              </a:spcBef>
              <a:tabLst>
                <a:tab pos="612775" algn="l"/>
                <a:tab pos="1509395" algn="l"/>
              </a:tabLst>
            </a:pPr>
            <a:r>
              <a:rPr sz="2400" spc="-25" dirty="0">
                <a:solidFill>
                  <a:srgbClr val="FFFFFF"/>
                </a:solidFill>
                <a:latin typeface="Constantia"/>
                <a:cs typeface="Constantia"/>
              </a:rPr>
              <a:t>(3)</a:t>
            </a:r>
            <a:r>
              <a:rPr sz="2400" dirty="0">
                <a:solidFill>
                  <a:srgbClr val="FFFFFF"/>
                </a:solidFill>
                <a:latin typeface="Constantia"/>
                <a:cs typeface="Constantia"/>
              </a:rPr>
              <a:t>	</a:t>
            </a:r>
            <a:r>
              <a:rPr sz="2400" spc="-20" dirty="0">
                <a:solidFill>
                  <a:srgbClr val="FFFFFF"/>
                </a:solidFill>
                <a:latin typeface="Constantia"/>
                <a:cs typeface="Constantia"/>
              </a:rPr>
              <a:t>years</a:t>
            </a:r>
            <a:r>
              <a:rPr sz="2400" dirty="0">
                <a:solidFill>
                  <a:srgbClr val="FFFFFF"/>
                </a:solidFill>
                <a:latin typeface="Constantia"/>
                <a:cs typeface="Constantia"/>
              </a:rPr>
              <a:t>	</a:t>
            </a:r>
            <a:r>
              <a:rPr sz="2400" spc="-10" dirty="0">
                <a:solidFill>
                  <a:srgbClr val="FFFFFF"/>
                </a:solidFill>
                <a:latin typeface="Constantia"/>
                <a:cs typeface="Constantia"/>
              </a:rPr>
              <a:t>afterwards.</a:t>
            </a:r>
            <a:endParaRPr sz="2400">
              <a:latin typeface="Constantia"/>
              <a:cs typeface="Constanti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75385" y="3916298"/>
            <a:ext cx="7446645" cy="22237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99"/>
              </a:lnSpc>
              <a:spcBef>
                <a:spcPts val="100"/>
              </a:spcBef>
            </a:pPr>
            <a:r>
              <a:rPr sz="2400" dirty="0">
                <a:solidFill>
                  <a:srgbClr val="FFFFFF"/>
                </a:solidFill>
                <a:latin typeface="Constantia"/>
                <a:cs typeface="Constantia"/>
              </a:rPr>
              <a:t>Annual</a:t>
            </a:r>
            <a:r>
              <a:rPr sz="2400" spc="53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rgbClr val="FFFFFF"/>
                </a:solidFill>
                <a:latin typeface="Constantia"/>
                <a:cs typeface="Constantia"/>
              </a:rPr>
              <a:t>training</a:t>
            </a:r>
            <a:r>
              <a:rPr sz="2400" spc="53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rgbClr val="FFFFFF"/>
                </a:solidFill>
                <a:latin typeface="Constantia"/>
                <a:cs typeface="Constantia"/>
              </a:rPr>
              <a:t>is</a:t>
            </a:r>
            <a:r>
              <a:rPr sz="2400" spc="459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rgbClr val="FFFFFF"/>
                </a:solidFill>
                <a:latin typeface="Constantia"/>
                <a:cs typeface="Constantia"/>
              </a:rPr>
              <a:t>required</a:t>
            </a:r>
            <a:r>
              <a:rPr sz="2400" spc="53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rgbClr val="FFFFFF"/>
                </a:solidFill>
                <a:latin typeface="Constantia"/>
                <a:cs typeface="Constantia"/>
              </a:rPr>
              <a:t>for</a:t>
            </a:r>
            <a:r>
              <a:rPr sz="2400" spc="52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rgbClr val="FFFFFF"/>
                </a:solidFill>
                <a:latin typeface="Constantia"/>
                <a:cs typeface="Constantia"/>
              </a:rPr>
              <a:t>those</a:t>
            </a:r>
            <a:r>
              <a:rPr sz="2400" spc="44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rgbClr val="FFFFFF"/>
                </a:solidFill>
                <a:latin typeface="Constantia"/>
                <a:cs typeface="Constantia"/>
              </a:rPr>
              <a:t>employees</a:t>
            </a:r>
            <a:r>
              <a:rPr sz="2400" spc="459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400" spc="-25" dirty="0">
                <a:solidFill>
                  <a:srgbClr val="FFFFFF"/>
                </a:solidFill>
                <a:latin typeface="Constantia"/>
                <a:cs typeface="Constantia"/>
              </a:rPr>
              <a:t>who </a:t>
            </a:r>
            <a:r>
              <a:rPr sz="2400" spc="-30" dirty="0">
                <a:solidFill>
                  <a:srgbClr val="FFFFFF"/>
                </a:solidFill>
                <a:latin typeface="Constantia"/>
                <a:cs typeface="Constantia"/>
              </a:rPr>
              <a:t>may</a:t>
            </a:r>
            <a:r>
              <a:rPr sz="2400" spc="-13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rgbClr val="FFFFFF"/>
                </a:solidFill>
                <a:latin typeface="Constantia"/>
                <a:cs typeface="Constantia"/>
              </a:rPr>
              <a:t>be</a:t>
            </a:r>
            <a:r>
              <a:rPr sz="2400" spc="-14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rgbClr val="FFFFFF"/>
                </a:solidFill>
                <a:latin typeface="Constantia"/>
                <a:cs typeface="Constantia"/>
              </a:rPr>
              <a:t>reasonably</a:t>
            </a:r>
            <a:r>
              <a:rPr sz="2400" spc="-6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rgbClr val="FFFFFF"/>
                </a:solidFill>
                <a:latin typeface="Constantia"/>
                <a:cs typeface="Constantia"/>
              </a:rPr>
              <a:t>anticipated</a:t>
            </a:r>
            <a:r>
              <a:rPr sz="2400" spc="-3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rgbClr val="FFFFFF"/>
                </a:solidFill>
                <a:latin typeface="Constantia"/>
                <a:cs typeface="Constantia"/>
              </a:rPr>
              <a:t>to</a:t>
            </a:r>
            <a:r>
              <a:rPr sz="2400" spc="-6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onstantia"/>
                <a:cs typeface="Constantia"/>
              </a:rPr>
              <a:t>come</a:t>
            </a:r>
            <a:r>
              <a:rPr sz="2400" spc="-13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rgbClr val="FFFFFF"/>
                </a:solidFill>
                <a:latin typeface="Constantia"/>
                <a:cs typeface="Constantia"/>
              </a:rPr>
              <a:t>into</a:t>
            </a:r>
            <a:r>
              <a:rPr sz="2400" spc="-5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rgbClr val="FFFFFF"/>
                </a:solidFill>
                <a:latin typeface="Constantia"/>
                <a:cs typeface="Constantia"/>
              </a:rPr>
              <a:t>contact</a:t>
            </a:r>
            <a:r>
              <a:rPr sz="2400" spc="-114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400" spc="-20" dirty="0">
                <a:solidFill>
                  <a:srgbClr val="FFFFFF"/>
                </a:solidFill>
                <a:latin typeface="Constantia"/>
                <a:cs typeface="Constantia"/>
              </a:rPr>
              <a:t>with </a:t>
            </a:r>
            <a:r>
              <a:rPr sz="2400" dirty="0">
                <a:solidFill>
                  <a:srgbClr val="FFFFFF"/>
                </a:solidFill>
                <a:latin typeface="Constantia"/>
                <a:cs typeface="Constantia"/>
              </a:rPr>
              <a:t>blood</a:t>
            </a:r>
            <a:r>
              <a:rPr sz="2400" spc="50" dirty="0">
                <a:solidFill>
                  <a:srgbClr val="FFFFFF"/>
                </a:solidFill>
                <a:latin typeface="Constantia"/>
                <a:cs typeface="Constantia"/>
              </a:rPr>
              <a:t>  </a:t>
            </a:r>
            <a:r>
              <a:rPr sz="2400" dirty="0">
                <a:solidFill>
                  <a:srgbClr val="FFFFFF"/>
                </a:solidFill>
                <a:latin typeface="Constantia"/>
                <a:cs typeface="Constantia"/>
              </a:rPr>
              <a:t>or</a:t>
            </a:r>
            <a:r>
              <a:rPr sz="2400" spc="50" dirty="0">
                <a:solidFill>
                  <a:srgbClr val="FFFFFF"/>
                </a:solidFill>
                <a:latin typeface="Constantia"/>
                <a:cs typeface="Constantia"/>
              </a:rPr>
              <a:t>  </a:t>
            </a:r>
            <a:r>
              <a:rPr sz="2400" dirty="0">
                <a:solidFill>
                  <a:srgbClr val="FFFFFF"/>
                </a:solidFill>
                <a:latin typeface="Constantia"/>
                <a:cs typeface="Constantia"/>
              </a:rPr>
              <a:t>other</a:t>
            </a:r>
            <a:r>
              <a:rPr sz="2400" spc="10" dirty="0">
                <a:solidFill>
                  <a:srgbClr val="FFFFFF"/>
                </a:solidFill>
                <a:latin typeface="Constantia"/>
                <a:cs typeface="Constantia"/>
              </a:rPr>
              <a:t>  </a:t>
            </a:r>
            <a:r>
              <a:rPr sz="2400" dirty="0">
                <a:solidFill>
                  <a:srgbClr val="FFFFFF"/>
                </a:solidFill>
                <a:latin typeface="Constantia"/>
                <a:cs typeface="Constantia"/>
              </a:rPr>
              <a:t>potentially</a:t>
            </a:r>
            <a:r>
              <a:rPr sz="2400" spc="45" dirty="0">
                <a:solidFill>
                  <a:srgbClr val="FFFFFF"/>
                </a:solidFill>
                <a:latin typeface="Constantia"/>
                <a:cs typeface="Constantia"/>
              </a:rPr>
              <a:t>  </a:t>
            </a:r>
            <a:r>
              <a:rPr sz="2400" dirty="0">
                <a:solidFill>
                  <a:srgbClr val="FFFFFF"/>
                </a:solidFill>
                <a:latin typeface="Constantia"/>
                <a:cs typeface="Constantia"/>
              </a:rPr>
              <a:t>infectious</a:t>
            </a:r>
            <a:r>
              <a:rPr sz="2400" spc="55" dirty="0">
                <a:solidFill>
                  <a:srgbClr val="FFFFFF"/>
                </a:solidFill>
                <a:latin typeface="Constantia"/>
                <a:cs typeface="Constantia"/>
              </a:rPr>
              <a:t>  </a:t>
            </a:r>
            <a:r>
              <a:rPr sz="2400" dirty="0">
                <a:solidFill>
                  <a:srgbClr val="FFFFFF"/>
                </a:solidFill>
                <a:latin typeface="Constantia"/>
                <a:cs typeface="Constantia"/>
              </a:rPr>
              <a:t>material.</a:t>
            </a:r>
            <a:r>
              <a:rPr sz="2400" spc="295" dirty="0">
                <a:solidFill>
                  <a:srgbClr val="FFFFFF"/>
                </a:solidFill>
                <a:latin typeface="Constantia"/>
                <a:cs typeface="Constantia"/>
              </a:rPr>
              <a:t>   </a:t>
            </a:r>
            <a:r>
              <a:rPr sz="2400" spc="-20" dirty="0">
                <a:solidFill>
                  <a:srgbClr val="FFFFFF"/>
                </a:solidFill>
                <a:latin typeface="Constantia"/>
                <a:cs typeface="Constantia"/>
              </a:rPr>
              <a:t>This </a:t>
            </a:r>
            <a:r>
              <a:rPr sz="2400" dirty="0">
                <a:solidFill>
                  <a:srgbClr val="FFFFFF"/>
                </a:solidFill>
                <a:latin typeface="Constantia"/>
                <a:cs typeface="Constantia"/>
              </a:rPr>
              <a:t>group</a:t>
            </a:r>
            <a:r>
              <a:rPr sz="2400" spc="17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rgbClr val="FFFFFF"/>
                </a:solidFill>
                <a:latin typeface="Constantia"/>
                <a:cs typeface="Constantia"/>
              </a:rPr>
              <a:t>includes</a:t>
            </a:r>
            <a:r>
              <a:rPr sz="2400" spc="254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rgbClr val="FFFFFF"/>
                </a:solidFill>
                <a:latin typeface="Constantia"/>
                <a:cs typeface="Constantia"/>
              </a:rPr>
              <a:t>nurses,</a:t>
            </a:r>
            <a:r>
              <a:rPr sz="2400" spc="23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rgbClr val="FFFFFF"/>
                </a:solidFill>
                <a:latin typeface="Constantia"/>
                <a:cs typeface="Constantia"/>
              </a:rPr>
              <a:t>athletic</a:t>
            </a:r>
            <a:r>
              <a:rPr sz="2400" spc="19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rgbClr val="FFFFFF"/>
                </a:solidFill>
                <a:latin typeface="Constantia"/>
                <a:cs typeface="Constantia"/>
              </a:rPr>
              <a:t>trainers,</a:t>
            </a:r>
            <a:r>
              <a:rPr sz="2400" spc="24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rgbClr val="FFFFFF"/>
                </a:solidFill>
                <a:latin typeface="Constantia"/>
                <a:cs typeface="Constantia"/>
              </a:rPr>
              <a:t>police</a:t>
            </a:r>
            <a:r>
              <a:rPr sz="2400" spc="16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onstantia"/>
                <a:cs typeface="Constantia"/>
              </a:rPr>
              <a:t>officers, </a:t>
            </a:r>
            <a:r>
              <a:rPr sz="2400" dirty="0">
                <a:solidFill>
                  <a:srgbClr val="FFFFFF"/>
                </a:solidFill>
                <a:latin typeface="Constantia"/>
                <a:cs typeface="Constantia"/>
              </a:rPr>
              <a:t>custodians,</a:t>
            </a:r>
            <a:r>
              <a:rPr sz="2400" spc="32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rgbClr val="FFFFFF"/>
                </a:solidFill>
                <a:latin typeface="Constantia"/>
                <a:cs typeface="Constantia"/>
              </a:rPr>
              <a:t>facility</a:t>
            </a:r>
            <a:r>
              <a:rPr sz="2400" spc="22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rgbClr val="FFFFFF"/>
                </a:solidFill>
                <a:latin typeface="Constantia"/>
                <a:cs typeface="Constantia"/>
              </a:rPr>
              <a:t>repairman,</a:t>
            </a:r>
            <a:r>
              <a:rPr sz="2400" spc="30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rgbClr val="FFFFFF"/>
                </a:solidFill>
                <a:latin typeface="Constantia"/>
                <a:cs typeface="Constantia"/>
              </a:rPr>
              <a:t>plumbers,</a:t>
            </a:r>
            <a:r>
              <a:rPr sz="2400" spc="32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400" dirty="0">
                <a:solidFill>
                  <a:srgbClr val="FFFFFF"/>
                </a:solidFill>
                <a:latin typeface="Constantia"/>
                <a:cs typeface="Constantia"/>
              </a:rPr>
              <a:t>laborers,</a:t>
            </a:r>
            <a:r>
              <a:rPr sz="2400" spc="37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400" spc="-25" dirty="0">
                <a:solidFill>
                  <a:srgbClr val="FFFFFF"/>
                </a:solidFill>
                <a:latin typeface="Constantia"/>
                <a:cs typeface="Constantia"/>
              </a:rPr>
              <a:t>and </a:t>
            </a:r>
            <a:r>
              <a:rPr sz="2400" spc="-10" dirty="0">
                <a:solidFill>
                  <a:srgbClr val="FFFFFF"/>
                </a:solidFill>
                <a:latin typeface="Constantia"/>
                <a:cs typeface="Constantia"/>
              </a:rPr>
              <a:t>laboratory</a:t>
            </a:r>
            <a:r>
              <a:rPr sz="2400" spc="-12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onstantia"/>
                <a:cs typeface="Constantia"/>
              </a:rPr>
              <a:t>assistants/technicians</a:t>
            </a:r>
            <a:endParaRPr sz="2400">
              <a:latin typeface="Constantia"/>
              <a:cs typeface="Constanti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423035">
              <a:lnSpc>
                <a:spcPct val="100000"/>
              </a:lnSpc>
              <a:spcBef>
                <a:spcPts val="130"/>
              </a:spcBef>
            </a:pPr>
            <a:r>
              <a:rPr dirty="0"/>
              <a:t>Drug</a:t>
            </a:r>
            <a:r>
              <a:rPr spc="-165" dirty="0"/>
              <a:t> </a:t>
            </a:r>
            <a:r>
              <a:rPr dirty="0"/>
              <a:t>Free</a:t>
            </a:r>
            <a:r>
              <a:rPr spc="-55" dirty="0"/>
              <a:t> </a:t>
            </a:r>
            <a:r>
              <a:rPr spc="-10" dirty="0"/>
              <a:t>Workplace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6575" y="1865947"/>
            <a:ext cx="7811770" cy="3125470"/>
          </a:xfrm>
          <a:prstGeom prst="rect">
            <a:avLst/>
          </a:prstGeom>
        </p:spPr>
        <p:txBody>
          <a:bodyPr vert="horz" wrap="square" lIns="0" tIns="927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30"/>
              </a:spcBef>
            </a:pPr>
            <a:r>
              <a:rPr sz="2600" b="1" spc="-10" dirty="0">
                <a:solidFill>
                  <a:srgbClr val="FFFFFF"/>
                </a:solidFill>
                <a:latin typeface="Constantia"/>
                <a:cs typeface="Constantia"/>
              </a:rPr>
              <a:t>PURPOSE/OBJECTIVE</a:t>
            </a:r>
            <a:endParaRPr sz="2600" dirty="0">
              <a:latin typeface="Constantia"/>
              <a:cs typeface="Constantia"/>
            </a:endParaRPr>
          </a:p>
          <a:p>
            <a:pPr marL="12700" marR="31750">
              <a:lnSpc>
                <a:spcPct val="101099"/>
              </a:lnSpc>
              <a:spcBef>
                <a:spcPts val="600"/>
              </a:spcBef>
            </a:pPr>
            <a:r>
              <a:rPr sz="2600" spc="-125" dirty="0">
                <a:solidFill>
                  <a:srgbClr val="FFFFFF"/>
                </a:solidFill>
                <a:latin typeface="Constantia"/>
                <a:cs typeface="Constantia"/>
              </a:rPr>
              <a:t>To</a:t>
            </a:r>
            <a:r>
              <a:rPr sz="2600" spc="-9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spc="-25" dirty="0">
                <a:solidFill>
                  <a:srgbClr val="FFFFFF"/>
                </a:solidFill>
                <a:latin typeface="Constantia"/>
                <a:cs typeface="Constantia"/>
              </a:rPr>
              <a:t>create</a:t>
            </a:r>
            <a:r>
              <a:rPr sz="2600" spc="-8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dirty="0">
                <a:solidFill>
                  <a:srgbClr val="FFFFFF"/>
                </a:solidFill>
                <a:latin typeface="Constantia"/>
                <a:cs typeface="Constantia"/>
              </a:rPr>
              <a:t>an</a:t>
            </a:r>
            <a:r>
              <a:rPr sz="2600" spc="-6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spc="-20" dirty="0">
                <a:solidFill>
                  <a:srgbClr val="FFFFFF"/>
                </a:solidFill>
                <a:latin typeface="Constantia"/>
                <a:cs typeface="Constantia"/>
              </a:rPr>
              <a:t>environment</a:t>
            </a:r>
            <a:r>
              <a:rPr sz="2600" spc="-13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dirty="0">
                <a:solidFill>
                  <a:srgbClr val="FFFFFF"/>
                </a:solidFill>
                <a:latin typeface="Constantia"/>
                <a:cs typeface="Constantia"/>
              </a:rPr>
              <a:t>that</a:t>
            </a:r>
            <a:r>
              <a:rPr sz="2600" spc="-5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spc="-20" dirty="0">
                <a:solidFill>
                  <a:srgbClr val="FFFFFF"/>
                </a:solidFill>
                <a:latin typeface="Constantia"/>
                <a:cs typeface="Constantia"/>
              </a:rPr>
              <a:t>promotes</a:t>
            </a:r>
            <a:r>
              <a:rPr sz="2600" spc="-11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dirty="0">
                <a:solidFill>
                  <a:srgbClr val="FFFFFF"/>
                </a:solidFill>
                <a:latin typeface="Constantia"/>
                <a:cs typeface="Constantia"/>
              </a:rPr>
              <a:t>and</a:t>
            </a:r>
            <a:r>
              <a:rPr sz="2600" spc="-9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spc="-10" dirty="0">
                <a:solidFill>
                  <a:srgbClr val="FFFFFF"/>
                </a:solidFill>
                <a:latin typeface="Constantia"/>
                <a:cs typeface="Constantia"/>
              </a:rPr>
              <a:t>reinforces </a:t>
            </a:r>
            <a:r>
              <a:rPr sz="2600" spc="-25" dirty="0">
                <a:solidFill>
                  <a:srgbClr val="FFFFFF"/>
                </a:solidFill>
                <a:latin typeface="Constantia"/>
                <a:cs typeface="Constantia"/>
              </a:rPr>
              <a:t>healthy,</a:t>
            </a:r>
            <a:r>
              <a:rPr sz="2600" spc="-4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dirty="0">
                <a:solidFill>
                  <a:srgbClr val="FFFFFF"/>
                </a:solidFill>
                <a:latin typeface="Constantia"/>
                <a:cs typeface="Constantia"/>
              </a:rPr>
              <a:t>responsible</a:t>
            </a:r>
            <a:r>
              <a:rPr sz="2600" spc="-13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dirty="0">
                <a:solidFill>
                  <a:srgbClr val="FFFFFF"/>
                </a:solidFill>
                <a:latin typeface="Constantia"/>
                <a:cs typeface="Constantia"/>
              </a:rPr>
              <a:t>living</a:t>
            </a:r>
            <a:r>
              <a:rPr sz="2600" spc="-18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dirty="0">
                <a:solidFill>
                  <a:srgbClr val="FFFFFF"/>
                </a:solidFill>
                <a:latin typeface="Constantia"/>
                <a:cs typeface="Constantia"/>
              </a:rPr>
              <a:t>within</a:t>
            </a:r>
            <a:r>
              <a:rPr sz="2600" spc="-13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dirty="0">
                <a:solidFill>
                  <a:srgbClr val="FFFFFF"/>
                </a:solidFill>
                <a:latin typeface="Constantia"/>
                <a:cs typeface="Constantia"/>
              </a:rPr>
              <a:t>the</a:t>
            </a:r>
            <a:r>
              <a:rPr sz="2600" spc="-9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spc="-20" dirty="0">
                <a:solidFill>
                  <a:srgbClr val="FFFFFF"/>
                </a:solidFill>
                <a:latin typeface="Constantia"/>
                <a:cs typeface="Constantia"/>
              </a:rPr>
              <a:t>context</a:t>
            </a:r>
            <a:r>
              <a:rPr sz="2600" spc="-14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dirty="0">
                <a:solidFill>
                  <a:srgbClr val="FFFFFF"/>
                </a:solidFill>
                <a:latin typeface="Constantia"/>
                <a:cs typeface="Constantia"/>
              </a:rPr>
              <a:t>of</a:t>
            </a:r>
            <a:r>
              <a:rPr sz="2600" spc="5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spc="-25" dirty="0">
                <a:solidFill>
                  <a:srgbClr val="FFFFFF"/>
                </a:solidFill>
                <a:latin typeface="Constantia"/>
                <a:cs typeface="Constantia"/>
              </a:rPr>
              <a:t>its </a:t>
            </a:r>
            <a:r>
              <a:rPr sz="2600" dirty="0">
                <a:solidFill>
                  <a:srgbClr val="FFFFFF"/>
                </a:solidFill>
                <a:latin typeface="Constantia"/>
                <a:cs typeface="Constantia"/>
              </a:rPr>
              <a:t>educational</a:t>
            </a:r>
            <a:r>
              <a:rPr sz="2600" spc="-10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600" spc="-10" dirty="0">
                <a:solidFill>
                  <a:srgbClr val="FFFFFF"/>
                </a:solidFill>
                <a:latin typeface="Constantia"/>
                <a:cs typeface="Constantia"/>
              </a:rPr>
              <a:t>mission.</a:t>
            </a:r>
            <a:endParaRPr sz="2600" dirty="0">
              <a:latin typeface="Constantia"/>
              <a:cs typeface="Constanti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500" dirty="0">
              <a:latin typeface="Constantia"/>
              <a:cs typeface="Constantia"/>
            </a:endParaRPr>
          </a:p>
          <a:p>
            <a:pPr marL="12700">
              <a:lnSpc>
                <a:spcPct val="100000"/>
              </a:lnSpc>
            </a:pPr>
            <a:r>
              <a:rPr sz="2600" u="sng" spc="-10" dirty="0">
                <a:solidFill>
                  <a:srgbClr val="FFC000"/>
                </a:solidFill>
                <a:uFill>
                  <a:solidFill>
                    <a:srgbClr val="EB8703"/>
                  </a:solidFill>
                </a:uFill>
                <a:latin typeface="Constantia"/>
                <a:cs typeface="Constantia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http://www.gram.edu/faculty/policies/docs/53011%20-</a:t>
            </a:r>
            <a:endParaRPr sz="2600" dirty="0">
              <a:solidFill>
                <a:srgbClr val="FFC000"/>
              </a:solidFill>
              <a:latin typeface="Constantia"/>
              <a:cs typeface="Constantia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z="2600" u="sng" spc="-10" dirty="0">
                <a:solidFill>
                  <a:srgbClr val="FFC000"/>
                </a:solidFill>
                <a:uFill>
                  <a:solidFill>
                    <a:srgbClr val="EB8703"/>
                  </a:solidFill>
                </a:uFill>
                <a:latin typeface="Constantia"/>
                <a:cs typeface="Constantia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%20Drug%20Free%20Workplace.pdf</a:t>
            </a:r>
            <a:endParaRPr sz="2600" dirty="0">
              <a:solidFill>
                <a:srgbClr val="FFC000"/>
              </a:solidFill>
              <a:latin typeface="Constantia"/>
              <a:cs typeface="Constanti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</TotalTime>
  <Words>575</Words>
  <Application>Microsoft Office PowerPoint</Application>
  <PresentationFormat>On-screen Show (4:3)</PresentationFormat>
  <Paragraphs>58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Calibri</vt:lpstr>
      <vt:lpstr>Constantia</vt:lpstr>
      <vt:lpstr>Times New Roman</vt:lpstr>
      <vt:lpstr>Wingdings 2</vt:lpstr>
      <vt:lpstr>Office Theme</vt:lpstr>
      <vt:lpstr>PowerPoint Presentation</vt:lpstr>
      <vt:lpstr>Accident or Incident Occurs</vt:lpstr>
      <vt:lpstr>Accidents in Louisiana State Vehicle</vt:lpstr>
      <vt:lpstr>Transitional Return to Work Policy</vt:lpstr>
      <vt:lpstr>Transitional Return to Work Policy</vt:lpstr>
      <vt:lpstr>PowerPoint Presentation</vt:lpstr>
      <vt:lpstr>Safety and Risk Management</vt:lpstr>
      <vt:lpstr>Blood Borne Pathogens</vt:lpstr>
      <vt:lpstr>Drug Free Workplace</vt:lpstr>
      <vt:lpstr>Defensive Driving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Bruce Morgan</cp:lastModifiedBy>
  <cp:revision>3</cp:revision>
  <dcterms:created xsi:type="dcterms:W3CDTF">2023-09-29T15:47:11Z</dcterms:created>
  <dcterms:modified xsi:type="dcterms:W3CDTF">2023-10-02T15:58:22Z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2022-09-19T00:00:00Z</vt:filetime>
  </property>
  <property fmtid="{D5CDD505-2E9C-101B-9397-08002B2CF9AE}" pid="3" name="LastSaved">
    <vt:filetime>2023-09-29T00:00:00Z</vt:filetime>
  </property>
</Properties>
</file>