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McMahon" userId="4f89bbd2-25cd-4d5e-b806-4bd5460d34e2" providerId="ADAL" clId="{7A528CB4-04A3-41E2-BB2D-85110C59BB3E}"/>
    <pc:docChg chg="modSld">
      <pc:chgData name="John McMahon" userId="4f89bbd2-25cd-4d5e-b806-4bd5460d34e2" providerId="ADAL" clId="{7A528CB4-04A3-41E2-BB2D-85110C59BB3E}" dt="2023-09-29T16:08:47.823" v="92" actId="20577"/>
      <pc:docMkLst>
        <pc:docMk/>
      </pc:docMkLst>
      <pc:sldChg chg="modSp">
        <pc:chgData name="John McMahon" userId="4f89bbd2-25cd-4d5e-b806-4bd5460d34e2" providerId="ADAL" clId="{7A528CB4-04A3-41E2-BB2D-85110C59BB3E}" dt="2023-09-29T16:08:47.823" v="92" actId="20577"/>
        <pc:sldMkLst>
          <pc:docMk/>
          <pc:sldMk cId="0" sldId="257"/>
        </pc:sldMkLst>
        <pc:spChg chg="mod">
          <ac:chgData name="John McMahon" userId="4f89bbd2-25cd-4d5e-b806-4bd5460d34e2" providerId="ADAL" clId="{7A528CB4-04A3-41E2-BB2D-85110C59BB3E}" dt="2023-09-29T16:08:47.823" v="92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John McMahon" userId="4f89bbd2-25cd-4d5e-b806-4bd5460d34e2" providerId="ADAL" clId="{7A528CB4-04A3-41E2-BB2D-85110C59BB3E}" dt="2023-09-29T15:47:50.063" v="15" actId="207"/>
        <pc:sldMkLst>
          <pc:docMk/>
          <pc:sldMk cId="0" sldId="265"/>
        </pc:sldMkLst>
        <pc:spChg chg="mod">
          <ac:chgData name="John McMahon" userId="4f89bbd2-25cd-4d5e-b806-4bd5460d34e2" providerId="ADAL" clId="{7A528CB4-04A3-41E2-BB2D-85110C59BB3E}" dt="2023-09-29T15:47:50.063" v="15" actId="207"/>
          <ac:spMkLst>
            <pc:docMk/>
            <pc:sldMk cId="0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D5EBF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D5EBF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D5EBF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D5EBF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-850" y="0"/>
            <a:ext cx="9145612" cy="103207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134" y="1026731"/>
            <a:ext cx="7891780" cy="803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D5EBF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575" y="1951608"/>
            <a:ext cx="7916545" cy="4112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rishe@gram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m.edu/offices/infotech/telework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m.edu/faculty/policies/docs/53038-Transitional%20Return%20to%20Work%20Policy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vorycc@gram.edu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m.edu/offices/safet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m.edu/faculty/policies/docs/53011%20-%20Drug%20Free%20Workplac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0925" y="1638300"/>
            <a:ext cx="4805426" cy="15667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97852" y="3638613"/>
            <a:ext cx="7717790" cy="137985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algn="ctr">
              <a:lnSpc>
                <a:spcPct val="110700"/>
              </a:lnSpc>
              <a:spcBef>
                <a:spcPts val="395"/>
              </a:spcBef>
            </a:pP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Workers</a:t>
            </a:r>
            <a:r>
              <a:rPr sz="2600" spc="-2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Compensation,</a:t>
            </a:r>
            <a:r>
              <a:rPr sz="2600" spc="-27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Transitional</a:t>
            </a:r>
            <a:r>
              <a:rPr sz="26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Return</a:t>
            </a:r>
            <a:r>
              <a:rPr sz="2600" spc="-1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600" spc="-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30" dirty="0">
                <a:solidFill>
                  <a:srgbClr val="FFFFFF"/>
                </a:solidFill>
                <a:latin typeface="Constantia"/>
                <a:cs typeface="Constantia"/>
              </a:rPr>
              <a:t>Work</a:t>
            </a:r>
            <a:r>
              <a:rPr sz="2600" spc="-18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50" dirty="0">
                <a:solidFill>
                  <a:srgbClr val="FFFFFF"/>
                </a:solidFill>
                <a:latin typeface="Constantia"/>
                <a:cs typeface="Constantia"/>
              </a:rPr>
              <a:t>,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Blood</a:t>
            </a:r>
            <a:r>
              <a:rPr sz="2600" spc="-10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Borne</a:t>
            </a:r>
            <a:r>
              <a:rPr sz="2600" spc="-10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Pathogens,</a:t>
            </a:r>
            <a:r>
              <a:rPr sz="2600" spc="-4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Defensive</a:t>
            </a:r>
            <a:r>
              <a:rPr sz="2600" spc="-254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Driving</a:t>
            </a:r>
            <a:r>
              <a:rPr sz="2600" spc="-10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and</a:t>
            </a:r>
            <a:r>
              <a:rPr sz="260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nstantia"/>
                <a:cs typeface="Constantia"/>
              </a:rPr>
              <a:t>Drug 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Free</a:t>
            </a:r>
            <a:r>
              <a:rPr sz="2600" spc="-1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Workplace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890395">
              <a:lnSpc>
                <a:spcPct val="100000"/>
              </a:lnSpc>
              <a:spcBef>
                <a:spcPts val="130"/>
              </a:spcBef>
            </a:pPr>
            <a:r>
              <a:rPr spc="-20" dirty="0"/>
              <a:t>Defensive</a:t>
            </a:r>
            <a:r>
              <a:rPr spc="-235" dirty="0"/>
              <a:t> </a:t>
            </a:r>
            <a:r>
              <a:rPr spc="-10" dirty="0"/>
              <a:t>Driving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6575" y="1951608"/>
            <a:ext cx="7916545" cy="41690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Instructions</a:t>
            </a:r>
            <a:r>
              <a:rPr spc="-200" dirty="0"/>
              <a:t> </a:t>
            </a:r>
            <a:r>
              <a:rPr dirty="0"/>
              <a:t>to</a:t>
            </a:r>
            <a:r>
              <a:rPr spc="-185" dirty="0"/>
              <a:t> </a:t>
            </a:r>
            <a:r>
              <a:rPr dirty="0"/>
              <a:t>become</a:t>
            </a:r>
            <a:r>
              <a:rPr spc="-40" dirty="0"/>
              <a:t> </a:t>
            </a:r>
            <a:r>
              <a:rPr dirty="0"/>
              <a:t>an</a:t>
            </a:r>
            <a:r>
              <a:rPr spc="-200" dirty="0"/>
              <a:t> </a:t>
            </a:r>
            <a:r>
              <a:rPr dirty="0"/>
              <a:t>Authorized</a:t>
            </a:r>
            <a:r>
              <a:rPr spc="-5" dirty="0"/>
              <a:t> </a:t>
            </a:r>
            <a:r>
              <a:rPr spc="-10" dirty="0"/>
              <a:t>Driver: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50" dirty="0"/>
          </a:p>
          <a:p>
            <a:pPr marL="288290" indent="-275590">
              <a:lnSpc>
                <a:spcPts val="2865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8290" algn="l"/>
              </a:tabLst>
            </a:pPr>
            <a:r>
              <a:rPr sz="2400" dirty="0"/>
              <a:t>Complete</a:t>
            </a:r>
            <a:r>
              <a:rPr sz="2400" spc="-45" dirty="0"/>
              <a:t> </a:t>
            </a:r>
            <a:r>
              <a:rPr sz="2400" dirty="0"/>
              <a:t>the</a:t>
            </a:r>
            <a:r>
              <a:rPr sz="2400" spc="-100" dirty="0"/>
              <a:t> </a:t>
            </a:r>
            <a:r>
              <a:rPr sz="2400" spc="-10" dirty="0"/>
              <a:t>Defensive</a:t>
            </a:r>
            <a:r>
              <a:rPr sz="2400" spc="130" dirty="0"/>
              <a:t> </a:t>
            </a:r>
            <a:r>
              <a:rPr sz="2400" dirty="0"/>
              <a:t>Driver’s</a:t>
            </a:r>
            <a:r>
              <a:rPr sz="2400" spc="-120" dirty="0"/>
              <a:t> </a:t>
            </a:r>
            <a:r>
              <a:rPr sz="2400" dirty="0"/>
              <a:t>Course</a:t>
            </a:r>
            <a:r>
              <a:rPr sz="2400" spc="15" dirty="0"/>
              <a:t> </a:t>
            </a:r>
            <a:r>
              <a:rPr sz="2400" dirty="0"/>
              <a:t>online</a:t>
            </a:r>
            <a:r>
              <a:rPr sz="2400" spc="-100" dirty="0"/>
              <a:t> </a:t>
            </a:r>
            <a:r>
              <a:rPr sz="2400" dirty="0"/>
              <a:t>found</a:t>
            </a:r>
            <a:r>
              <a:rPr sz="2400" spc="25" dirty="0"/>
              <a:t> </a:t>
            </a:r>
            <a:r>
              <a:rPr sz="2400" spc="-25" dirty="0"/>
              <a:t>at</a:t>
            </a:r>
            <a:endParaRPr sz="2400" dirty="0"/>
          </a:p>
          <a:p>
            <a:pPr marL="288925">
              <a:lnSpc>
                <a:spcPts val="2865"/>
              </a:lnSpc>
            </a:pPr>
            <a:r>
              <a:rPr sz="2400" dirty="0"/>
              <a:t>GSU.Net,</a:t>
            </a:r>
            <a:r>
              <a:rPr sz="2400" spc="-55" dirty="0"/>
              <a:t> </a:t>
            </a:r>
            <a:r>
              <a:rPr sz="2400" dirty="0"/>
              <a:t>located</a:t>
            </a:r>
            <a:r>
              <a:rPr sz="2400" spc="-105" dirty="0"/>
              <a:t> </a:t>
            </a:r>
            <a:r>
              <a:rPr sz="2400" dirty="0"/>
              <a:t>under</a:t>
            </a:r>
            <a:r>
              <a:rPr sz="2400" spc="40" dirty="0"/>
              <a:t> </a:t>
            </a:r>
            <a:r>
              <a:rPr sz="2400" dirty="0"/>
              <a:t>Resources</a:t>
            </a:r>
            <a:r>
              <a:rPr sz="2400" spc="114" dirty="0"/>
              <a:t> </a:t>
            </a:r>
            <a:r>
              <a:rPr sz="2400" dirty="0"/>
              <a:t>and</a:t>
            </a:r>
            <a:r>
              <a:rPr sz="2400" spc="-40" dirty="0"/>
              <a:t> </a:t>
            </a:r>
            <a:r>
              <a:rPr sz="2400" spc="-10" dirty="0"/>
              <a:t>Support.</a:t>
            </a:r>
            <a:endParaRPr sz="2400" dirty="0"/>
          </a:p>
          <a:p>
            <a:pPr marL="287655" marR="27305" indent="-275590">
              <a:lnSpc>
                <a:spcPct val="100400"/>
              </a:lnSpc>
              <a:spcBef>
                <a:spcPts val="56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8925" algn="l"/>
              </a:tabLst>
            </a:pPr>
            <a:r>
              <a:rPr sz="2400" dirty="0"/>
              <a:t>Email</a:t>
            </a:r>
            <a:r>
              <a:rPr sz="2400" spc="-15" dirty="0"/>
              <a:t> </a:t>
            </a:r>
            <a:r>
              <a:rPr lang="en-US" sz="2400" u="heavy" spc="-10" dirty="0">
                <a:solidFill>
                  <a:srgbClr val="FDB809"/>
                </a:solidFill>
                <a:uFill>
                  <a:solidFill>
                    <a:srgbClr val="FDB809"/>
                  </a:solidFill>
                </a:uFill>
              </a:rPr>
              <a:t>safety</a:t>
            </a:r>
            <a:r>
              <a:rPr sz="2400" u="heavy" spc="-10" dirty="0">
                <a:solidFill>
                  <a:srgbClr val="FFC000"/>
                </a:solidFill>
                <a:uFill>
                  <a:solidFill>
                    <a:srgbClr val="FDB809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@gram.edu</a:t>
            </a:r>
            <a:r>
              <a:rPr sz="2400" spc="160" dirty="0">
                <a:solidFill>
                  <a:srgbClr val="FFC000"/>
                </a:solidFill>
              </a:rPr>
              <a:t> </a:t>
            </a:r>
            <a:r>
              <a:rPr sz="2400" dirty="0"/>
              <a:t>the</a:t>
            </a:r>
            <a:r>
              <a:rPr sz="2400" spc="-45" dirty="0"/>
              <a:t> </a:t>
            </a:r>
            <a:r>
              <a:rPr sz="2400" dirty="0"/>
              <a:t>Certificate</a:t>
            </a:r>
            <a:r>
              <a:rPr sz="2400" spc="-110" dirty="0"/>
              <a:t> </a:t>
            </a:r>
            <a:r>
              <a:rPr sz="2400" dirty="0"/>
              <a:t>of</a:t>
            </a:r>
            <a:r>
              <a:rPr sz="2400" spc="-70" dirty="0"/>
              <a:t> </a:t>
            </a:r>
            <a:r>
              <a:rPr sz="2400" dirty="0"/>
              <a:t>Completion,</a:t>
            </a:r>
            <a:r>
              <a:rPr sz="2400" spc="95" dirty="0"/>
              <a:t> </a:t>
            </a:r>
            <a:r>
              <a:rPr sz="2400" spc="-20" dirty="0"/>
              <a:t>copy 	</a:t>
            </a:r>
            <a:r>
              <a:rPr sz="2400" dirty="0"/>
              <a:t>of</a:t>
            </a:r>
            <a:r>
              <a:rPr sz="2400" spc="-70" dirty="0"/>
              <a:t> </a:t>
            </a:r>
            <a:r>
              <a:rPr sz="2400" dirty="0"/>
              <a:t>driver’s</a:t>
            </a:r>
            <a:r>
              <a:rPr sz="2400" spc="-45" dirty="0"/>
              <a:t> </a:t>
            </a:r>
            <a:r>
              <a:rPr sz="2400" dirty="0"/>
              <a:t>license,</a:t>
            </a:r>
            <a:r>
              <a:rPr sz="2400" spc="55" dirty="0"/>
              <a:t> </a:t>
            </a:r>
            <a:r>
              <a:rPr sz="2400" dirty="0"/>
              <a:t>and</a:t>
            </a:r>
            <a:r>
              <a:rPr sz="2400" spc="-10" dirty="0"/>
              <a:t> </a:t>
            </a:r>
            <a:r>
              <a:rPr sz="2400" dirty="0"/>
              <a:t>the</a:t>
            </a:r>
            <a:r>
              <a:rPr sz="2400" spc="-25" dirty="0"/>
              <a:t> </a:t>
            </a:r>
            <a:r>
              <a:rPr sz="2400" dirty="0"/>
              <a:t>State</a:t>
            </a:r>
            <a:r>
              <a:rPr sz="2400" spc="-85" dirty="0"/>
              <a:t> </a:t>
            </a:r>
            <a:r>
              <a:rPr sz="2400" dirty="0"/>
              <a:t>of</a:t>
            </a:r>
            <a:r>
              <a:rPr sz="2400" spc="-60" dirty="0"/>
              <a:t> </a:t>
            </a:r>
            <a:r>
              <a:rPr sz="2400" dirty="0"/>
              <a:t>LA</a:t>
            </a:r>
            <a:r>
              <a:rPr sz="2400" spc="-150" dirty="0"/>
              <a:t> </a:t>
            </a:r>
            <a:r>
              <a:rPr sz="2400" dirty="0"/>
              <a:t>Driver</a:t>
            </a:r>
            <a:r>
              <a:rPr sz="2400" spc="-120" dirty="0"/>
              <a:t> </a:t>
            </a:r>
            <a:r>
              <a:rPr sz="2400" spc="-10" dirty="0"/>
              <a:t>Authorization 	Form.</a:t>
            </a:r>
            <a:endParaRPr sz="2400" dirty="0"/>
          </a:p>
          <a:p>
            <a:pPr marL="287655" marR="5080" indent="-275590">
              <a:lnSpc>
                <a:spcPct val="100400"/>
              </a:lnSpc>
              <a:spcBef>
                <a:spcPts val="56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8925" algn="l"/>
              </a:tabLst>
            </a:pPr>
            <a:r>
              <a:rPr sz="2400" dirty="0"/>
              <a:t>If</a:t>
            </a:r>
            <a:r>
              <a:rPr sz="2400" spc="-130" dirty="0"/>
              <a:t> </a:t>
            </a:r>
            <a:r>
              <a:rPr sz="2400" dirty="0"/>
              <a:t>the</a:t>
            </a:r>
            <a:r>
              <a:rPr sz="2400" spc="-40" dirty="0"/>
              <a:t> </a:t>
            </a:r>
            <a:r>
              <a:rPr sz="2400" dirty="0"/>
              <a:t>employee</a:t>
            </a:r>
            <a:r>
              <a:rPr sz="2400" spc="90" dirty="0"/>
              <a:t> </a:t>
            </a:r>
            <a:r>
              <a:rPr sz="2400" dirty="0"/>
              <a:t>has</a:t>
            </a:r>
            <a:r>
              <a:rPr sz="2400" spc="10" dirty="0"/>
              <a:t> </a:t>
            </a:r>
            <a:r>
              <a:rPr sz="2400" dirty="0"/>
              <a:t>out</a:t>
            </a:r>
            <a:r>
              <a:rPr sz="2400" spc="-20" dirty="0"/>
              <a:t> </a:t>
            </a:r>
            <a:r>
              <a:rPr sz="2400" dirty="0"/>
              <a:t>of</a:t>
            </a:r>
            <a:r>
              <a:rPr sz="2400" spc="-70" dirty="0"/>
              <a:t> </a:t>
            </a:r>
            <a:r>
              <a:rPr sz="2400" dirty="0"/>
              <a:t>state</a:t>
            </a:r>
            <a:r>
              <a:rPr sz="2400" spc="-30" dirty="0"/>
              <a:t> </a:t>
            </a:r>
            <a:r>
              <a:rPr sz="2400" dirty="0"/>
              <a:t>driver’s</a:t>
            </a:r>
            <a:r>
              <a:rPr sz="2400" spc="-60" dirty="0"/>
              <a:t> </a:t>
            </a:r>
            <a:r>
              <a:rPr sz="2400" dirty="0"/>
              <a:t>license,</a:t>
            </a:r>
            <a:r>
              <a:rPr sz="2400" spc="105" dirty="0"/>
              <a:t> </a:t>
            </a:r>
            <a:r>
              <a:rPr sz="2400" dirty="0"/>
              <a:t>they</a:t>
            </a:r>
            <a:r>
              <a:rPr sz="2400" spc="-25" dirty="0"/>
              <a:t> </a:t>
            </a:r>
            <a:r>
              <a:rPr sz="2400" dirty="0"/>
              <a:t>will</a:t>
            </a:r>
            <a:r>
              <a:rPr sz="2400" spc="-145" dirty="0"/>
              <a:t> </a:t>
            </a:r>
            <a:r>
              <a:rPr sz="2400" spc="-20" dirty="0"/>
              <a:t>need 	</a:t>
            </a:r>
            <a:r>
              <a:rPr sz="2400" dirty="0"/>
              <a:t>to</a:t>
            </a:r>
            <a:r>
              <a:rPr sz="2400" spc="-70" dirty="0"/>
              <a:t> </a:t>
            </a:r>
            <a:r>
              <a:rPr sz="2400" dirty="0"/>
              <a:t>request</a:t>
            </a:r>
            <a:r>
              <a:rPr sz="2400" spc="80" dirty="0"/>
              <a:t> </a:t>
            </a:r>
            <a:r>
              <a:rPr sz="2400" dirty="0"/>
              <a:t>a</a:t>
            </a:r>
            <a:r>
              <a:rPr sz="2400" spc="-75" dirty="0"/>
              <a:t> </a:t>
            </a:r>
            <a:r>
              <a:rPr sz="2400" dirty="0"/>
              <a:t>Certified</a:t>
            </a:r>
            <a:r>
              <a:rPr sz="2400" spc="5" dirty="0"/>
              <a:t> </a:t>
            </a:r>
            <a:r>
              <a:rPr sz="2400" dirty="0"/>
              <a:t>Copy</a:t>
            </a:r>
            <a:r>
              <a:rPr sz="2400" spc="-70" dirty="0"/>
              <a:t> </a:t>
            </a:r>
            <a:r>
              <a:rPr sz="2400" dirty="0"/>
              <a:t>of</a:t>
            </a:r>
            <a:r>
              <a:rPr sz="2400" spc="-40" dirty="0"/>
              <a:t> </a:t>
            </a:r>
            <a:r>
              <a:rPr sz="2400" dirty="0"/>
              <a:t>their</a:t>
            </a:r>
            <a:r>
              <a:rPr sz="2400" spc="-30" dirty="0"/>
              <a:t> </a:t>
            </a:r>
            <a:r>
              <a:rPr sz="2400" dirty="0"/>
              <a:t>driving</a:t>
            </a:r>
            <a:r>
              <a:rPr sz="2400" spc="70" dirty="0"/>
              <a:t> </a:t>
            </a:r>
            <a:r>
              <a:rPr sz="2400" dirty="0"/>
              <a:t>record</a:t>
            </a:r>
            <a:r>
              <a:rPr sz="2400" spc="-130" dirty="0"/>
              <a:t> </a:t>
            </a:r>
            <a:r>
              <a:rPr sz="2400" dirty="0"/>
              <a:t>from</a:t>
            </a:r>
            <a:r>
              <a:rPr sz="2400" spc="-60" dirty="0"/>
              <a:t> </a:t>
            </a:r>
            <a:r>
              <a:rPr sz="2400" spc="-25" dirty="0"/>
              <a:t>the 	</a:t>
            </a:r>
            <a:r>
              <a:rPr sz="2400" dirty="0"/>
              <a:t>state</a:t>
            </a:r>
            <a:r>
              <a:rPr sz="2400" spc="-110" dirty="0"/>
              <a:t> </a:t>
            </a:r>
            <a:r>
              <a:rPr sz="2400" dirty="0"/>
              <a:t>of</a:t>
            </a:r>
            <a:r>
              <a:rPr sz="2400" spc="-100" dirty="0"/>
              <a:t> </a:t>
            </a:r>
            <a:r>
              <a:rPr sz="2400" spc="-20" dirty="0"/>
              <a:t>issuance</a:t>
            </a:r>
            <a:r>
              <a:rPr sz="2400" spc="170" dirty="0"/>
              <a:t> </a:t>
            </a:r>
            <a:r>
              <a:rPr sz="2400" dirty="0"/>
              <a:t>before</a:t>
            </a:r>
            <a:r>
              <a:rPr sz="2400" spc="-75" dirty="0"/>
              <a:t> </a:t>
            </a:r>
            <a:r>
              <a:rPr sz="2400" dirty="0"/>
              <a:t>becoming</a:t>
            </a:r>
            <a:r>
              <a:rPr sz="2400" spc="60" dirty="0"/>
              <a:t> </a:t>
            </a:r>
            <a:r>
              <a:rPr sz="2400" dirty="0"/>
              <a:t>an</a:t>
            </a:r>
            <a:r>
              <a:rPr sz="2400" spc="-150" dirty="0"/>
              <a:t> </a:t>
            </a:r>
            <a:r>
              <a:rPr sz="2400" dirty="0"/>
              <a:t>Authorized</a:t>
            </a:r>
            <a:r>
              <a:rPr sz="2400" spc="5" dirty="0"/>
              <a:t> </a:t>
            </a:r>
            <a:r>
              <a:rPr sz="2400" spc="-10" dirty="0"/>
              <a:t>Driver.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Accident</a:t>
            </a:r>
            <a:r>
              <a:rPr spc="-145" dirty="0"/>
              <a:t> </a:t>
            </a:r>
            <a:r>
              <a:rPr dirty="0"/>
              <a:t>or</a:t>
            </a:r>
            <a:r>
              <a:rPr spc="-175" dirty="0"/>
              <a:t> </a:t>
            </a:r>
            <a:r>
              <a:rPr dirty="0"/>
              <a:t>Incident</a:t>
            </a:r>
            <a:r>
              <a:rPr spc="-65" dirty="0"/>
              <a:t> </a:t>
            </a:r>
            <a:r>
              <a:rPr spc="-10" dirty="0"/>
              <a:t>Occurs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942401"/>
            <a:ext cx="8074025" cy="428219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8925" marR="648335" indent="-276860">
              <a:lnSpc>
                <a:spcPct val="101099"/>
              </a:lnSpc>
              <a:spcBef>
                <a:spcPts val="9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8925" algn="l"/>
              </a:tabLst>
            </a:pP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Employee</a:t>
            </a:r>
            <a:r>
              <a:rPr sz="2600" spc="-1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must</a:t>
            </a:r>
            <a:r>
              <a:rPr sz="2600" spc="-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notify</a:t>
            </a:r>
            <a:r>
              <a:rPr sz="260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his/her</a:t>
            </a:r>
            <a:r>
              <a:rPr sz="2600" spc="-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supervisor</a:t>
            </a:r>
            <a:r>
              <a:rPr sz="2600" spc="-2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within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twenty-four</a:t>
            </a:r>
            <a:r>
              <a:rPr sz="2600" spc="-2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(24)</a:t>
            </a:r>
            <a:r>
              <a:rPr sz="2600" spc="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nstantia"/>
                <a:cs typeface="Constantia"/>
              </a:rPr>
              <a:t>hours</a:t>
            </a:r>
            <a:endParaRPr sz="2600" dirty="0">
              <a:latin typeface="Constantia"/>
              <a:cs typeface="Constantia"/>
            </a:endParaRPr>
          </a:p>
          <a:p>
            <a:pPr marL="288925" marR="131445" indent="-276860">
              <a:lnSpc>
                <a:spcPct val="99900"/>
              </a:lnSpc>
              <a:spcBef>
                <a:spcPts val="64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8925" algn="l"/>
              </a:tabLst>
            </a:pP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Complete</a:t>
            </a:r>
            <a:r>
              <a:rPr sz="2600" spc="-18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State</a:t>
            </a:r>
            <a:r>
              <a:rPr sz="2600" spc="-1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Employee</a:t>
            </a:r>
            <a:r>
              <a:rPr sz="2600" spc="-1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Incident/Accident</a:t>
            </a:r>
            <a:r>
              <a:rPr sz="2600" spc="-229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nstantia"/>
                <a:cs typeface="Constantia"/>
              </a:rPr>
              <a:t>Form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(DA</a:t>
            </a:r>
            <a:r>
              <a:rPr sz="2600" spc="-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2000)</a:t>
            </a:r>
            <a:r>
              <a:rPr sz="2600" spc="-8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and</a:t>
            </a:r>
            <a:r>
              <a:rPr sz="2600" spc="-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Employer</a:t>
            </a:r>
            <a:r>
              <a:rPr sz="2600" spc="-2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Report</a:t>
            </a:r>
            <a:r>
              <a:rPr sz="2600" spc="-1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of</a:t>
            </a:r>
            <a:r>
              <a:rPr sz="2600" spc="8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Injury/Illness</a:t>
            </a:r>
            <a:r>
              <a:rPr sz="2600" spc="-18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E1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(DA1973)</a:t>
            </a:r>
            <a:endParaRPr lang="en-US" sz="2600" spc="-10" dirty="0">
              <a:solidFill>
                <a:srgbClr val="FFFFFF"/>
              </a:solidFill>
              <a:latin typeface="Constantia"/>
              <a:cs typeface="Constantia"/>
            </a:endParaRPr>
          </a:p>
          <a:p>
            <a:pPr marL="288925" marR="131445" indent="-276860">
              <a:lnSpc>
                <a:spcPct val="99900"/>
              </a:lnSpc>
              <a:spcBef>
                <a:spcPts val="64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8925" algn="l"/>
              </a:tabLst>
            </a:pPr>
            <a:r>
              <a:rPr lang="en-US" sz="2600" dirty="0">
                <a:solidFill>
                  <a:srgbClr val="00B0F0"/>
                </a:solidFill>
                <a:latin typeface="Constantia"/>
                <a:cs typeface="Constantia"/>
              </a:rPr>
              <a:t>Witness Statements should be promptly written and signed</a:t>
            </a:r>
            <a:endParaRPr sz="2600" dirty="0">
              <a:solidFill>
                <a:srgbClr val="00B0F0"/>
              </a:solidFill>
              <a:latin typeface="Constantia"/>
              <a:cs typeface="Constantia"/>
            </a:endParaRPr>
          </a:p>
          <a:p>
            <a:pPr marL="288925" indent="-276225">
              <a:lnSpc>
                <a:spcPct val="100000"/>
              </a:lnSpc>
              <a:spcBef>
                <a:spcPts val="63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8925" algn="l"/>
              </a:tabLst>
            </a:pP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Send</a:t>
            </a:r>
            <a:r>
              <a:rPr sz="2600" spc="-1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the</a:t>
            </a:r>
            <a:r>
              <a:rPr sz="2600" spc="-1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originals</a:t>
            </a:r>
            <a:r>
              <a:rPr sz="2600" spc="-1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600" spc="-4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the</a:t>
            </a:r>
            <a:r>
              <a:rPr sz="260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Office</a:t>
            </a:r>
            <a:r>
              <a:rPr sz="2600" spc="-2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of</a:t>
            </a:r>
            <a:r>
              <a:rPr sz="2600" spc="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Human</a:t>
            </a:r>
            <a:r>
              <a:rPr sz="2600" spc="-7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Resources</a:t>
            </a:r>
            <a:endParaRPr sz="2600" dirty="0">
              <a:latin typeface="Constantia"/>
              <a:cs typeface="Constantia"/>
            </a:endParaRPr>
          </a:p>
          <a:p>
            <a:pPr marL="288925">
              <a:lnSpc>
                <a:spcPct val="100000"/>
              </a:lnSpc>
              <a:spcBef>
                <a:spcPts val="35"/>
              </a:spcBef>
            </a:pP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and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keep</a:t>
            </a:r>
            <a:r>
              <a:rPr sz="2600" spc="-1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</a:t>
            </a:r>
            <a:r>
              <a:rPr sz="2600" spc="-16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copy</a:t>
            </a:r>
            <a:r>
              <a:rPr sz="2600" spc="-9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for</a:t>
            </a:r>
            <a:r>
              <a:rPr sz="2600" spc="-2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the</a:t>
            </a:r>
            <a:r>
              <a:rPr sz="2600" spc="-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nstantia"/>
                <a:cs typeface="Constantia"/>
              </a:rPr>
              <a:t>employee’s</a:t>
            </a:r>
            <a:r>
              <a:rPr sz="2600" spc="-2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departmental</a:t>
            </a:r>
            <a:r>
              <a:rPr sz="2600" spc="-17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nstantia"/>
                <a:cs typeface="Constantia"/>
              </a:rPr>
              <a:t>file</a:t>
            </a:r>
            <a:endParaRPr sz="2600" dirty="0">
              <a:latin typeface="Constantia"/>
              <a:cs typeface="Constantia"/>
            </a:endParaRPr>
          </a:p>
          <a:p>
            <a:pPr eaLnBrk="1" hangingPunct="1"/>
            <a:r>
              <a:rPr lang="en-US" altLang="en-US" sz="28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https://www.gram.edu/offices/infotech/teleworking/</a:t>
            </a:r>
            <a:r>
              <a:rPr lang="en-US" altLang="en-US" sz="28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dirty="0"/>
              <a:t>Accidents</a:t>
            </a:r>
            <a:r>
              <a:rPr sz="3950" spc="-15" dirty="0"/>
              <a:t> </a:t>
            </a:r>
            <a:r>
              <a:rPr sz="3950" dirty="0"/>
              <a:t>in</a:t>
            </a:r>
            <a:r>
              <a:rPr sz="3950" spc="-80" dirty="0"/>
              <a:t> </a:t>
            </a:r>
            <a:r>
              <a:rPr sz="3950" dirty="0"/>
              <a:t>Louisiana</a:t>
            </a:r>
            <a:r>
              <a:rPr sz="3950" spc="40" dirty="0"/>
              <a:t> </a:t>
            </a:r>
            <a:r>
              <a:rPr sz="3950" dirty="0"/>
              <a:t>State</a:t>
            </a:r>
            <a:r>
              <a:rPr sz="3950" spc="-45" dirty="0"/>
              <a:t> </a:t>
            </a:r>
            <a:r>
              <a:rPr sz="3950" spc="-10" dirty="0"/>
              <a:t>Vehicle</a:t>
            </a:r>
            <a:endParaRPr sz="3950"/>
          </a:p>
        </p:txBody>
      </p:sp>
      <p:sp>
        <p:nvSpPr>
          <p:cNvPr id="3" name="object 3"/>
          <p:cNvSpPr txBox="1"/>
          <p:nvPr/>
        </p:nvSpPr>
        <p:spPr>
          <a:xfrm>
            <a:off x="536575" y="1951608"/>
            <a:ext cx="7612380" cy="377825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88925" marR="5080" indent="-276860">
              <a:lnSpc>
                <a:spcPct val="102400"/>
              </a:lnSpc>
              <a:spcBef>
                <a:spcPts val="50"/>
              </a:spcBef>
              <a:buClr>
                <a:srgbClr val="0AD0D9"/>
              </a:buClr>
              <a:buSzPct val="94545"/>
              <a:buFont typeface="Wingdings 2"/>
              <a:buChar char=""/>
              <a:tabLst>
                <a:tab pos="288925" algn="l"/>
              </a:tabLst>
            </a:pP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Must</a:t>
            </a:r>
            <a:r>
              <a:rPr sz="275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be</a:t>
            </a:r>
            <a:r>
              <a:rPr sz="2750" spc="-7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reported</a:t>
            </a:r>
            <a:r>
              <a:rPr sz="2750" spc="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75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the Louisiana</a:t>
            </a:r>
            <a:r>
              <a:rPr sz="2750" spc="7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Office</a:t>
            </a:r>
            <a:r>
              <a:rPr sz="2750" spc="-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of</a:t>
            </a:r>
            <a:r>
              <a:rPr sz="2750" spc="8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spc="-20" dirty="0">
                <a:solidFill>
                  <a:srgbClr val="FFFFFF"/>
                </a:solidFill>
                <a:latin typeface="Constantia"/>
                <a:cs typeface="Constantia"/>
              </a:rPr>
              <a:t>Risk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Management</a:t>
            </a:r>
            <a:r>
              <a:rPr sz="2750" spc="-1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within</a:t>
            </a:r>
            <a:r>
              <a:rPr sz="2750" spc="17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forty-eight</a:t>
            </a:r>
            <a:r>
              <a:rPr sz="2750" spc="204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(48)</a:t>
            </a:r>
            <a:r>
              <a:rPr sz="2750" spc="8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Constantia"/>
                <a:cs typeface="Constantia"/>
              </a:rPr>
              <a:t>hours</a:t>
            </a:r>
            <a:endParaRPr sz="275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AD0D9"/>
              </a:buClr>
              <a:buFont typeface="Wingdings 2"/>
              <a:buChar char=""/>
            </a:pPr>
            <a:endParaRPr sz="3800">
              <a:latin typeface="Constantia"/>
              <a:cs typeface="Constantia"/>
            </a:endParaRPr>
          </a:p>
          <a:p>
            <a:pPr marL="288925" marR="173990" indent="-276860">
              <a:lnSpc>
                <a:spcPct val="102499"/>
              </a:lnSpc>
              <a:spcBef>
                <a:spcPts val="5"/>
              </a:spcBef>
              <a:buClr>
                <a:srgbClr val="0AD0D9"/>
              </a:buClr>
              <a:buSzPct val="94545"/>
              <a:buFont typeface="Wingdings 2"/>
              <a:buChar char=""/>
              <a:tabLst>
                <a:tab pos="288925" algn="l"/>
              </a:tabLst>
            </a:pP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On</a:t>
            </a:r>
            <a:r>
              <a:rPr sz="2750" spc="-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the</a:t>
            </a:r>
            <a:r>
              <a:rPr sz="2750" spc="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Accident</a:t>
            </a:r>
            <a:r>
              <a:rPr sz="2750" spc="-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report</a:t>
            </a:r>
            <a:r>
              <a:rPr sz="2750" spc="7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Louisiana</a:t>
            </a:r>
            <a:r>
              <a:rPr sz="2750" spc="8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State</a:t>
            </a:r>
            <a:r>
              <a:rPr sz="2750" spc="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Constantia"/>
                <a:cs typeface="Constantia"/>
              </a:rPr>
              <a:t>Drivers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Safety</a:t>
            </a:r>
            <a:r>
              <a:rPr sz="275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Program</a:t>
            </a:r>
            <a:r>
              <a:rPr sz="2750" spc="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Form</a:t>
            </a:r>
            <a:r>
              <a:rPr sz="2750" spc="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(DA</a:t>
            </a:r>
            <a:r>
              <a:rPr sz="2750" spc="-1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Constantia"/>
                <a:cs typeface="Constantia"/>
              </a:rPr>
              <a:t>2041)</a:t>
            </a:r>
            <a:endParaRPr sz="275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AD0D9"/>
              </a:buClr>
              <a:buFont typeface="Wingdings 2"/>
              <a:buChar char=""/>
            </a:pPr>
            <a:endParaRPr sz="3900">
              <a:latin typeface="Constantia"/>
              <a:cs typeface="Constantia"/>
            </a:endParaRPr>
          </a:p>
          <a:p>
            <a:pPr marL="288925" marR="257175" indent="-276860">
              <a:lnSpc>
                <a:spcPct val="100000"/>
              </a:lnSpc>
              <a:buClr>
                <a:srgbClr val="0AD0D9"/>
              </a:buClr>
              <a:buSzPct val="94545"/>
              <a:buFont typeface="Wingdings 2"/>
              <a:buChar char=""/>
              <a:tabLst>
                <a:tab pos="288925" algn="l"/>
              </a:tabLst>
            </a:pP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Note:</a:t>
            </a:r>
            <a:r>
              <a:rPr sz="2750" spc="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Employees</a:t>
            </a:r>
            <a:r>
              <a:rPr sz="2750" spc="-6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on</a:t>
            </a:r>
            <a:r>
              <a:rPr sz="2750" spc="-1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approve</a:t>
            </a:r>
            <a:r>
              <a:rPr sz="2750" spc="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University</a:t>
            </a:r>
            <a:r>
              <a:rPr sz="2750" spc="-1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spc="-40" dirty="0">
                <a:solidFill>
                  <a:srgbClr val="FFFFFF"/>
                </a:solidFill>
                <a:latin typeface="Constantia"/>
                <a:cs typeface="Constantia"/>
              </a:rPr>
              <a:t>Travel,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must</a:t>
            </a:r>
            <a:r>
              <a:rPr sz="275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report</a:t>
            </a:r>
            <a:r>
              <a:rPr sz="2750" spc="-8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accidents</a:t>
            </a:r>
            <a:r>
              <a:rPr sz="2750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on</a:t>
            </a:r>
            <a:r>
              <a:rPr sz="2750" spc="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the</a:t>
            </a:r>
            <a:r>
              <a:rPr sz="2750" spc="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dirty="0">
                <a:solidFill>
                  <a:srgbClr val="FFFFFF"/>
                </a:solidFill>
                <a:latin typeface="Constantia"/>
                <a:cs typeface="Constantia"/>
              </a:rPr>
              <a:t>(DA</a:t>
            </a:r>
            <a:r>
              <a:rPr sz="2750" spc="-7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750" spc="-10" dirty="0">
                <a:solidFill>
                  <a:srgbClr val="FFFFFF"/>
                </a:solidFill>
                <a:latin typeface="Constantia"/>
                <a:cs typeface="Constantia"/>
              </a:rPr>
              <a:t>2041)</a:t>
            </a:r>
            <a:endParaRPr sz="275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10" dirty="0"/>
              <a:t>Transitional</a:t>
            </a:r>
            <a:r>
              <a:rPr sz="3950" spc="-50" dirty="0"/>
              <a:t> </a:t>
            </a:r>
            <a:r>
              <a:rPr sz="3950" dirty="0"/>
              <a:t>Return</a:t>
            </a:r>
            <a:r>
              <a:rPr sz="3950" spc="-155" dirty="0"/>
              <a:t> </a:t>
            </a:r>
            <a:r>
              <a:rPr sz="3950" dirty="0"/>
              <a:t>to</a:t>
            </a:r>
            <a:r>
              <a:rPr sz="3950" spc="-90" dirty="0"/>
              <a:t> </a:t>
            </a:r>
            <a:r>
              <a:rPr sz="3950" dirty="0"/>
              <a:t>Work</a:t>
            </a:r>
            <a:r>
              <a:rPr sz="3950" spc="-100" dirty="0"/>
              <a:t> </a:t>
            </a:r>
            <a:r>
              <a:rPr sz="3950" spc="-10" dirty="0"/>
              <a:t>Policy</a:t>
            </a:r>
            <a:endParaRPr sz="3950"/>
          </a:p>
        </p:txBody>
      </p:sp>
      <p:sp>
        <p:nvSpPr>
          <p:cNvPr id="3" name="object 3"/>
          <p:cNvSpPr txBox="1"/>
          <p:nvPr/>
        </p:nvSpPr>
        <p:spPr>
          <a:xfrm>
            <a:off x="536575" y="1942401"/>
            <a:ext cx="7887334" cy="43180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b="1" spc="-10" dirty="0">
                <a:solidFill>
                  <a:srgbClr val="FFFFFF"/>
                </a:solidFill>
                <a:latin typeface="Constantia"/>
                <a:cs typeface="Constantia"/>
              </a:rPr>
              <a:t>PURPOSE/OBJECTIVE</a:t>
            </a:r>
            <a:endParaRPr sz="26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50" dirty="0">
              <a:latin typeface="Constantia"/>
              <a:cs typeface="Constantia"/>
            </a:endParaRPr>
          </a:p>
          <a:p>
            <a:pPr marL="12700" marR="5080">
              <a:lnSpc>
                <a:spcPct val="100499"/>
              </a:lnSpc>
              <a:spcBef>
                <a:spcPts val="5"/>
              </a:spcBef>
            </a:pPr>
            <a:r>
              <a:rPr sz="2600" spc="-125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600" spc="-10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ensure</a:t>
            </a:r>
            <a:r>
              <a:rPr sz="2600" spc="-9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the</a:t>
            </a:r>
            <a:r>
              <a:rPr sz="26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safe</a:t>
            </a:r>
            <a:r>
              <a:rPr sz="2600" spc="-2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and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expedient</a:t>
            </a:r>
            <a:r>
              <a:rPr sz="2600" spc="-37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return</a:t>
            </a:r>
            <a:r>
              <a:rPr sz="2600" spc="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of</a:t>
            </a:r>
            <a:r>
              <a:rPr sz="26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Grambling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State</a:t>
            </a:r>
            <a:r>
              <a:rPr sz="2600" spc="-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nstantia"/>
                <a:cs typeface="Constantia"/>
              </a:rPr>
              <a:t>University</a:t>
            </a:r>
            <a:r>
              <a:rPr sz="2600" spc="-19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employees</a:t>
            </a:r>
            <a:r>
              <a:rPr sz="2600" spc="-29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with</a:t>
            </a:r>
            <a:r>
              <a:rPr sz="2600" spc="-8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job</a:t>
            </a:r>
            <a:r>
              <a:rPr sz="2600" spc="-16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related</a:t>
            </a:r>
            <a:r>
              <a:rPr sz="2600" spc="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injuries</a:t>
            </a:r>
            <a:r>
              <a:rPr sz="2600" spc="-2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and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illnesses</a:t>
            </a:r>
            <a:r>
              <a:rPr sz="2600" spc="-2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600" spc="-6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transitional</a:t>
            </a:r>
            <a:r>
              <a:rPr sz="2600" spc="-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or</a:t>
            </a:r>
            <a:r>
              <a:rPr sz="2600" spc="-1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regular</a:t>
            </a:r>
            <a:r>
              <a:rPr sz="2600" spc="-2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employment,</a:t>
            </a:r>
            <a:r>
              <a:rPr sz="2600" spc="-204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and</a:t>
            </a:r>
            <a:r>
              <a:rPr sz="2600" spc="-5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to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comply</a:t>
            </a:r>
            <a:r>
              <a:rPr sz="2600" spc="-254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with</a:t>
            </a:r>
            <a:r>
              <a:rPr sz="2600" spc="-5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R.</a:t>
            </a:r>
            <a:r>
              <a:rPr sz="26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S.</a:t>
            </a:r>
            <a:r>
              <a:rPr sz="26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39:1547,</a:t>
            </a:r>
            <a:r>
              <a:rPr sz="2600" spc="-1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which</a:t>
            </a:r>
            <a:r>
              <a:rPr sz="2600" spc="-1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requires</a:t>
            </a:r>
            <a:r>
              <a:rPr sz="260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creation</a:t>
            </a:r>
            <a:r>
              <a:rPr sz="2600" spc="-1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of</a:t>
            </a:r>
            <a:r>
              <a:rPr sz="26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50" dirty="0">
                <a:solidFill>
                  <a:srgbClr val="FFFFFF"/>
                </a:solidFill>
                <a:latin typeface="Constantia"/>
                <a:cs typeface="Constantia"/>
              </a:rPr>
              <a:t>a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return</a:t>
            </a:r>
            <a:r>
              <a:rPr sz="2600" spc="-7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50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600" spc="-1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work</a:t>
            </a:r>
            <a:r>
              <a:rPr sz="2600" spc="-1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program.</a:t>
            </a:r>
            <a:endParaRPr sz="26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00" dirty="0">
              <a:latin typeface="Constantia"/>
              <a:cs typeface="Constantia"/>
            </a:endParaRPr>
          </a:p>
          <a:p>
            <a:pPr marL="12700" marR="240665">
              <a:lnSpc>
                <a:spcPts val="3080"/>
              </a:lnSpc>
            </a:pPr>
            <a:r>
              <a:rPr sz="2600" u="sng" spc="-10" dirty="0">
                <a:solidFill>
                  <a:srgbClr val="FFC000"/>
                </a:solidFill>
                <a:uFill>
                  <a:solidFill>
                    <a:srgbClr val="EB8703"/>
                  </a:solidFill>
                </a:uFill>
                <a:latin typeface="Constantia"/>
                <a:cs typeface="Constanti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http://www.gram.edu/faculty/policies/docs/53038-</a:t>
            </a:r>
            <a:r>
              <a:rPr sz="2600" spc="-10" dirty="0">
                <a:solidFill>
                  <a:srgbClr val="FFC000"/>
                </a:solidFill>
                <a:latin typeface="Constantia"/>
                <a:cs typeface="Constanti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600" u="sng" spc="-20" dirty="0">
                <a:solidFill>
                  <a:srgbClr val="FFC000"/>
                </a:solidFill>
                <a:uFill>
                  <a:solidFill>
                    <a:srgbClr val="EB8703"/>
                  </a:solidFill>
                </a:uFill>
                <a:latin typeface="Constantia"/>
                <a:cs typeface="Constanti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Transitional%20Return%20to%20Work%20Policy.pdf</a:t>
            </a:r>
            <a:endParaRPr sz="2600" dirty="0">
              <a:solidFill>
                <a:srgbClr val="FFC000"/>
              </a:solidFill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0" spc="-25" dirty="0"/>
              <a:t>Transitional</a:t>
            </a:r>
            <a:r>
              <a:rPr sz="4500" spc="-204" dirty="0"/>
              <a:t> </a:t>
            </a:r>
            <a:r>
              <a:rPr sz="4500" dirty="0"/>
              <a:t>Return</a:t>
            </a:r>
            <a:r>
              <a:rPr sz="4500" spc="-185" dirty="0"/>
              <a:t> </a:t>
            </a:r>
            <a:r>
              <a:rPr sz="4500" dirty="0"/>
              <a:t>to</a:t>
            </a:r>
            <a:r>
              <a:rPr sz="4500" spc="-125" dirty="0"/>
              <a:t> </a:t>
            </a:r>
            <a:r>
              <a:rPr sz="4500" dirty="0"/>
              <a:t>Work</a:t>
            </a:r>
            <a:r>
              <a:rPr sz="4500" spc="-30" dirty="0"/>
              <a:t> </a:t>
            </a:r>
            <a:r>
              <a:rPr sz="4500" spc="-10" dirty="0"/>
              <a:t>Policy</a:t>
            </a:r>
            <a:endParaRPr sz="4500"/>
          </a:p>
        </p:txBody>
      </p:sp>
      <p:sp>
        <p:nvSpPr>
          <p:cNvPr id="3" name="object 3"/>
          <p:cNvSpPr txBox="1"/>
          <p:nvPr/>
        </p:nvSpPr>
        <p:spPr>
          <a:xfrm>
            <a:off x="784542" y="1942401"/>
            <a:ext cx="7856855" cy="32111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41275" marR="5080" indent="-28575" algn="just">
              <a:lnSpc>
                <a:spcPct val="100299"/>
              </a:lnSpc>
              <a:spcBef>
                <a:spcPts val="114"/>
              </a:spcBef>
            </a:pP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The</a:t>
            </a:r>
            <a:r>
              <a:rPr sz="2600" spc="-7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Transitional</a:t>
            </a:r>
            <a:r>
              <a:rPr sz="2600" spc="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Duty</a:t>
            </a:r>
            <a:r>
              <a:rPr sz="2600" spc="-7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Program</a:t>
            </a:r>
            <a:r>
              <a:rPr sz="2600" spc="-10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has</a:t>
            </a:r>
            <a:r>
              <a:rPr sz="2600" spc="-9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been</a:t>
            </a:r>
            <a:r>
              <a:rPr sz="2600" spc="-114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established</a:t>
            </a:r>
            <a:r>
              <a:rPr sz="2600" spc="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to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ensure</a:t>
            </a:r>
            <a:r>
              <a:rPr sz="2600" spc="1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that</a:t>
            </a:r>
            <a:r>
              <a:rPr sz="2600" spc="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the</a:t>
            </a:r>
            <a:r>
              <a:rPr sz="2600" spc="1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university</a:t>
            </a:r>
            <a:r>
              <a:rPr sz="2600" spc="1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makes</a:t>
            </a:r>
            <a:r>
              <a:rPr sz="2600" spc="10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</a:t>
            </a:r>
            <a:r>
              <a:rPr sz="2600" spc="1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concerted</a:t>
            </a:r>
            <a:r>
              <a:rPr sz="2600" spc="1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effort</a:t>
            </a:r>
            <a:r>
              <a:rPr sz="2600" spc="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to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return</a:t>
            </a:r>
            <a:r>
              <a:rPr sz="2600" spc="385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employees</a:t>
            </a:r>
            <a:r>
              <a:rPr sz="2600" spc="409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600" spc="405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productive</a:t>
            </a:r>
            <a:r>
              <a:rPr sz="2600" spc="375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and</a:t>
            </a:r>
            <a:r>
              <a:rPr sz="2600" spc="450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meaningful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assignments.</a:t>
            </a:r>
            <a:r>
              <a:rPr sz="2600" spc="3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This</a:t>
            </a:r>
            <a:r>
              <a:rPr sz="2600" spc="254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program</a:t>
            </a:r>
            <a:r>
              <a:rPr sz="2600" spc="254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allows</a:t>
            </a:r>
            <a:r>
              <a:rPr sz="2600" spc="18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an</a:t>
            </a:r>
            <a:r>
              <a:rPr sz="2600" spc="2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employee</a:t>
            </a:r>
            <a:r>
              <a:rPr sz="2600" spc="29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600" spc="2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be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assigned</a:t>
            </a:r>
            <a:r>
              <a:rPr sz="2600" spc="285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600" spc="275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light/restricted</a:t>
            </a:r>
            <a:r>
              <a:rPr sz="2600" spc="315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duty</a:t>
            </a:r>
            <a:r>
              <a:rPr sz="2600" spc="204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for</a:t>
            </a:r>
            <a:r>
              <a:rPr sz="2600" spc="225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</a:t>
            </a:r>
            <a:r>
              <a:rPr sz="2600" spc="280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temporary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period</a:t>
            </a:r>
            <a:r>
              <a:rPr sz="2600" spc="285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(One</a:t>
            </a:r>
            <a:r>
              <a:rPr sz="2600" spc="254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year</a:t>
            </a:r>
            <a:r>
              <a:rPr sz="2600" spc="225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or</a:t>
            </a:r>
            <a:r>
              <a:rPr sz="2600" spc="225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until</a:t>
            </a:r>
            <a:r>
              <a:rPr sz="2600" spc="290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the</a:t>
            </a:r>
            <a:r>
              <a:rPr sz="2600" spc="245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employee</a:t>
            </a:r>
            <a:r>
              <a:rPr sz="2600" spc="250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reaches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MAXIMUM</a:t>
            </a:r>
            <a:r>
              <a:rPr sz="2600" spc="2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MEDICAL</a:t>
            </a:r>
            <a:r>
              <a:rPr sz="2600" spc="18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IMPROVEMENT,</a:t>
            </a:r>
            <a:r>
              <a:rPr sz="2600" spc="2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whichever</a:t>
            </a:r>
            <a:r>
              <a:rPr sz="2600" spc="16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is</a:t>
            </a:r>
            <a:endParaRPr sz="2600">
              <a:latin typeface="Constantia"/>
              <a:cs typeface="Constantia"/>
            </a:endParaRPr>
          </a:p>
          <a:p>
            <a:pPr marL="41275">
              <a:lnSpc>
                <a:spcPct val="100000"/>
              </a:lnSpc>
              <a:spcBef>
                <a:spcPts val="35"/>
              </a:spcBef>
            </a:pP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less).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DC07C5-BDD8-42E6-B84E-9BEC48A5C212}"/>
              </a:ext>
            </a:extLst>
          </p:cNvPr>
          <p:cNvSpPr txBox="1"/>
          <p:nvPr/>
        </p:nvSpPr>
        <p:spPr>
          <a:xfrm>
            <a:off x="2514600" y="838200"/>
            <a:ext cx="6324600" cy="3135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4000"/>
              </a:lnSpc>
            </a:pPr>
            <a:r>
              <a:rPr lang="en-US" sz="3200" dirty="0">
                <a:solidFill>
                  <a:srgbClr val="FFC000"/>
                </a:solidFill>
              </a:rPr>
              <a:t>Contact Information</a:t>
            </a:r>
          </a:p>
          <a:p>
            <a:pPr algn="r">
              <a:lnSpc>
                <a:spcPts val="4000"/>
              </a:lnSpc>
            </a:pPr>
            <a:r>
              <a:rPr lang="en-US" sz="3200" dirty="0">
                <a:solidFill>
                  <a:srgbClr val="FFC000"/>
                </a:solidFill>
              </a:rPr>
              <a:t>Cheryl Ivory</a:t>
            </a:r>
          </a:p>
          <a:p>
            <a:pPr algn="r">
              <a:lnSpc>
                <a:spcPts val="4000"/>
              </a:lnSpc>
            </a:pPr>
            <a:r>
              <a:rPr lang="en-US" sz="3200" dirty="0">
                <a:solidFill>
                  <a:srgbClr val="FFC000"/>
                </a:solidFill>
              </a:rPr>
              <a:t>Human Resources Specialist </a:t>
            </a:r>
          </a:p>
          <a:p>
            <a:pPr algn="r">
              <a:lnSpc>
                <a:spcPts val="4000"/>
              </a:lnSpc>
            </a:pPr>
            <a:r>
              <a:rPr lang="en-US" sz="3200" dirty="0">
                <a:solidFill>
                  <a:srgbClr val="FFC000"/>
                </a:solidFill>
              </a:rPr>
              <a:t>E-Mail: </a:t>
            </a:r>
            <a:r>
              <a:rPr lang="en-US" sz="3200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ivorycc@gram.edu</a:t>
            </a:r>
            <a:r>
              <a:rPr lang="en-US" sz="3200" dirty="0">
                <a:solidFill>
                  <a:schemeClr val="accent6"/>
                </a:solidFill>
              </a:rPr>
              <a:t> </a:t>
            </a:r>
          </a:p>
          <a:p>
            <a:pPr algn="r">
              <a:lnSpc>
                <a:spcPts val="4000"/>
              </a:lnSpc>
            </a:pPr>
            <a:r>
              <a:rPr lang="en-US" sz="3200" dirty="0">
                <a:solidFill>
                  <a:srgbClr val="FFC000"/>
                </a:solidFill>
              </a:rPr>
              <a:t>Phone: 318/274-3829</a:t>
            </a:r>
          </a:p>
          <a:p>
            <a:pPr algn="r">
              <a:lnSpc>
                <a:spcPts val="4000"/>
              </a:lnSpc>
            </a:pPr>
            <a:r>
              <a:rPr lang="en-US" sz="3200" dirty="0">
                <a:solidFill>
                  <a:srgbClr val="FFC000"/>
                </a:solidFill>
              </a:rPr>
              <a:t>Fax: 318-274-3829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30"/>
              </a:spcBef>
            </a:pPr>
            <a:r>
              <a:rPr dirty="0"/>
              <a:t>Safety</a:t>
            </a:r>
            <a:r>
              <a:rPr spc="-160" dirty="0"/>
              <a:t> </a:t>
            </a:r>
            <a:r>
              <a:rPr dirty="0"/>
              <a:t>and</a:t>
            </a:r>
            <a:r>
              <a:rPr spc="-155" dirty="0"/>
              <a:t> </a:t>
            </a:r>
            <a:r>
              <a:rPr dirty="0"/>
              <a:t>Risk</a:t>
            </a:r>
            <a:r>
              <a:rPr spc="-105" dirty="0"/>
              <a:t> </a:t>
            </a:r>
            <a:r>
              <a:rPr spc="-10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2419286"/>
            <a:ext cx="6254750" cy="32854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https://www.gram.edu/offices/safety/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</a:pPr>
            <a:endParaRPr sz="3700" dirty="0">
              <a:latin typeface="Constantia"/>
              <a:cs typeface="Constantia"/>
            </a:endParaRPr>
          </a:p>
          <a:p>
            <a:pPr marL="927735" lvl="1" indent="-247650">
              <a:lnSpc>
                <a:spcPct val="100000"/>
              </a:lnSpc>
              <a:buClr>
                <a:srgbClr val="EA1579"/>
              </a:buClr>
              <a:buSzPct val="69318"/>
              <a:buFont typeface="Wingdings 2"/>
              <a:buChar char=""/>
              <a:tabLst>
                <a:tab pos="927735" algn="l"/>
              </a:tabLst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Blood</a:t>
            </a:r>
            <a:r>
              <a:rPr sz="4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Borne</a:t>
            </a:r>
            <a:r>
              <a:rPr sz="4400" spc="-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spc="-10" dirty="0">
                <a:solidFill>
                  <a:srgbClr val="FFFFFF"/>
                </a:solidFill>
                <a:latin typeface="Times New Roman"/>
                <a:cs typeface="Times New Roman"/>
              </a:rPr>
              <a:t>Pathogens</a:t>
            </a:r>
            <a:endParaRPr sz="4400" dirty="0">
              <a:latin typeface="Times New Roman"/>
              <a:cs typeface="Times New Roman"/>
            </a:endParaRPr>
          </a:p>
          <a:p>
            <a:pPr marL="927735" lvl="1" indent="-247650">
              <a:lnSpc>
                <a:spcPct val="100000"/>
              </a:lnSpc>
              <a:spcBef>
                <a:spcPts val="1105"/>
              </a:spcBef>
              <a:buClr>
                <a:srgbClr val="EA1579"/>
              </a:buClr>
              <a:buSzPct val="69318"/>
              <a:buFont typeface="Wingdings 2"/>
              <a:buChar char=""/>
              <a:tabLst>
                <a:tab pos="927735" algn="l"/>
              </a:tabLst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Defensive</a:t>
            </a:r>
            <a:r>
              <a:rPr sz="4400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spc="-10" dirty="0">
                <a:solidFill>
                  <a:srgbClr val="FFFFFF"/>
                </a:solidFill>
                <a:latin typeface="Times New Roman"/>
                <a:cs typeface="Times New Roman"/>
              </a:rPr>
              <a:t>Driving</a:t>
            </a:r>
            <a:endParaRPr sz="4400" dirty="0">
              <a:latin typeface="Times New Roman"/>
              <a:cs typeface="Times New Roman"/>
            </a:endParaRPr>
          </a:p>
          <a:p>
            <a:pPr marL="927735" lvl="1" indent="-247650">
              <a:lnSpc>
                <a:spcPct val="100000"/>
              </a:lnSpc>
              <a:spcBef>
                <a:spcPts val="1030"/>
              </a:spcBef>
              <a:buClr>
                <a:srgbClr val="EA1579"/>
              </a:buClr>
              <a:buSzPct val="69318"/>
              <a:buFont typeface="Wingdings 2"/>
              <a:buChar char=""/>
              <a:tabLst>
                <a:tab pos="927735" algn="l"/>
              </a:tabLst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Drug</a:t>
            </a:r>
            <a:r>
              <a:rPr sz="4400" spc="-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Free</a:t>
            </a:r>
            <a:r>
              <a:rPr sz="4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spc="-10" dirty="0">
                <a:solidFill>
                  <a:srgbClr val="FFFFFF"/>
                </a:solidFill>
                <a:latin typeface="Times New Roman"/>
                <a:cs typeface="Times New Roman"/>
              </a:rPr>
              <a:t>Workplace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118235">
              <a:lnSpc>
                <a:spcPct val="100000"/>
              </a:lnSpc>
              <a:spcBef>
                <a:spcPts val="130"/>
              </a:spcBef>
            </a:pPr>
            <a:r>
              <a:rPr dirty="0"/>
              <a:t>Blood</a:t>
            </a:r>
            <a:r>
              <a:rPr spc="-75" dirty="0"/>
              <a:t> </a:t>
            </a:r>
            <a:r>
              <a:rPr dirty="0"/>
              <a:t>Borne</a:t>
            </a:r>
            <a:r>
              <a:rPr spc="-85" dirty="0"/>
              <a:t> </a:t>
            </a:r>
            <a:r>
              <a:rPr spc="-10" dirty="0"/>
              <a:t>Pathogens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942401"/>
            <a:ext cx="8086090" cy="1269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8925" marR="1469390" indent="-276860">
              <a:lnSpc>
                <a:spcPct val="101099"/>
              </a:lnSpc>
              <a:spcBef>
                <a:spcPts val="9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8925" algn="l"/>
              </a:tabLst>
            </a:pP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Policy</a:t>
            </a:r>
            <a:r>
              <a:rPr sz="2600" spc="-1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50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600" spc="-1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protect</a:t>
            </a:r>
            <a:r>
              <a:rPr sz="2600" spc="-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employees</a:t>
            </a:r>
            <a:r>
              <a:rPr sz="2600" spc="-2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nstantia"/>
                <a:cs typeface="Constantia"/>
              </a:rPr>
              <a:t>from</a:t>
            </a:r>
            <a:r>
              <a:rPr sz="2600" spc="-1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anticipated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exposures</a:t>
            </a:r>
            <a:r>
              <a:rPr sz="2600" spc="-19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600" spc="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bloodborne</a:t>
            </a:r>
            <a:r>
              <a:rPr sz="2600" spc="-28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pathogens.</a:t>
            </a:r>
            <a:endParaRPr sz="2600">
              <a:latin typeface="Constantia"/>
              <a:cs typeface="Constantia"/>
            </a:endParaRPr>
          </a:p>
          <a:p>
            <a:pPr marL="650240" lvl="1" indent="-247015">
              <a:lnSpc>
                <a:spcPct val="100000"/>
              </a:lnSpc>
              <a:spcBef>
                <a:spcPts val="615"/>
              </a:spcBef>
              <a:buClr>
                <a:srgbClr val="7ED13A"/>
              </a:buClr>
              <a:buSzPct val="83333"/>
              <a:buFont typeface="Wingdings 2"/>
              <a:buChar char=""/>
              <a:tabLst>
                <a:tab pos="650240" algn="l"/>
                <a:tab pos="1899920" algn="l"/>
                <a:tab pos="2386330" algn="l"/>
                <a:tab pos="2948940" algn="l"/>
                <a:tab pos="3683000" algn="l"/>
                <a:tab pos="5351780" algn="l"/>
                <a:tab pos="6858000" algn="l"/>
              </a:tabLst>
            </a:pP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Training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25" dirty="0">
                <a:solidFill>
                  <a:srgbClr val="FFFFFF"/>
                </a:solidFill>
                <a:latin typeface="Constantia"/>
                <a:cs typeface="Constantia"/>
              </a:rPr>
              <a:t>on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25" dirty="0">
                <a:solidFill>
                  <a:srgbClr val="FFFFFF"/>
                </a:solidFill>
                <a:latin typeface="Constantia"/>
                <a:cs typeface="Constantia"/>
              </a:rPr>
              <a:t>the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25" dirty="0">
                <a:solidFill>
                  <a:srgbClr val="FFFFFF"/>
                </a:solidFill>
                <a:latin typeface="Constantia"/>
                <a:cs typeface="Constantia"/>
              </a:rPr>
              <a:t>GSU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Bloodborne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Pathogens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Exposure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5385" y="3181985"/>
            <a:ext cx="187134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70635" algn="l"/>
              </a:tabLst>
            </a:pP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Control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20" dirty="0">
                <a:solidFill>
                  <a:srgbClr val="FFFFFF"/>
                </a:solidFill>
                <a:latin typeface="Constantia"/>
                <a:cs typeface="Constantia"/>
              </a:rPr>
              <a:t>Plan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5385" y="3554412"/>
            <a:ext cx="169481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employment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3239" y="3181985"/>
            <a:ext cx="2421255" cy="764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  <a:tabLst>
                <a:tab pos="447675" algn="l"/>
                <a:tab pos="1811020" algn="l"/>
              </a:tabLst>
            </a:pPr>
            <a:r>
              <a:rPr sz="2400" spc="-25" dirty="0">
                <a:solidFill>
                  <a:srgbClr val="FFFFFF"/>
                </a:solidFill>
                <a:latin typeface="Constantia"/>
                <a:cs typeface="Constantia"/>
              </a:rPr>
              <a:t>is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required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25" dirty="0">
                <a:solidFill>
                  <a:srgbClr val="FFFFFF"/>
                </a:solidFill>
                <a:latin typeface="Constantia"/>
                <a:cs typeface="Constantia"/>
              </a:rPr>
              <a:t>for</a:t>
            </a:r>
            <a:endParaRPr sz="2400">
              <a:latin typeface="Constantia"/>
              <a:cs typeface="Constantia"/>
            </a:endParaRPr>
          </a:p>
          <a:p>
            <a:pPr marR="52069" algn="r">
              <a:lnSpc>
                <a:spcPct val="100000"/>
              </a:lnSpc>
              <a:spcBef>
                <a:spcPts val="50"/>
              </a:spcBef>
              <a:tabLst>
                <a:tab pos="723900" algn="l"/>
                <a:tab pos="1649095" algn="l"/>
              </a:tabLst>
            </a:pPr>
            <a:r>
              <a:rPr sz="2400" spc="-25" dirty="0">
                <a:solidFill>
                  <a:srgbClr val="FFFFFF"/>
                </a:solidFill>
                <a:latin typeface="Constantia"/>
                <a:cs typeface="Constantia"/>
              </a:rPr>
              <a:t>and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20" dirty="0">
                <a:solidFill>
                  <a:srgbClr val="FFFFFF"/>
                </a:solidFill>
                <a:latin typeface="Constantia"/>
                <a:cs typeface="Constantia"/>
              </a:rPr>
              <a:t>every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20" dirty="0">
                <a:solidFill>
                  <a:srgbClr val="FFFFFF"/>
                </a:solidFill>
                <a:latin typeface="Constantia"/>
                <a:cs typeface="Constantia"/>
              </a:rPr>
              <a:t>three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28004" y="3181985"/>
            <a:ext cx="2983230" cy="764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5"/>
              </a:spcBef>
              <a:tabLst>
                <a:tab pos="660400" algn="l"/>
                <a:tab pos="2281555" algn="l"/>
              </a:tabLst>
            </a:pPr>
            <a:r>
              <a:rPr sz="2400" spc="-25" dirty="0">
                <a:solidFill>
                  <a:srgbClr val="FFFFFF"/>
                </a:solidFill>
                <a:latin typeface="Constantia"/>
                <a:cs typeface="Constantia"/>
              </a:rPr>
              <a:t>all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employees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20" dirty="0">
                <a:solidFill>
                  <a:srgbClr val="FFFFFF"/>
                </a:solidFill>
                <a:latin typeface="Constantia"/>
                <a:cs typeface="Constantia"/>
              </a:rPr>
              <a:t>upon</a:t>
            </a:r>
            <a:endParaRPr sz="24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612775" algn="l"/>
                <a:tab pos="1509395" algn="l"/>
              </a:tabLst>
            </a:pPr>
            <a:r>
              <a:rPr sz="2400" spc="-25" dirty="0">
                <a:solidFill>
                  <a:srgbClr val="FFFFFF"/>
                </a:solidFill>
                <a:latin typeface="Constantia"/>
                <a:cs typeface="Constantia"/>
              </a:rPr>
              <a:t>(3)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20" dirty="0">
                <a:solidFill>
                  <a:srgbClr val="FFFFFF"/>
                </a:solidFill>
                <a:latin typeface="Constantia"/>
                <a:cs typeface="Constantia"/>
              </a:rPr>
              <a:t>years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afterwards.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5385" y="3916298"/>
            <a:ext cx="7446645" cy="2223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99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Annual</a:t>
            </a:r>
            <a:r>
              <a:rPr sz="2400" spc="5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training</a:t>
            </a:r>
            <a:r>
              <a:rPr sz="2400" spc="5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is</a:t>
            </a:r>
            <a:r>
              <a:rPr sz="2400" spc="459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required</a:t>
            </a:r>
            <a:r>
              <a:rPr sz="2400" spc="5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for</a:t>
            </a:r>
            <a:r>
              <a:rPr sz="2400" spc="5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those</a:t>
            </a:r>
            <a:r>
              <a:rPr sz="2400" spc="4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employees</a:t>
            </a:r>
            <a:r>
              <a:rPr sz="2400" spc="459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onstantia"/>
                <a:cs typeface="Constantia"/>
              </a:rPr>
              <a:t>who </a:t>
            </a:r>
            <a:r>
              <a:rPr sz="2400" spc="-30" dirty="0">
                <a:solidFill>
                  <a:srgbClr val="FFFFFF"/>
                </a:solidFill>
                <a:latin typeface="Constantia"/>
                <a:cs typeface="Constantia"/>
              </a:rPr>
              <a:t>may</a:t>
            </a:r>
            <a:r>
              <a:rPr sz="2400" spc="-1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be</a:t>
            </a:r>
            <a:r>
              <a:rPr sz="2400" spc="-1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reasonably</a:t>
            </a:r>
            <a:r>
              <a:rPr sz="2400" spc="-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anticipated</a:t>
            </a:r>
            <a:r>
              <a:rPr sz="240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400" spc="-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come</a:t>
            </a:r>
            <a:r>
              <a:rPr sz="2400" spc="-1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into</a:t>
            </a:r>
            <a:r>
              <a:rPr sz="2400" spc="-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contact</a:t>
            </a:r>
            <a:r>
              <a:rPr sz="2400" spc="-114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onstantia"/>
                <a:cs typeface="Constantia"/>
              </a:rPr>
              <a:t>with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blood</a:t>
            </a:r>
            <a:r>
              <a:rPr sz="2400" spc="50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or</a:t>
            </a:r>
            <a:r>
              <a:rPr sz="2400" spc="50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other</a:t>
            </a:r>
            <a:r>
              <a:rPr sz="2400" spc="10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potentially</a:t>
            </a:r>
            <a:r>
              <a:rPr sz="2400" spc="45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infectious</a:t>
            </a:r>
            <a:r>
              <a:rPr sz="2400" spc="55" dirty="0">
                <a:solidFill>
                  <a:srgbClr val="FFFFFF"/>
                </a:solidFill>
                <a:latin typeface="Constantia"/>
                <a:cs typeface="Constantia"/>
              </a:rPr>
              <a:t> 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material.</a:t>
            </a:r>
            <a:r>
              <a:rPr sz="2400" spc="295" dirty="0">
                <a:solidFill>
                  <a:srgbClr val="FFFFFF"/>
                </a:solidFill>
                <a:latin typeface="Constantia"/>
                <a:cs typeface="Constantia"/>
              </a:rPr>
              <a:t>   </a:t>
            </a:r>
            <a:r>
              <a:rPr sz="2400" spc="-20" dirty="0">
                <a:solidFill>
                  <a:srgbClr val="FFFFFF"/>
                </a:solidFill>
                <a:latin typeface="Constantia"/>
                <a:cs typeface="Constantia"/>
              </a:rPr>
              <a:t>This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group</a:t>
            </a:r>
            <a:r>
              <a:rPr sz="2400" spc="17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includes</a:t>
            </a:r>
            <a:r>
              <a:rPr sz="2400" spc="254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nurses,</a:t>
            </a:r>
            <a:r>
              <a:rPr sz="2400" spc="2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athletic</a:t>
            </a:r>
            <a:r>
              <a:rPr sz="2400" spc="19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trainers,</a:t>
            </a:r>
            <a:r>
              <a:rPr sz="2400" spc="2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police</a:t>
            </a:r>
            <a:r>
              <a:rPr sz="2400" spc="1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officers,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custodians,</a:t>
            </a:r>
            <a:r>
              <a:rPr sz="2400" spc="3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facility</a:t>
            </a:r>
            <a:r>
              <a:rPr sz="2400" spc="2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repairman,</a:t>
            </a:r>
            <a:r>
              <a:rPr sz="2400" spc="30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plumbers,</a:t>
            </a:r>
            <a:r>
              <a:rPr sz="2400" spc="3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rgbClr val="FFFFFF"/>
                </a:solidFill>
                <a:latin typeface="Constantia"/>
                <a:cs typeface="Constantia"/>
              </a:rPr>
              <a:t>laborers,</a:t>
            </a:r>
            <a:r>
              <a:rPr sz="2400" spc="37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onstantia"/>
                <a:cs typeface="Constantia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laboratory</a:t>
            </a:r>
            <a:r>
              <a:rPr sz="2400" spc="-1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onstantia"/>
                <a:cs typeface="Constantia"/>
              </a:rPr>
              <a:t>assistants/technicians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423035">
              <a:lnSpc>
                <a:spcPct val="100000"/>
              </a:lnSpc>
              <a:spcBef>
                <a:spcPts val="130"/>
              </a:spcBef>
            </a:pPr>
            <a:r>
              <a:rPr dirty="0"/>
              <a:t>Drug</a:t>
            </a:r>
            <a:r>
              <a:rPr spc="-165" dirty="0"/>
              <a:t> </a:t>
            </a:r>
            <a:r>
              <a:rPr dirty="0"/>
              <a:t>Free</a:t>
            </a:r>
            <a:r>
              <a:rPr spc="-55" dirty="0"/>
              <a:t> </a:t>
            </a:r>
            <a:r>
              <a:rPr spc="-10" dirty="0"/>
              <a:t>Workplace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65947"/>
            <a:ext cx="7811770" cy="312547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2600" b="1" spc="-10" dirty="0">
                <a:solidFill>
                  <a:srgbClr val="FFFFFF"/>
                </a:solidFill>
                <a:latin typeface="Constantia"/>
                <a:cs typeface="Constantia"/>
              </a:rPr>
              <a:t>PURPOSE/OBJECTIVE</a:t>
            </a:r>
            <a:endParaRPr sz="2600" dirty="0">
              <a:latin typeface="Constantia"/>
              <a:cs typeface="Constantia"/>
            </a:endParaRPr>
          </a:p>
          <a:p>
            <a:pPr marL="12700" marR="31750">
              <a:lnSpc>
                <a:spcPct val="101099"/>
              </a:lnSpc>
              <a:spcBef>
                <a:spcPts val="600"/>
              </a:spcBef>
            </a:pPr>
            <a:r>
              <a:rPr sz="2600" spc="-125" dirty="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600" spc="-9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create</a:t>
            </a:r>
            <a:r>
              <a:rPr sz="2600" spc="-8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an</a:t>
            </a:r>
            <a:r>
              <a:rPr sz="2600" spc="-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nstantia"/>
                <a:cs typeface="Constantia"/>
              </a:rPr>
              <a:t>environment</a:t>
            </a:r>
            <a:r>
              <a:rPr sz="2600" spc="-1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that</a:t>
            </a:r>
            <a:r>
              <a:rPr sz="2600" spc="-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nstantia"/>
                <a:cs typeface="Constantia"/>
              </a:rPr>
              <a:t>promotes</a:t>
            </a:r>
            <a:r>
              <a:rPr sz="2600" spc="-1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and</a:t>
            </a:r>
            <a:r>
              <a:rPr sz="2600" spc="-9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reinforces 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healthy,</a:t>
            </a:r>
            <a:r>
              <a:rPr sz="260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responsible</a:t>
            </a:r>
            <a:r>
              <a:rPr sz="2600" spc="-1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living</a:t>
            </a:r>
            <a:r>
              <a:rPr sz="2600" spc="-18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within</a:t>
            </a:r>
            <a:r>
              <a:rPr sz="2600" spc="-1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the</a:t>
            </a:r>
            <a:r>
              <a:rPr sz="2600" spc="-9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onstantia"/>
                <a:cs typeface="Constantia"/>
              </a:rPr>
              <a:t>context</a:t>
            </a:r>
            <a:r>
              <a:rPr sz="2600" spc="-1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of</a:t>
            </a:r>
            <a:r>
              <a:rPr sz="2600" spc="5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onstantia"/>
                <a:cs typeface="Constantia"/>
              </a:rPr>
              <a:t>its </a:t>
            </a:r>
            <a:r>
              <a:rPr sz="2600" dirty="0">
                <a:solidFill>
                  <a:srgbClr val="FFFFFF"/>
                </a:solidFill>
                <a:latin typeface="Constantia"/>
                <a:cs typeface="Constantia"/>
              </a:rPr>
              <a:t>educational</a:t>
            </a:r>
            <a:r>
              <a:rPr sz="2600" spc="-10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onstantia"/>
                <a:cs typeface="Constantia"/>
              </a:rPr>
              <a:t>mission.</a:t>
            </a:r>
            <a:endParaRPr sz="26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00" dirty="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sz="2600" u="sng" spc="-10" dirty="0">
                <a:solidFill>
                  <a:srgbClr val="FFC000"/>
                </a:solidFill>
                <a:uFill>
                  <a:solidFill>
                    <a:srgbClr val="EB8703"/>
                  </a:solidFill>
                </a:uFill>
                <a:latin typeface="Constantia"/>
                <a:cs typeface="Constanti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http://www.gram.edu/faculty/policies/docs/53011%20-</a:t>
            </a:r>
            <a:endParaRPr sz="2600" dirty="0">
              <a:solidFill>
                <a:srgbClr val="FFC000"/>
              </a:solidFill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2600" u="sng" spc="-10" dirty="0">
                <a:solidFill>
                  <a:srgbClr val="FFC000"/>
                </a:solidFill>
                <a:uFill>
                  <a:solidFill>
                    <a:srgbClr val="EB8703"/>
                  </a:solidFill>
                </a:uFill>
                <a:latin typeface="Constantia"/>
                <a:cs typeface="Constanti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%20Drug%20Free%20Workplace.pdf</a:t>
            </a:r>
            <a:endParaRPr sz="2600" dirty="0">
              <a:solidFill>
                <a:srgbClr val="FFC000"/>
              </a:solidFill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575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Times New Roman</vt:lpstr>
      <vt:lpstr>Wingdings 2</vt:lpstr>
      <vt:lpstr>Office Theme</vt:lpstr>
      <vt:lpstr>PowerPoint Presentation</vt:lpstr>
      <vt:lpstr>Accident or Incident Occurs</vt:lpstr>
      <vt:lpstr>Accidents in Louisiana State Vehicle</vt:lpstr>
      <vt:lpstr>Transitional Return to Work Policy</vt:lpstr>
      <vt:lpstr>Transitional Return to Work Policy</vt:lpstr>
      <vt:lpstr>PowerPoint Presentation</vt:lpstr>
      <vt:lpstr>Safety and Risk Management</vt:lpstr>
      <vt:lpstr>Blood Borne Pathogens</vt:lpstr>
      <vt:lpstr>Drug Free Workplace</vt:lpstr>
      <vt:lpstr>Defensive Driving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Bruce Morgan</cp:lastModifiedBy>
  <cp:revision>3</cp:revision>
  <dcterms:created xsi:type="dcterms:W3CDTF">2023-09-29T15:47:11Z</dcterms:created>
  <dcterms:modified xsi:type="dcterms:W3CDTF">2023-10-02T15:58:22Z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2022-09-19T00:00:00Z</vt:filetime>
  </property>
  <property fmtid="{D5CDD505-2E9C-101B-9397-08002B2CF9AE}" pid="3" name="LastSaved">
    <vt:filetime>2023-09-29T00:00:00Z</vt:filetime>
  </property>
</Properties>
</file>