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handoutMasterIdLst>
    <p:handoutMasterId r:id="rId31"/>
  </p:handoutMasterIdLst>
  <p:sldIdLst>
    <p:sldId id="256" r:id="rId2"/>
    <p:sldId id="277" r:id="rId3"/>
    <p:sldId id="291" r:id="rId4"/>
    <p:sldId id="292" r:id="rId5"/>
    <p:sldId id="278" r:id="rId6"/>
    <p:sldId id="282" r:id="rId7"/>
    <p:sldId id="283" r:id="rId8"/>
    <p:sldId id="268" r:id="rId9"/>
    <p:sldId id="290" r:id="rId10"/>
    <p:sldId id="266" r:id="rId11"/>
    <p:sldId id="267" r:id="rId12"/>
    <p:sldId id="257" r:id="rId13"/>
    <p:sldId id="259" r:id="rId14"/>
    <p:sldId id="264" r:id="rId15"/>
    <p:sldId id="265" r:id="rId16"/>
    <p:sldId id="262" r:id="rId17"/>
    <p:sldId id="261" r:id="rId18"/>
    <p:sldId id="263" r:id="rId19"/>
    <p:sldId id="260" r:id="rId20"/>
    <p:sldId id="275" r:id="rId21"/>
    <p:sldId id="258" r:id="rId22"/>
    <p:sldId id="270" r:id="rId23"/>
    <p:sldId id="287" r:id="rId24"/>
    <p:sldId id="271" r:id="rId25"/>
    <p:sldId id="288" r:id="rId26"/>
    <p:sldId id="272" r:id="rId27"/>
    <p:sldId id="289" r:id="rId28"/>
    <p:sldId id="274" r:id="rId29"/>
  </p:sldIdLst>
  <p:sldSz cx="9144000" cy="6858000" type="screen4x3"/>
  <p:notesSz cx="7053263" cy="9356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85734" autoAdjust="0"/>
  </p:normalViewPr>
  <p:slideViewPr>
    <p:cSldViewPr>
      <p:cViewPr varScale="1">
        <p:scale>
          <a:sx n="99" d="100"/>
          <a:sy n="99" d="100"/>
        </p:scale>
        <p:origin x="197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25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59" tIns="46879" rIns="93759" bIns="46879"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7836"/>
          </a:xfrm>
          <a:prstGeom prst="rect">
            <a:avLst/>
          </a:prstGeom>
        </p:spPr>
        <p:txBody>
          <a:bodyPr vert="horz" lIns="93759" tIns="46879" rIns="93759" bIns="46879" rtlCol="0"/>
          <a:lstStyle>
            <a:lvl1pPr algn="r">
              <a:defRPr sz="1200"/>
            </a:lvl1pPr>
          </a:lstStyle>
          <a:p>
            <a:fld id="{5CAA3F51-E778-4D5B-81C9-DE78114F4600}" type="datetimeFigureOut">
              <a:rPr lang="en-US" smtClean="0"/>
              <a:t>10/20/2021</a:t>
            </a:fld>
            <a:endParaRPr lang="en-US" dirty="0"/>
          </a:p>
        </p:txBody>
      </p:sp>
      <p:sp>
        <p:nvSpPr>
          <p:cNvPr id="4" name="Footer Placeholder 3"/>
          <p:cNvSpPr>
            <a:spLocks noGrp="1"/>
          </p:cNvSpPr>
          <p:nvPr>
            <p:ph type="ftr" sz="quarter" idx="2"/>
          </p:nvPr>
        </p:nvSpPr>
        <p:spPr>
          <a:xfrm>
            <a:off x="0" y="8887265"/>
            <a:ext cx="3056414" cy="467836"/>
          </a:xfrm>
          <a:prstGeom prst="rect">
            <a:avLst/>
          </a:prstGeom>
        </p:spPr>
        <p:txBody>
          <a:bodyPr vert="horz" lIns="93759" tIns="46879" rIns="93759" bIns="468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59" tIns="46879" rIns="93759" bIns="46879" rtlCol="0" anchor="b"/>
          <a:lstStyle>
            <a:lvl1pPr algn="r">
              <a:defRPr sz="1200"/>
            </a:lvl1pPr>
          </a:lstStyle>
          <a:p>
            <a:fld id="{90F7FEF0-CE51-4CB1-BB0C-9AF0254A767F}" type="slidenum">
              <a:rPr lang="en-US" smtClean="0"/>
              <a:t>‹#›</a:t>
            </a:fld>
            <a:endParaRPr lang="en-US" dirty="0"/>
          </a:p>
        </p:txBody>
      </p:sp>
    </p:spTree>
    <p:extLst>
      <p:ext uri="{BB962C8B-B14F-4D97-AF65-F5344CB8AC3E}">
        <p14:creationId xmlns:p14="http://schemas.microsoft.com/office/powerpoint/2010/main" val="2073792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95738" y="0"/>
            <a:ext cx="3055937" cy="468313"/>
          </a:xfrm>
          <a:prstGeom prst="rect">
            <a:avLst/>
          </a:prstGeom>
        </p:spPr>
        <p:txBody>
          <a:bodyPr vert="horz" lIns="91440" tIns="45720" rIns="91440" bIns="45720" rtlCol="0"/>
          <a:lstStyle>
            <a:lvl1pPr algn="r">
              <a:defRPr sz="1200"/>
            </a:lvl1pPr>
          </a:lstStyle>
          <a:p>
            <a:fld id="{29012382-EEF8-4377-8E9B-071459A0A752}" type="datetimeFigureOut">
              <a:rPr lang="en-US" smtClean="0"/>
              <a:t>10/20/2021</a:t>
            </a:fld>
            <a:endParaRPr lang="en-US"/>
          </a:p>
        </p:txBody>
      </p:sp>
      <p:sp>
        <p:nvSpPr>
          <p:cNvPr id="4" name="Slide Image Placeholder 3"/>
          <p:cNvSpPr>
            <a:spLocks noGrp="1" noRot="1" noChangeAspect="1"/>
          </p:cNvSpPr>
          <p:nvPr>
            <p:ph type="sldImg" idx="2"/>
          </p:nvPr>
        </p:nvSpPr>
        <p:spPr>
          <a:xfrm>
            <a:off x="1420813" y="1169988"/>
            <a:ext cx="4211637" cy="31575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4850" y="4502150"/>
            <a:ext cx="5643563" cy="36845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88413"/>
            <a:ext cx="3055938" cy="4683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95738" y="8888413"/>
            <a:ext cx="3055937" cy="468312"/>
          </a:xfrm>
          <a:prstGeom prst="rect">
            <a:avLst/>
          </a:prstGeom>
        </p:spPr>
        <p:txBody>
          <a:bodyPr vert="horz" lIns="91440" tIns="45720" rIns="91440" bIns="45720" rtlCol="0" anchor="b"/>
          <a:lstStyle>
            <a:lvl1pPr algn="r">
              <a:defRPr sz="1200"/>
            </a:lvl1pPr>
          </a:lstStyle>
          <a:p>
            <a:fld id="{FD76DE33-2EEA-4C87-B53D-5D7D4C427CA5}" type="slidenum">
              <a:rPr lang="en-US" smtClean="0"/>
              <a:t>‹#›</a:t>
            </a:fld>
            <a:endParaRPr lang="en-US"/>
          </a:p>
        </p:txBody>
      </p:sp>
    </p:spTree>
    <p:extLst>
      <p:ext uri="{BB962C8B-B14F-4D97-AF65-F5344CB8AC3E}">
        <p14:creationId xmlns:p14="http://schemas.microsoft.com/office/powerpoint/2010/main" val="383990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noProof="0" dirty="0">
                <a:solidFill>
                  <a:schemeClr val="tx1"/>
                </a:solidFill>
                <a:latin typeface="Times" pitchFamily="-112" charset="0"/>
                <a:ea typeface="ＭＳ Ｐゴシック" charset="-128"/>
                <a:cs typeface="ＭＳ Ｐゴシック" charset="-128"/>
              </a:rPr>
              <a:t>Workers are entitled to working conditions that do not pose a risk of serious harm to them. To help ensure a safe and healthful workplace, the OSH</a:t>
            </a:r>
            <a:r>
              <a:rPr lang="en-US" sz="1200" b="0" i="0" u="none" kern="1200" baseline="0" noProof="0" dirty="0">
                <a:solidFill>
                  <a:schemeClr val="tx1"/>
                </a:solidFill>
                <a:latin typeface="Times" pitchFamily="-112" charset="0"/>
                <a:ea typeface="ＭＳ Ｐゴシック" charset="-128"/>
                <a:cs typeface="ＭＳ Ｐゴシック" charset="-128"/>
              </a:rPr>
              <a:t> Act</a:t>
            </a:r>
            <a:r>
              <a:rPr lang="en-US" sz="1200" b="0" i="0" u="none" kern="1200" noProof="0" dirty="0">
                <a:solidFill>
                  <a:schemeClr val="tx1"/>
                </a:solidFill>
                <a:latin typeface="Times" pitchFamily="-112" charset="0"/>
                <a:ea typeface="ＭＳ Ｐゴシック" charset="-128"/>
                <a:cs typeface="ＭＳ Ｐゴシック" charset="-128"/>
              </a:rPr>
              <a:t>  provides workers with the right to</a:t>
            </a:r>
            <a:r>
              <a:rPr lang="en-US" sz="1200" b="0" i="0" u="none" kern="1200" baseline="0" noProof="0" dirty="0">
                <a:solidFill>
                  <a:schemeClr val="tx1"/>
                </a:solidFill>
                <a:latin typeface="Times" pitchFamily="-112" charset="0"/>
                <a:ea typeface="ＭＳ Ｐゴシック" charset="-128"/>
                <a:cs typeface="ＭＳ Ｐゴシック" charset="-128"/>
              </a:rPr>
              <a:t> a</a:t>
            </a:r>
            <a:r>
              <a:rPr lang="en-US" sz="1200" b="0" i="0" u="none" kern="1200" noProof="0" dirty="0">
                <a:solidFill>
                  <a:schemeClr val="tx1"/>
                </a:solidFill>
                <a:latin typeface="Times" pitchFamily="-112" charset="0"/>
                <a:ea typeface="ＭＳ Ｐゴシック" charset="-128"/>
                <a:cs typeface="ＭＳ Ｐゴシック" charset="-128"/>
              </a:rPr>
              <a:t>sk OSHA to inspect their workplace; use their rights under the law without retaliation and discrimination;</a:t>
            </a:r>
            <a:r>
              <a:rPr lang="en-US" sz="1200" b="0" i="0" u="none" kern="1200" baseline="0" noProof="0" dirty="0">
                <a:solidFill>
                  <a:schemeClr val="tx1"/>
                </a:solidFill>
                <a:latin typeface="Times" pitchFamily="-112" charset="0"/>
                <a:ea typeface="ＭＳ Ｐゴシック" charset="-128"/>
                <a:cs typeface="ＭＳ Ｐゴシック" charset="-128"/>
              </a:rPr>
              <a:t> r</a:t>
            </a:r>
            <a:r>
              <a:rPr lang="en-US" sz="1200" b="0" i="0" u="none" kern="1200" noProof="0" dirty="0">
                <a:solidFill>
                  <a:schemeClr val="tx1"/>
                </a:solidFill>
                <a:latin typeface="Times" pitchFamily="-112" charset="0"/>
                <a:ea typeface="ＭＳ Ｐゴシック" charset="-128"/>
                <a:cs typeface="ＭＳ Ｐゴシック" charset="-128"/>
              </a:rPr>
              <a:t>eceive information and training about hazards, </a:t>
            </a:r>
            <a:r>
              <a:rPr lang="tr-TR" sz="1200" b="0" i="0" u="none" kern="1200" noProof="0" dirty="0">
                <a:solidFill>
                  <a:schemeClr val="tx1"/>
                </a:solidFill>
                <a:latin typeface="Times" pitchFamily="-112" charset="0"/>
                <a:ea typeface="ＭＳ Ｐゴシック" charset="-128"/>
                <a:cs typeface="ＭＳ Ｐゴシック" charset="-128"/>
              </a:rPr>
              <a:t>and </a:t>
            </a:r>
            <a:r>
              <a:rPr lang="en-US" sz="1200" b="0" i="0" u="none" kern="1200" noProof="0" dirty="0">
                <a:solidFill>
                  <a:schemeClr val="tx1"/>
                </a:solidFill>
                <a:latin typeface="Times" pitchFamily="-112" charset="0"/>
                <a:ea typeface="ＭＳ Ｐゴシック" charset="-128"/>
                <a:cs typeface="ＭＳ Ｐゴシック" charset="-128"/>
              </a:rPr>
              <a:t>the methods for prevention.  </a:t>
            </a:r>
            <a:r>
              <a:rPr lang="en-US" sz="1200" b="0" i="0" u="none" kern="1200" baseline="0" noProof="0" dirty="0">
                <a:solidFill>
                  <a:schemeClr val="tx1"/>
                </a:solidFill>
                <a:latin typeface="Times" pitchFamily="-112" charset="0"/>
                <a:ea typeface="ＭＳ Ｐゴシック" charset="-128"/>
                <a:cs typeface="ＭＳ Ｐゴシック" charset="-128"/>
              </a:rPr>
              <a:t>Under the OSH Act, workers also have the right to ask</a:t>
            </a:r>
            <a:r>
              <a:rPr lang="en-US" sz="1200" b="0" i="0" u="none" kern="1200" noProof="0" dirty="0">
                <a:solidFill>
                  <a:schemeClr val="tx1"/>
                </a:solidFill>
                <a:latin typeface="Times" pitchFamily="-112" charset="0"/>
                <a:ea typeface="ＭＳ Ｐゴシック" charset="-128"/>
                <a:cs typeface="ＭＳ Ｐゴシック" charset="-128"/>
              </a:rPr>
              <a:t> for the OSHA standards that apply to their workplace</a:t>
            </a:r>
            <a:r>
              <a:rPr lang="en-US" sz="1200" b="0" i="0" u="none" kern="1200" baseline="0" noProof="0" dirty="0">
                <a:solidFill>
                  <a:schemeClr val="tx1"/>
                </a:solidFill>
                <a:latin typeface="Times" pitchFamily="-112" charset="0"/>
                <a:ea typeface="ＭＳ Ｐゴシック" charset="-128"/>
                <a:cs typeface="ＭＳ Ｐゴシック" charset="-128"/>
              </a:rPr>
              <a:t>, g</a:t>
            </a:r>
            <a:r>
              <a:rPr lang="en-US" sz="1200" b="0" i="0" u="none" kern="1200" noProof="0" dirty="0">
                <a:solidFill>
                  <a:schemeClr val="tx1"/>
                </a:solidFill>
                <a:latin typeface="Times" pitchFamily="-112" charset="0"/>
                <a:ea typeface="ＭＳ Ｐゴシック" charset="-128"/>
                <a:cs typeface="ＭＳ Ｐゴシック" charset="-128"/>
              </a:rPr>
              <a:t>et copies of test results regarding the hazards in the workplace, review records of work-related injuries and illnesses, and get copies of their medical records.</a:t>
            </a:r>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3</a:t>
            </a:fld>
            <a:endParaRPr lang="en-US"/>
          </a:p>
        </p:txBody>
      </p:sp>
    </p:spTree>
    <p:extLst>
      <p:ext uri="{BB962C8B-B14F-4D97-AF65-F5344CB8AC3E}">
        <p14:creationId xmlns:p14="http://schemas.microsoft.com/office/powerpoint/2010/main" val="21552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gas</a:t>
            </a:r>
            <a:r>
              <a:rPr lang="en-US" baseline="0" noProof="0" dirty="0"/>
              <a:t> cylinder pictogram will appear on labels of cylinder of compressed gases under pressure. </a:t>
            </a:r>
            <a:r>
              <a:rPr lang="en-US" sz="1200" b="0" i="0" kern="1200" noProof="0" dirty="0">
                <a:solidFill>
                  <a:schemeClr val="tx1"/>
                </a:solidFill>
                <a:latin typeface="Times" pitchFamily="-112" charset="0"/>
                <a:ea typeface="ＭＳ Ｐゴシック" charset="-128"/>
                <a:cs typeface="ＭＳ Ｐゴシック" charset="-128"/>
              </a:rPr>
              <a:t>This pictogram on a chemical label means that the substance is a compressed, liquefied, or dissolved gas at 29 pounds per</a:t>
            </a:r>
            <a:r>
              <a:rPr lang="en-US" sz="1200" b="0" i="0"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square inches</a:t>
            </a:r>
            <a:r>
              <a:rPr lang="en-US" sz="1200" b="0" i="0"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or more.</a:t>
            </a:r>
            <a:endParaRPr lang="en-US" noProof="0" dirty="0"/>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18</a:t>
            </a:fld>
            <a:endParaRPr lang="en-US"/>
          </a:p>
        </p:txBody>
      </p:sp>
    </p:spTree>
    <p:extLst>
      <p:ext uri="{BB962C8B-B14F-4D97-AF65-F5344CB8AC3E}">
        <p14:creationId xmlns:p14="http://schemas.microsoft.com/office/powerpoint/2010/main" val="2701890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noProof="0" dirty="0"/>
              <a:t>The exploding bomb pictogram is</a:t>
            </a:r>
            <a:r>
              <a:rPr lang="en-US" baseline="0" noProof="0" dirty="0"/>
              <a:t> used for </a:t>
            </a:r>
            <a:r>
              <a:rPr lang="en-US" b="1" baseline="0" noProof="0" dirty="0"/>
              <a:t>explosives  </a:t>
            </a:r>
            <a:r>
              <a:rPr lang="en-US" b="0" baseline="0" noProof="0" dirty="0"/>
              <a:t>which are </a:t>
            </a:r>
            <a:r>
              <a:rPr lang="en-US" sz="1200" b="0" i="0" kern="1200" noProof="0" dirty="0">
                <a:solidFill>
                  <a:schemeClr val="tx1"/>
                </a:solidFill>
                <a:latin typeface="Times" pitchFamily="-112" charset="0"/>
                <a:ea typeface="ＭＳ Ｐゴシック" charset="-128"/>
                <a:cs typeface="ＭＳ Ｐゴシック" charset="-128"/>
              </a:rPr>
              <a:t>capable (by chemical reaction) of producing gas at such a temperature and pressure, and at such a speed as to cause damage to the surroundings;</a:t>
            </a:r>
            <a:r>
              <a:rPr lang="en-US" sz="1200" b="0" i="0" kern="1200" baseline="0" noProof="0" dirty="0">
                <a:solidFill>
                  <a:schemeClr val="tx1"/>
                </a:solidFill>
                <a:latin typeface="Times" pitchFamily="-112" charset="0"/>
                <a:ea typeface="ＭＳ Ｐゴシック" charset="-128"/>
                <a:cs typeface="ＭＳ Ｐゴシック" charset="-128"/>
              </a:rPr>
              <a:t> </a:t>
            </a:r>
            <a:r>
              <a:rPr lang="en-US" b="1" baseline="0" noProof="0" dirty="0"/>
              <a:t>self </a:t>
            </a:r>
            <a:r>
              <a:rPr lang="en-US" b="1" baseline="0" noProof="0" dirty="0" err="1"/>
              <a:t>reactives</a:t>
            </a:r>
            <a:r>
              <a:rPr lang="en-US" b="1" baseline="0" noProof="0" dirty="0"/>
              <a:t> </a:t>
            </a:r>
            <a:r>
              <a:rPr lang="en-US" baseline="0" noProof="0" dirty="0"/>
              <a:t>(</a:t>
            </a:r>
            <a:r>
              <a:rPr lang="en-US" sz="1200" b="0" i="0" kern="1200" noProof="0" dirty="0">
                <a:solidFill>
                  <a:schemeClr val="tx1"/>
                </a:solidFill>
                <a:latin typeface="Times" pitchFamily="-112" charset="0"/>
                <a:ea typeface="ＭＳ Ｐゴシック" charset="-128"/>
                <a:cs typeface="ＭＳ Ｐゴシック" charset="-128"/>
              </a:rPr>
              <a:t>types A, B)** </a:t>
            </a:r>
            <a:r>
              <a:rPr lang="en-US" baseline="0" noProof="0" dirty="0"/>
              <a:t>which are t</a:t>
            </a:r>
            <a:r>
              <a:rPr lang="en-US" sz="1200" b="0" i="0" kern="1200" dirty="0">
                <a:solidFill>
                  <a:schemeClr val="tx1"/>
                </a:solidFill>
                <a:latin typeface="Times" pitchFamily="-112" charset="0"/>
                <a:ea typeface="ＭＳ Ｐゴシック" charset="-128"/>
                <a:cs typeface="ＭＳ Ｐゴシック" charset="-128"/>
              </a:rPr>
              <a:t>thermally unstable liquid or solid substances or mixtures liable to undergo a strongly exothermic decomposition even without the participation of oxygen;</a:t>
            </a:r>
            <a:r>
              <a:rPr lang="en-US" baseline="0" noProof="0" dirty="0"/>
              <a:t> and </a:t>
            </a:r>
            <a:r>
              <a:rPr lang="en-US" b="1" baseline="0" noProof="0" dirty="0"/>
              <a:t>organic peroxides </a:t>
            </a:r>
            <a:r>
              <a:rPr lang="en-US" baseline="0" noProof="0" dirty="0"/>
              <a:t>(</a:t>
            </a:r>
            <a:r>
              <a:rPr lang="en-US" sz="1200" b="0" i="0" kern="1200" dirty="0">
                <a:solidFill>
                  <a:schemeClr val="tx1"/>
                </a:solidFill>
                <a:latin typeface="Times" pitchFamily="-112" charset="0"/>
                <a:ea typeface="ＭＳ Ｐゴシック" charset="-128"/>
                <a:cs typeface="ＭＳ Ｐゴシック" charset="-128"/>
              </a:rPr>
              <a:t>types A, B)*** </a:t>
            </a:r>
            <a:r>
              <a:rPr lang="en-US" baseline="0" noProof="0" dirty="0"/>
              <a:t>which are found in many products such as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accelerators,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activators,</a:t>
            </a:r>
            <a:r>
              <a:rPr lang="en-US" sz="1200" b="0" i="0" u="none" strike="noStrike"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cross-linking agents</a:t>
            </a:r>
            <a:r>
              <a:rPr lang="en-US" sz="1200" b="0" i="0" kern="1200" baseline="0" noProof="0" dirty="0">
                <a:solidFill>
                  <a:schemeClr val="tx1"/>
                </a:solidFill>
                <a:latin typeface="Times" pitchFamily="-112" charset="0"/>
                <a:ea typeface="ＭＳ Ｐゴシック" charset="-128"/>
                <a:cs typeface="ＭＳ Ｐゴシック" charset="-128"/>
              </a:rPr>
              <a:t> and</a:t>
            </a:r>
            <a:r>
              <a:rPr lang="en-US" sz="1200" b="0" i="0" kern="1200" noProof="0" dirty="0">
                <a:solidFill>
                  <a:schemeClr val="tx1"/>
                </a:solidFill>
                <a:latin typeface="Times" pitchFamily="-112" charset="0"/>
                <a:ea typeface="ＭＳ Ｐゴシック" charset="-128"/>
                <a:cs typeface="ＭＳ Ｐゴシック" charset="-128"/>
              </a:rPr>
              <a:t> </a:t>
            </a:r>
            <a:r>
              <a:rPr lang="en-US" baseline="0" noProof="0" dirty="0"/>
              <a:t>curing agents. </a:t>
            </a:r>
            <a:endParaRPr lang="en-US" sz="1200" b="0" i="0" kern="1200" noProof="0" dirty="0">
              <a:solidFill>
                <a:schemeClr val="tx1"/>
              </a:solidFill>
              <a:latin typeface="Times" pitchFamily="-112" charset="0"/>
              <a:ea typeface="ＭＳ Ｐゴシック" charset="-128"/>
              <a:cs typeface="ＭＳ Ｐゴシック" charset="-128"/>
            </a:endParaRPr>
          </a:p>
          <a:p>
            <a:pPr algn="just"/>
            <a:endParaRPr lang="en-US" sz="1200" b="0" i="0" kern="1200" noProof="0" dirty="0">
              <a:solidFill>
                <a:schemeClr val="tx1"/>
              </a:solidFill>
              <a:latin typeface="Times" pitchFamily="-112" charset="0"/>
              <a:ea typeface="ＭＳ Ｐゴシック" charset="-128"/>
              <a:cs typeface="ＭＳ Ｐゴシック" charset="-128"/>
            </a:endParaRPr>
          </a:p>
          <a:p>
            <a:pPr algn="just"/>
            <a:r>
              <a:rPr lang="en-US" sz="1200" b="0" i="0" kern="1200" noProof="0" dirty="0">
                <a:solidFill>
                  <a:schemeClr val="tx1"/>
                </a:solidFill>
                <a:latin typeface="Times" pitchFamily="-112" charset="0"/>
                <a:ea typeface="ＭＳ Ｐゴシック" charset="-128"/>
                <a:cs typeface="ＭＳ Ｐゴシック" charset="-128"/>
              </a:rPr>
              <a:t>**Self</a:t>
            </a:r>
            <a:r>
              <a:rPr lang="en-US" sz="1200" b="0" i="0" kern="1200" baseline="0" noProof="0" dirty="0">
                <a:solidFill>
                  <a:schemeClr val="tx1"/>
                </a:solidFill>
                <a:latin typeface="Times" pitchFamily="-112" charset="0"/>
                <a:ea typeface="ＭＳ Ｐゴシック" charset="-128"/>
                <a:cs typeface="ＭＳ Ｐゴシック" charset="-128"/>
              </a:rPr>
              <a:t> reactive substance types:</a:t>
            </a:r>
          </a:p>
          <a:p>
            <a:pPr algn="just"/>
            <a:r>
              <a:rPr lang="en-US" sz="1200" b="1" i="0" kern="1200" noProof="0" dirty="0">
                <a:solidFill>
                  <a:schemeClr val="tx1"/>
                </a:solidFill>
                <a:latin typeface="Times" pitchFamily="-112" charset="0"/>
                <a:ea typeface="ＭＳ Ｐゴシック" charset="-128"/>
                <a:cs typeface="ＭＳ Ｐゴシック" charset="-128"/>
              </a:rPr>
              <a:t>Type A – </a:t>
            </a:r>
            <a:r>
              <a:rPr lang="en-US" sz="1200" b="0" i="0" kern="1200" noProof="0" dirty="0">
                <a:solidFill>
                  <a:schemeClr val="tx1"/>
                </a:solidFill>
                <a:latin typeface="Times" pitchFamily="-112" charset="0"/>
                <a:ea typeface="ＭＳ Ｐゴシック" charset="-128"/>
                <a:cs typeface="ＭＳ Ｐゴシック" charset="-128"/>
              </a:rPr>
              <a:t>as packaged, will detonate or deflagrate rapidly; </a:t>
            </a:r>
          </a:p>
          <a:p>
            <a:pPr algn="just"/>
            <a:r>
              <a:rPr lang="en-US" sz="1200" b="1" i="0" kern="1200" noProof="0" dirty="0">
                <a:solidFill>
                  <a:schemeClr val="tx1"/>
                </a:solidFill>
                <a:latin typeface="Times" pitchFamily="-112" charset="0"/>
                <a:ea typeface="ＭＳ Ｐゴシック" charset="-128"/>
                <a:cs typeface="ＭＳ Ｐゴシック" charset="-128"/>
              </a:rPr>
              <a:t>Type B – </a:t>
            </a:r>
            <a:r>
              <a:rPr lang="en-US" sz="1200" b="0" i="0" kern="1200" noProof="0" dirty="0">
                <a:solidFill>
                  <a:schemeClr val="tx1"/>
                </a:solidFill>
                <a:latin typeface="Times" pitchFamily="-112" charset="0"/>
                <a:ea typeface="ＭＳ Ｐゴシック" charset="-128"/>
                <a:cs typeface="ＭＳ Ｐゴシック" charset="-128"/>
              </a:rPr>
              <a:t>as packaged, does not detonate or deflagrate rapidly but is capable of undergoing a thermal explosion. (Heating causes</a:t>
            </a:r>
            <a:r>
              <a:rPr lang="en-US" sz="1200" b="0" i="0" kern="1200" baseline="0" noProof="0" dirty="0">
                <a:solidFill>
                  <a:schemeClr val="tx1"/>
                </a:solidFill>
                <a:latin typeface="Times" pitchFamily="-112" charset="0"/>
                <a:ea typeface="ＭＳ Ｐゴシック" charset="-128"/>
                <a:cs typeface="ＭＳ Ｐゴシック" charset="-128"/>
              </a:rPr>
              <a:t> explosion)</a:t>
            </a:r>
          </a:p>
          <a:p>
            <a:pPr algn="just"/>
            <a:endParaRPr lang="en-US" sz="1200" b="0" i="0" kern="1200" baseline="0" noProof="0" dirty="0">
              <a:solidFill>
                <a:schemeClr val="tx1"/>
              </a:solidFill>
              <a:latin typeface="Times" pitchFamily="-112" charset="0"/>
              <a:ea typeface="ＭＳ Ｐゴシック" charset="-128"/>
              <a:cs typeface="ＭＳ Ｐゴシック" charset="-128"/>
            </a:endParaRPr>
          </a:p>
          <a:p>
            <a:pPr algn="just"/>
            <a:r>
              <a:rPr lang="en-US" sz="1200" b="0" i="0" kern="1200" baseline="0" noProof="0" dirty="0">
                <a:solidFill>
                  <a:schemeClr val="tx1"/>
                </a:solidFill>
                <a:latin typeface="Times" pitchFamily="-112" charset="0"/>
                <a:ea typeface="ＭＳ Ｐゴシック" charset="-128"/>
                <a:cs typeface="ＭＳ Ｐゴシック" charset="-128"/>
              </a:rPr>
              <a:t>***Organic peroxide types:</a:t>
            </a:r>
          </a:p>
          <a:p>
            <a:pPr algn="just"/>
            <a:r>
              <a:rPr lang="en-US" sz="1200" b="1" i="0" kern="1200" dirty="0">
                <a:solidFill>
                  <a:schemeClr val="tx1"/>
                </a:solidFill>
                <a:latin typeface="Times" pitchFamily="-112" charset="0"/>
                <a:ea typeface="ＭＳ Ｐゴシック" charset="-128"/>
                <a:cs typeface="ＭＳ Ｐゴシック" charset="-128"/>
              </a:rPr>
              <a:t>Type A -</a:t>
            </a:r>
            <a:r>
              <a:rPr lang="en-US" sz="1200" b="0" i="0" kern="1200" dirty="0">
                <a:solidFill>
                  <a:schemeClr val="tx1"/>
                </a:solidFill>
                <a:latin typeface="Times" pitchFamily="-112" charset="0"/>
                <a:ea typeface="ＭＳ Ｐゴシック" charset="-128"/>
                <a:cs typeface="ＭＳ Ｐゴシック" charset="-128"/>
              </a:rPr>
              <a:t>Any organic peroxide which, as packaged, can detonate or deflagrate rapidly</a:t>
            </a:r>
          </a:p>
          <a:p>
            <a:pPr algn="just"/>
            <a:r>
              <a:rPr lang="en-US" sz="1200" b="1" i="0" kern="1200" baseline="0" noProof="0" dirty="0">
                <a:solidFill>
                  <a:schemeClr val="tx1"/>
                </a:solidFill>
                <a:latin typeface="Times" pitchFamily="-112" charset="0"/>
                <a:ea typeface="ＭＳ Ｐゴシック" charset="-128"/>
                <a:cs typeface="ＭＳ Ｐゴシック" charset="-128"/>
              </a:rPr>
              <a:t>Type B - </a:t>
            </a:r>
            <a:r>
              <a:rPr lang="en-US" sz="1200" b="0" i="0" kern="1200" baseline="0" noProof="0" dirty="0">
                <a:solidFill>
                  <a:schemeClr val="tx1"/>
                </a:solidFill>
                <a:latin typeface="Times" pitchFamily="-112" charset="0"/>
                <a:ea typeface="ＭＳ Ｐゴシック" charset="-128"/>
                <a:cs typeface="ＭＳ Ｐゴシック" charset="-128"/>
              </a:rPr>
              <a:t>Any organic peroxide possessing explosive properties and which, as packaged, neither detonates nor deflagrates rapidly, but is liable to undergo a thermal explosion in that package </a:t>
            </a:r>
          </a:p>
          <a:p>
            <a:endParaRPr lang="en-US" sz="1200" b="0" i="0" kern="1200" noProof="0" dirty="0">
              <a:solidFill>
                <a:schemeClr val="tx1"/>
              </a:solidFill>
              <a:latin typeface="Times" pitchFamily="-112" charset="0"/>
              <a:ea typeface="ＭＳ Ｐゴシック" charset="-128"/>
              <a:cs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19</a:t>
            </a:fld>
            <a:endParaRPr lang="en-US"/>
          </a:p>
        </p:txBody>
      </p:sp>
    </p:spTree>
    <p:extLst>
      <p:ext uri="{BB962C8B-B14F-4D97-AF65-F5344CB8AC3E}">
        <p14:creationId xmlns:p14="http://schemas.microsoft.com/office/powerpoint/2010/main" val="130984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corrosion pictogram appears</a:t>
            </a:r>
            <a:r>
              <a:rPr lang="en-US" baseline="0" noProof="0" dirty="0"/>
              <a:t> on containers of chemicals which cause skin corrosion or burns, and eye damage. It is also used for materials which are corrosive to metals.</a:t>
            </a:r>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20</a:t>
            </a:fld>
            <a:endParaRPr lang="en-US"/>
          </a:p>
        </p:txBody>
      </p:sp>
    </p:spTree>
    <p:extLst>
      <p:ext uri="{BB962C8B-B14F-4D97-AF65-F5344CB8AC3E}">
        <p14:creationId xmlns:p14="http://schemas.microsoft.com/office/powerpoint/2010/main" val="1606199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pictogram, which is environment, appears on chemicals that are considered as toxic to plants and aquatic life. OSHA does not enforce the use this pictogram because it does not directly affect the health of exposed workers.</a:t>
            </a:r>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21</a:t>
            </a:fld>
            <a:endParaRPr lang="en-US"/>
          </a:p>
        </p:txBody>
      </p:sp>
    </p:spTree>
    <p:extLst>
      <p:ext uri="{BB962C8B-B14F-4D97-AF65-F5344CB8AC3E}">
        <p14:creationId xmlns:p14="http://schemas.microsoft.com/office/powerpoint/2010/main" val="139511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Federal Hazard Communication Standard, Title 29,  Part 1910.1200 of the Code of</a:t>
            </a:r>
            <a:r>
              <a:rPr lang="tr-TR" i="0" baseline="0" dirty="0"/>
              <a:t> </a:t>
            </a:r>
            <a:r>
              <a:rPr lang="en-US" i="0" dirty="0"/>
              <a:t>Federal Regulations (29 CFR  1910.1200) mandates that “Workers have the right to know and  understand the hazardous chemicals they use and how to work with them safely.”</a:t>
            </a:r>
            <a:r>
              <a:rPr lang="tr-TR" i="0" dirty="0"/>
              <a:t> </a:t>
            </a:r>
            <a:r>
              <a:rPr lang="en-US" i="0" dirty="0"/>
              <a:t>This regulation is designed to make information about hazardous chemicals  that are present in work places available to exposed employees.</a:t>
            </a:r>
            <a:r>
              <a:rPr lang="tr-TR" i="0" baseline="0" dirty="0"/>
              <a:t> </a:t>
            </a:r>
            <a:r>
              <a:rPr lang="en-US" i="0"/>
              <a:t>The hazard communication standard  applies to any business, including manufacturers that use  hazardous chemicals, regardless of the number of individuals employed. </a:t>
            </a:r>
          </a:p>
          <a:p>
            <a:endParaRPr lang="en-US"/>
          </a:p>
        </p:txBody>
      </p:sp>
      <p:sp>
        <p:nvSpPr>
          <p:cNvPr id="4" name="Slide Number Placeholder 3"/>
          <p:cNvSpPr>
            <a:spLocks noGrp="1"/>
          </p:cNvSpPr>
          <p:nvPr>
            <p:ph type="sldNum" sz="quarter" idx="10"/>
          </p:nvPr>
        </p:nvSpPr>
        <p:spPr/>
        <p:txBody>
          <a:bodyPr/>
          <a:lstStyle/>
          <a:p>
            <a:fld id="{FD76DE33-2EEA-4C87-B53D-5D7D4C427CA5}" type="slidenum">
              <a:rPr lang="en-US" smtClean="0"/>
              <a:t>4</a:t>
            </a:fld>
            <a:endParaRPr lang="en-US"/>
          </a:p>
        </p:txBody>
      </p:sp>
    </p:spTree>
    <p:extLst>
      <p:ext uri="{BB962C8B-B14F-4D97-AF65-F5344CB8AC3E}">
        <p14:creationId xmlns:p14="http://schemas.microsoft.com/office/powerpoint/2010/main" val="72131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Hazards are associated with chemicals which pose hazardous effects, such as skin corrosion/irritation, carcinogenicity and acute toxicity. </a:t>
            </a:r>
          </a:p>
          <a:p>
            <a:r>
              <a:rPr lang="en-US" dirty="0"/>
              <a:t>Physical hazards are those which threaten employees’ physical safety, such as flammable gases, explosives, and gases under pressure . </a:t>
            </a:r>
          </a:p>
        </p:txBody>
      </p:sp>
      <p:sp>
        <p:nvSpPr>
          <p:cNvPr id="4" name="Slide Number Placeholder 3"/>
          <p:cNvSpPr>
            <a:spLocks noGrp="1"/>
          </p:cNvSpPr>
          <p:nvPr>
            <p:ph type="sldNum" sz="quarter" idx="10"/>
          </p:nvPr>
        </p:nvSpPr>
        <p:spPr/>
        <p:txBody>
          <a:bodyPr/>
          <a:lstStyle/>
          <a:p>
            <a:fld id="{FD76DE33-2EEA-4C87-B53D-5D7D4C427CA5}" type="slidenum">
              <a:rPr lang="en-US" smtClean="0"/>
              <a:t>7</a:t>
            </a:fld>
            <a:endParaRPr lang="en-US"/>
          </a:p>
        </p:txBody>
      </p:sp>
    </p:spTree>
    <p:extLst>
      <p:ext uri="{BB962C8B-B14F-4D97-AF65-F5344CB8AC3E}">
        <p14:creationId xmlns:p14="http://schemas.microsoft.com/office/powerpoint/2010/main" val="197284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Labels must follow a specific format under GHS. It is required that a label include a product identifier which shows how the hazardous chemical is identified, such as chemical name, </a:t>
            </a:r>
          </a:p>
          <a:p>
            <a:r>
              <a:rPr lang="en-US" dirty="0"/>
              <a:t>code number or batch number; pictograms; signal words; precautionary statements; and name, address, phone number of manufacturer, importer or responsible party.</a:t>
            </a:r>
          </a:p>
          <a:p>
            <a:endParaRPr lang="en-US" dirty="0"/>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9</a:t>
            </a:fld>
            <a:endParaRPr lang="en-US"/>
          </a:p>
        </p:txBody>
      </p:sp>
    </p:spTree>
    <p:extLst>
      <p:ext uri="{BB962C8B-B14F-4D97-AF65-F5344CB8AC3E}">
        <p14:creationId xmlns:p14="http://schemas.microsoft.com/office/powerpoint/2010/main" val="262375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noProof="0" dirty="0">
                <a:solidFill>
                  <a:schemeClr val="tx1"/>
                </a:solidFill>
                <a:latin typeface="Times" pitchFamily="-112" charset="0"/>
                <a:ea typeface="ＭＳ Ｐゴシック" charset="-128"/>
                <a:cs typeface="ＭＳ Ｐゴシック" charset="-128"/>
              </a:rPr>
              <a:t>Exclamation mark pictogram is used on a  labels for substances which</a:t>
            </a:r>
            <a:r>
              <a:rPr lang="en-US" sz="1200" b="0" i="0" kern="1200" baseline="0" noProof="0" dirty="0">
                <a:solidFill>
                  <a:schemeClr val="tx1"/>
                </a:solidFill>
                <a:latin typeface="Times" pitchFamily="-112" charset="0"/>
                <a:ea typeface="ＭＳ Ｐゴシック" charset="-128"/>
                <a:cs typeface="ＭＳ Ｐゴシック" charset="-128"/>
              </a:rPr>
              <a:t> are: </a:t>
            </a:r>
            <a:r>
              <a:rPr lang="en-US" sz="1200" b="1" i="0" kern="1200" baseline="0" noProof="0" dirty="0">
                <a:solidFill>
                  <a:schemeClr val="tx1"/>
                </a:solidFill>
                <a:latin typeface="Times" pitchFamily="-112" charset="0"/>
                <a:ea typeface="ＭＳ Ｐゴシック" charset="-128"/>
              </a:rPr>
              <a:t>Irritant to skin and eye; s</a:t>
            </a:r>
            <a:r>
              <a:rPr lang="en-US" sz="1200" b="1" i="0" kern="1200" noProof="0" dirty="0">
                <a:solidFill>
                  <a:schemeClr val="tx1"/>
                </a:solidFill>
                <a:latin typeface="Times" pitchFamily="-112" charset="0"/>
                <a:ea typeface="ＭＳ Ｐゴシック" charset="-128"/>
                <a:cs typeface="ＭＳ Ｐゴシック" charset="-128"/>
              </a:rPr>
              <a:t>kin sensitizer</a:t>
            </a:r>
            <a:r>
              <a:rPr lang="en-US" sz="1200" b="1" i="0"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which can cause allergic response following skin contact;</a:t>
            </a:r>
            <a:r>
              <a:rPr lang="en-US" sz="1200" b="0" i="0" kern="1200" baseline="0" noProof="0" dirty="0">
                <a:solidFill>
                  <a:schemeClr val="tx1"/>
                </a:solidFill>
                <a:latin typeface="Times" pitchFamily="-112" charset="0"/>
                <a:ea typeface="ＭＳ Ｐゴシック" charset="-128"/>
                <a:cs typeface="ＭＳ Ｐゴシック" charset="-128"/>
              </a:rPr>
              <a:t> </a:t>
            </a:r>
            <a:r>
              <a:rPr lang="en-US" sz="1200" b="1" i="0" kern="1200" baseline="0" noProof="0" dirty="0">
                <a:solidFill>
                  <a:schemeClr val="tx1"/>
                </a:solidFill>
                <a:latin typeface="Times" pitchFamily="-112" charset="0"/>
                <a:ea typeface="ＭＳ Ｐゴシック" charset="-128"/>
                <a:cs typeface="ＭＳ Ｐゴシック" charset="-128"/>
              </a:rPr>
              <a:t>a</a:t>
            </a:r>
            <a:r>
              <a:rPr lang="en-US" sz="1200" b="1" i="0" kern="1200" baseline="0" noProof="0" dirty="0">
                <a:solidFill>
                  <a:schemeClr val="tx1"/>
                </a:solidFill>
                <a:latin typeface="Times" pitchFamily="-112" charset="0"/>
                <a:ea typeface="ＭＳ Ｐゴシック" charset="-128"/>
              </a:rPr>
              <a:t>cute toxicity</a:t>
            </a:r>
            <a:r>
              <a:rPr lang="en-US" sz="1200" b="0" i="0" kern="1200" baseline="0" noProof="0" dirty="0">
                <a:solidFill>
                  <a:schemeClr val="tx1"/>
                </a:solidFill>
                <a:latin typeface="Times" pitchFamily="-112" charset="0"/>
                <a:ea typeface="ＭＳ Ｐゴシック" charset="-128"/>
              </a:rPr>
              <a:t> which may harm the organs and cause organ damage; chemicals that have </a:t>
            </a:r>
            <a:r>
              <a:rPr lang="en-US" sz="1200" b="1" i="0" kern="1200" baseline="0" noProof="0" dirty="0">
                <a:solidFill>
                  <a:schemeClr val="tx1"/>
                </a:solidFill>
                <a:latin typeface="Times" pitchFamily="-112" charset="0"/>
                <a:ea typeface="ＭＳ Ｐゴシック" charset="-128"/>
              </a:rPr>
              <a:t>narcotic effects</a:t>
            </a:r>
            <a:r>
              <a:rPr lang="en-US" sz="1200" b="0" i="0" kern="1200" baseline="0" noProof="0" dirty="0">
                <a:solidFill>
                  <a:schemeClr val="tx1"/>
                </a:solidFill>
                <a:latin typeface="Times" pitchFamily="-112" charset="0"/>
                <a:ea typeface="ＭＳ Ｐゴシック" charset="-128"/>
              </a:rPr>
              <a:t>, </a:t>
            </a:r>
            <a:r>
              <a:rPr lang="en-US" sz="1200" b="1" i="0" kern="1200" baseline="0" noProof="0" dirty="0">
                <a:solidFill>
                  <a:schemeClr val="tx1"/>
                </a:solidFill>
                <a:latin typeface="Times" pitchFamily="-112" charset="0"/>
                <a:ea typeface="ＭＳ Ｐゴシック" charset="-128"/>
              </a:rPr>
              <a:t>respiratory tract irritant </a:t>
            </a:r>
            <a:r>
              <a:rPr lang="en-US" sz="1200" b="0" i="0" kern="1200" baseline="0" noProof="0" dirty="0">
                <a:solidFill>
                  <a:schemeClr val="tx1"/>
                </a:solidFill>
                <a:latin typeface="Times" pitchFamily="-112" charset="0"/>
                <a:ea typeface="ＭＳ Ｐゴシック" charset="-128"/>
              </a:rPr>
              <a:t>when they are inhaled; and chemicals that are </a:t>
            </a:r>
            <a:r>
              <a:rPr lang="en-US" sz="1200" b="1" i="0" kern="1200" baseline="0" noProof="0" dirty="0">
                <a:solidFill>
                  <a:schemeClr val="tx1"/>
                </a:solidFill>
                <a:latin typeface="Times" pitchFamily="-112" charset="0"/>
                <a:ea typeface="ＭＳ Ｐゴシック" charset="-128"/>
              </a:rPr>
              <a:t>Hazardous to the Ozone layer</a:t>
            </a:r>
            <a:r>
              <a:rPr lang="en-US" sz="1200" b="0" i="0" kern="1200" baseline="0" noProof="0" dirty="0">
                <a:solidFill>
                  <a:schemeClr val="tx1"/>
                </a:solidFill>
                <a:latin typeface="Times" pitchFamily="-112" charset="0"/>
                <a:ea typeface="ＭＳ Ｐゴシック" charset="-128"/>
              </a:rPr>
              <a:t>. OSHA does not mandate to use this pictogram for ozone damage, because it does not directly affect the health of workers.</a:t>
            </a:r>
            <a:endParaRPr lang="en-US" noProof="0" dirty="0"/>
          </a:p>
          <a:p>
            <a:endParaRPr lang="en-US" dirty="0"/>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13</a:t>
            </a:fld>
            <a:endParaRPr lang="en-US"/>
          </a:p>
        </p:txBody>
      </p:sp>
    </p:spTree>
    <p:extLst>
      <p:ext uri="{BB962C8B-B14F-4D97-AF65-F5344CB8AC3E}">
        <p14:creationId xmlns:p14="http://schemas.microsoft.com/office/powerpoint/2010/main" val="88815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This pictogram </a:t>
            </a:r>
            <a:r>
              <a:rPr lang="en-US" baseline="0" noProof="0" dirty="0"/>
              <a:t>is a symbol of Health Hazard associated with chemicals that can cause health problems over a long period of time.  These are </a:t>
            </a:r>
            <a:r>
              <a:rPr lang="en-US" b="1" baseline="0" noProof="0" dirty="0"/>
              <a:t>carcinogens </a:t>
            </a:r>
            <a:r>
              <a:rPr lang="en-US" baseline="0" noProof="0" dirty="0"/>
              <a:t>which can lead to cancer; </a:t>
            </a:r>
            <a:r>
              <a:rPr lang="en-US" b="1" baseline="0" noProof="0" dirty="0"/>
              <a:t>mutagens </a:t>
            </a:r>
            <a:r>
              <a:rPr lang="en-US" baseline="0" noProof="0" dirty="0"/>
              <a:t>which can cause alterations in DNA; </a:t>
            </a:r>
            <a:r>
              <a:rPr lang="en-US" b="1" baseline="0" noProof="0" dirty="0"/>
              <a:t>reproductive toxicity </a:t>
            </a:r>
            <a:r>
              <a:rPr lang="en-US" baseline="0" noProof="0" dirty="0"/>
              <a:t>which affects the ability of men and women to have healthy children; </a:t>
            </a:r>
            <a:r>
              <a:rPr lang="en-US" b="1" baseline="0" noProof="0" dirty="0"/>
              <a:t>respiratory sensitizers </a:t>
            </a:r>
            <a:r>
              <a:rPr lang="en-US" baseline="0" noProof="0" dirty="0"/>
              <a:t>which can cause allergic reactions after exposure; </a:t>
            </a:r>
            <a:r>
              <a:rPr lang="en-US" b="1" baseline="0" noProof="0" dirty="0"/>
              <a:t>target organ toxicity</a:t>
            </a:r>
            <a:r>
              <a:rPr lang="en-US" baseline="0" noProof="0" dirty="0"/>
              <a:t> hazards which can </a:t>
            </a:r>
            <a:r>
              <a:rPr lang="en-US" dirty="0"/>
              <a:t>damage</a:t>
            </a:r>
            <a:r>
              <a:rPr lang="en-US" baseline="0" dirty="0"/>
              <a:t> or a</a:t>
            </a:r>
            <a:r>
              <a:rPr lang="en-US" dirty="0"/>
              <a:t>ffect</a:t>
            </a:r>
            <a:r>
              <a:rPr lang="en-US" baseline="0" dirty="0"/>
              <a:t> the function of a certain organ; and </a:t>
            </a:r>
            <a:r>
              <a:rPr lang="en-US" b="1" baseline="0" dirty="0"/>
              <a:t>aspiration toxicity </a:t>
            </a:r>
            <a:r>
              <a:rPr lang="en-US" baseline="0" dirty="0"/>
              <a:t>hazards which could lead to </a:t>
            </a:r>
            <a:r>
              <a:rPr lang="en-US" sz="1200" b="0" i="0" kern="1200" dirty="0">
                <a:solidFill>
                  <a:schemeClr val="tx1"/>
                </a:solidFill>
                <a:latin typeface="Times" pitchFamily="-112" charset="0"/>
                <a:ea typeface="ＭＳ Ｐゴシック" charset="-128"/>
                <a:cs typeface="ＭＳ Ｐゴシック" charset="-128"/>
              </a:rPr>
              <a:t>chemical pneumonia, and varying degrees of pulmonary problems.</a:t>
            </a:r>
            <a:endParaRPr lang="en-US" dirty="0"/>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14</a:t>
            </a:fld>
            <a:endParaRPr lang="en-US"/>
          </a:p>
        </p:txBody>
      </p:sp>
    </p:spTree>
    <p:extLst>
      <p:ext uri="{BB962C8B-B14F-4D97-AF65-F5344CB8AC3E}">
        <p14:creationId xmlns:p14="http://schemas.microsoft.com/office/powerpoint/2010/main" val="1379795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skull and cross bones pictogram is used to identify the chemicals which cause acute toxicity hazards. Depending on the toxicity of the chemical, this pictogram indicates that the overexposure of this  chemical may be toxic or fatal.</a:t>
            </a:r>
          </a:p>
          <a:p>
            <a:endParaRPr lang="en-US" dirty="0"/>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15</a:t>
            </a:fld>
            <a:endParaRPr lang="en-US"/>
          </a:p>
        </p:txBody>
      </p:sp>
    </p:spTree>
    <p:extLst>
      <p:ext uri="{BB962C8B-B14F-4D97-AF65-F5344CB8AC3E}">
        <p14:creationId xmlns:p14="http://schemas.microsoft.com/office/powerpoint/2010/main" val="2455498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50" noProof="0" dirty="0"/>
              <a:t>This pictogram</a:t>
            </a:r>
            <a:r>
              <a:rPr lang="en-US" sz="1150" baseline="0" noProof="0" dirty="0"/>
              <a:t> </a:t>
            </a:r>
            <a:r>
              <a:rPr lang="en-US" sz="1150" noProof="0" dirty="0"/>
              <a:t>is a symbol of</a:t>
            </a:r>
            <a:r>
              <a:rPr lang="en-US" sz="1150" baseline="0" noProof="0" dirty="0"/>
              <a:t> a flame. It is associated with </a:t>
            </a:r>
            <a:r>
              <a:rPr lang="en-US" sz="1150" b="1" baseline="0" noProof="0" dirty="0"/>
              <a:t>flammable</a:t>
            </a:r>
            <a:r>
              <a:rPr lang="en-US" sz="1150" baseline="0" noProof="0" dirty="0"/>
              <a:t> liquids, solids and aerosols. Also indicated by this pictogram are </a:t>
            </a:r>
            <a:r>
              <a:rPr lang="en-US" sz="1150" b="1" baseline="0" noProof="0" dirty="0" err="1"/>
              <a:t>pyrophorics</a:t>
            </a:r>
            <a:r>
              <a:rPr lang="en-US" sz="1150" b="1" baseline="0" noProof="0" dirty="0"/>
              <a:t> </a:t>
            </a:r>
            <a:r>
              <a:rPr lang="en-US" sz="1150" baseline="0" noProof="0" dirty="0"/>
              <a:t> which are capable of </a:t>
            </a:r>
            <a:r>
              <a:rPr lang="en-US" sz="1200" baseline="0" noProof="0" dirty="0"/>
              <a:t>igniting spontaneously in air; </a:t>
            </a:r>
            <a:r>
              <a:rPr lang="en-US" sz="1200" b="1" baseline="0" noProof="0" dirty="0"/>
              <a:t>self heating </a:t>
            </a:r>
            <a:r>
              <a:rPr lang="en-US" sz="1200" b="0" baseline="0" noProof="0" dirty="0"/>
              <a:t>chemicals</a:t>
            </a:r>
            <a:r>
              <a:rPr lang="en-US" sz="1200" b="1" baseline="0" noProof="0" dirty="0"/>
              <a:t> </a:t>
            </a:r>
            <a:r>
              <a:rPr lang="en-US" sz="1200" baseline="0" noProof="0" dirty="0"/>
              <a:t>which generate heat by reaction with air without any energy supply. It will also appear on chemical products that </a:t>
            </a:r>
            <a:r>
              <a:rPr lang="en-US" sz="1200" b="1" baseline="0" noProof="0" dirty="0"/>
              <a:t>emits flammable gases, self reactive products</a:t>
            </a:r>
            <a:r>
              <a:rPr lang="en-US" sz="1200" baseline="0" noProof="0" dirty="0"/>
              <a:t>** (Type B, C, D, E, F) which are thermally </a:t>
            </a:r>
            <a:r>
              <a:rPr lang="en-US" sz="1200" b="0" i="0" kern="1200" dirty="0">
                <a:solidFill>
                  <a:schemeClr val="tx1"/>
                </a:solidFill>
                <a:latin typeface="Times" pitchFamily="-112" charset="0"/>
                <a:ea typeface="ＭＳ Ｐゴシック" charset="-128"/>
                <a:cs typeface="ＭＳ Ｐゴシック" charset="-128"/>
              </a:rPr>
              <a:t>unstable liquid or solid substances or mixtures liable to undergo a strongly exothermic decomposition even without participation of oxygen; </a:t>
            </a:r>
            <a:r>
              <a:rPr lang="en-US" sz="1200" baseline="0" noProof="0" dirty="0"/>
              <a:t> and </a:t>
            </a:r>
            <a:r>
              <a:rPr lang="en-US" sz="1200" b="1" baseline="0" noProof="0" dirty="0"/>
              <a:t>organic peroxides</a:t>
            </a:r>
            <a:r>
              <a:rPr lang="en-US" sz="1200" b="0" baseline="0" noProof="0" dirty="0"/>
              <a:t>*** </a:t>
            </a:r>
            <a:r>
              <a:rPr lang="en-US" sz="1200" b="0" i="0" kern="1200" baseline="0" noProof="0" dirty="0">
                <a:solidFill>
                  <a:schemeClr val="tx1"/>
                </a:solidFill>
                <a:latin typeface="Times" pitchFamily="-112" charset="0"/>
                <a:ea typeface="ＭＳ Ｐゴシック" charset="-128"/>
              </a:rPr>
              <a:t>(types</a:t>
            </a:r>
            <a:r>
              <a:rPr lang="en-US" sz="1200" b="0" i="0" kern="1200" dirty="0">
                <a:solidFill>
                  <a:schemeClr val="tx1"/>
                </a:solidFill>
                <a:latin typeface="Times" pitchFamily="-112" charset="0"/>
                <a:ea typeface="ＭＳ Ｐゴシック" charset="-128"/>
                <a:cs typeface="ＭＳ Ｐゴシック" charset="-128"/>
              </a:rPr>
              <a:t> B,</a:t>
            </a:r>
            <a:r>
              <a:rPr lang="en-US" sz="1200" b="0" i="0" kern="1200" baseline="0" dirty="0">
                <a:solidFill>
                  <a:schemeClr val="tx1"/>
                </a:solidFill>
                <a:latin typeface="Times" pitchFamily="-112" charset="0"/>
                <a:ea typeface="ＭＳ Ｐゴシック" charset="-128"/>
                <a:cs typeface="ＭＳ Ｐゴシック" charset="-128"/>
              </a:rPr>
              <a:t> C, D, E, F)</a:t>
            </a:r>
            <a:r>
              <a:rPr lang="en-US" sz="1200" b="1" baseline="0" noProof="0" dirty="0"/>
              <a:t> </a:t>
            </a:r>
            <a:r>
              <a:rPr lang="en-US" sz="1200" baseline="0" noProof="0" dirty="0"/>
              <a:t>which are found in many products such as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accelerators,</a:t>
            </a:r>
            <a:r>
              <a:rPr lang="en-US" sz="1200" b="0" i="0" kern="1200" noProof="0" dirty="0">
                <a:solidFill>
                  <a:schemeClr val="tx1"/>
                </a:solidFill>
                <a:latin typeface="Times" pitchFamily="-112" charset="0"/>
                <a:ea typeface="ＭＳ Ｐゴシック" charset="-128"/>
                <a:cs typeface="ＭＳ Ｐゴシック" charset="-128"/>
              </a:rPr>
              <a:t> </a:t>
            </a:r>
            <a:r>
              <a:rPr lang="en-US" sz="1200" b="0" i="0" u="none" strike="noStrike" kern="1200" noProof="0" dirty="0">
                <a:solidFill>
                  <a:schemeClr val="tx1"/>
                </a:solidFill>
                <a:latin typeface="Times" pitchFamily="-112" charset="0"/>
                <a:ea typeface="ＭＳ Ｐゴシック" charset="-128"/>
                <a:cs typeface="ＭＳ Ｐゴシック" charset="-128"/>
              </a:rPr>
              <a:t>activators,</a:t>
            </a:r>
            <a:r>
              <a:rPr lang="en-US" sz="1200" b="0" i="0" u="none" strike="noStrike" kern="1200" baseline="0" noProof="0" dirty="0">
                <a:solidFill>
                  <a:schemeClr val="tx1"/>
                </a:solidFill>
                <a:latin typeface="Times" pitchFamily="-112" charset="0"/>
                <a:ea typeface="ＭＳ Ｐゴシック" charset="-128"/>
                <a:cs typeface="ＭＳ Ｐゴシック" charset="-128"/>
              </a:rPr>
              <a:t> </a:t>
            </a:r>
            <a:r>
              <a:rPr lang="en-US" sz="1200" b="0" i="0" kern="1200" noProof="0" dirty="0">
                <a:solidFill>
                  <a:schemeClr val="tx1"/>
                </a:solidFill>
                <a:latin typeface="Times" pitchFamily="-112" charset="0"/>
                <a:ea typeface="ＭＳ Ｐゴシック" charset="-128"/>
                <a:cs typeface="ＭＳ Ｐゴシック" charset="-128"/>
              </a:rPr>
              <a:t>cross-linking agents</a:t>
            </a:r>
            <a:r>
              <a:rPr lang="en-US" sz="1200" b="0" i="0" kern="1200" baseline="0" noProof="0" dirty="0">
                <a:solidFill>
                  <a:schemeClr val="tx1"/>
                </a:solidFill>
                <a:latin typeface="Times" pitchFamily="-112" charset="0"/>
                <a:ea typeface="ＭＳ Ｐゴシック" charset="-128"/>
                <a:cs typeface="ＭＳ Ｐゴシック" charset="-128"/>
              </a:rPr>
              <a:t> and</a:t>
            </a:r>
            <a:r>
              <a:rPr lang="en-US" sz="1200" b="0" i="0" kern="1200" noProof="0" dirty="0">
                <a:solidFill>
                  <a:schemeClr val="tx1"/>
                </a:solidFill>
                <a:latin typeface="Times" pitchFamily="-112" charset="0"/>
                <a:ea typeface="ＭＳ Ｐゴシック" charset="-128"/>
                <a:cs typeface="ＭＳ Ｐゴシック" charset="-128"/>
              </a:rPr>
              <a:t> </a:t>
            </a:r>
            <a:r>
              <a:rPr lang="en-US" sz="1200" baseline="0" noProof="0" dirty="0"/>
              <a:t>curing agents.</a:t>
            </a:r>
          </a:p>
          <a:p>
            <a:pPr algn="just"/>
            <a:endParaRPr lang="tr-TR" sz="1200" baseline="0" noProof="0" dirty="0"/>
          </a:p>
          <a:p>
            <a:pPr algn="just"/>
            <a:r>
              <a:rPr lang="tr-TR" b="1" dirty="0"/>
              <a:t>**Self </a:t>
            </a:r>
            <a:r>
              <a:rPr lang="en-US" b="1" dirty="0"/>
              <a:t>reactive types</a:t>
            </a:r>
            <a:r>
              <a:rPr lang="tr-TR" b="1" dirty="0"/>
              <a:t>;</a:t>
            </a:r>
          </a:p>
          <a:p>
            <a:pPr algn="just"/>
            <a:r>
              <a:rPr lang="en-US" sz="1200" b="1" noProof="0" dirty="0"/>
              <a:t>Type</a:t>
            </a:r>
            <a:r>
              <a:rPr lang="tr-TR" sz="1200" b="1" noProof="0" dirty="0"/>
              <a:t> B- </a:t>
            </a:r>
            <a:r>
              <a:rPr lang="en-US" sz="1200" b="0" i="0" kern="1200" dirty="0">
                <a:solidFill>
                  <a:schemeClr val="tx1"/>
                </a:solidFill>
                <a:latin typeface="Times" pitchFamily="-112" charset="0"/>
                <a:ea typeface="ＭＳ Ｐゴシック" charset="-128"/>
                <a:cs typeface="ＭＳ Ｐゴシック" charset="-128"/>
              </a:rPr>
              <a:t>as packaged, does not detonate or deflagrate rapidly but is capable of undergoing a thermal explosion</a:t>
            </a:r>
            <a:r>
              <a:rPr lang="tr-TR" sz="1200" b="0" i="0" kern="1200" dirty="0">
                <a:solidFill>
                  <a:schemeClr val="tx1"/>
                </a:solidFill>
                <a:latin typeface="Times" pitchFamily="-112" charset="0"/>
                <a:ea typeface="ＭＳ Ｐゴシック" charset="-128"/>
                <a:cs typeface="ＭＳ Ｐゴシック" charset="-128"/>
              </a:rPr>
              <a:t>. (</a:t>
            </a:r>
            <a:r>
              <a:rPr lang="en-US" sz="1200" b="0" i="0" kern="1200" dirty="0">
                <a:solidFill>
                  <a:schemeClr val="tx1"/>
                </a:solidFill>
                <a:latin typeface="Times" pitchFamily="-112" charset="0"/>
                <a:ea typeface="ＭＳ Ｐゴシック" charset="-128"/>
                <a:cs typeface="ＭＳ Ｐゴシック" charset="-128"/>
              </a:rPr>
              <a:t>Heating causes </a:t>
            </a:r>
            <a:r>
              <a:rPr lang="tr-TR" sz="1200" b="0" i="0" kern="1200" baseline="0" dirty="0">
                <a:solidFill>
                  <a:schemeClr val="tx1"/>
                </a:solidFill>
                <a:latin typeface="Times" pitchFamily="-112" charset="0"/>
                <a:ea typeface="ＭＳ Ｐゴシック" charset="-128"/>
                <a:cs typeface="ＭＳ Ｐゴシック" charset="-128"/>
              </a:rPr>
              <a:t>fire)</a:t>
            </a:r>
            <a:endParaRPr lang="tr-TR" sz="1200" noProof="0" dirty="0"/>
          </a:p>
          <a:p>
            <a:pPr algn="just"/>
            <a:r>
              <a:rPr lang="en-US" b="1" dirty="0"/>
              <a:t>Type C </a:t>
            </a:r>
            <a:r>
              <a:rPr lang="en-US" sz="1200" noProof="0" dirty="0"/>
              <a:t>– as packaged, possesses explosive properties but will not detonate, deflagrate or thermally explode; </a:t>
            </a:r>
          </a:p>
          <a:p>
            <a:pPr algn="just"/>
            <a:r>
              <a:rPr lang="en-US" b="1" dirty="0"/>
              <a:t>Types D</a:t>
            </a:r>
            <a:r>
              <a:rPr lang="tr-TR" b="1" dirty="0"/>
              <a:t>, E, F </a:t>
            </a:r>
            <a:r>
              <a:rPr lang="en-US" sz="1200" noProof="0" dirty="0"/>
              <a:t>– have shown hazards such as partial detonation, etc. when tested in a laboratory but do not possess these hazards as packaged.</a:t>
            </a:r>
            <a:endParaRPr lang="tr-TR" sz="1200" noProof="0" dirty="0"/>
          </a:p>
          <a:p>
            <a:pPr algn="just"/>
            <a:endParaRPr lang="tr-TR" sz="1200" noProof="0" dirty="0"/>
          </a:p>
          <a:p>
            <a:pPr marL="0" marR="0" indent="0" algn="just" defTabSz="914400" latinLnBrk="0">
              <a:buClrTx/>
              <a:buSzTx/>
              <a:buFontTx/>
              <a:buNone/>
              <a:tabLst/>
              <a:defRPr/>
            </a:pPr>
            <a:r>
              <a:rPr lang="tr-TR" b="1" dirty="0"/>
              <a:t>***</a:t>
            </a:r>
            <a:r>
              <a:rPr lang="en-US" b="1" dirty="0"/>
              <a:t>Organic peroxide types</a:t>
            </a:r>
            <a:r>
              <a:rPr lang="tr-TR" b="1" dirty="0"/>
              <a:t>:</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a:t>Type</a:t>
            </a:r>
            <a:r>
              <a:rPr lang="tr-TR" b="1" dirty="0"/>
              <a:t> B- </a:t>
            </a:r>
            <a:r>
              <a:rPr lang="en-US" sz="1200" b="0" i="0" kern="1200" baseline="0" noProof="0" dirty="0">
                <a:solidFill>
                  <a:schemeClr val="tx1"/>
                </a:solidFill>
                <a:latin typeface="Times" pitchFamily="-112" charset="0"/>
                <a:ea typeface="ＭＳ Ｐゴシック" charset="-128"/>
                <a:cs typeface="ＭＳ Ｐゴシック" charset="-128"/>
              </a:rPr>
              <a:t>Any organic peroxide possessing explosive properties and which, as packaged, neither detonates nor deflagrates rapidly, but is liable to undergo a thermal explosion in that package</a:t>
            </a:r>
            <a:endParaRPr lang="tr-TR" sz="1200" b="0" i="0" kern="1200" baseline="0" noProof="0" dirty="0">
              <a:solidFill>
                <a:schemeClr val="tx1"/>
              </a:solidFill>
              <a:latin typeface="Times" pitchFamily="-112" charset="0"/>
              <a:ea typeface="ＭＳ Ｐゴシック" charset="-128"/>
              <a:cs typeface="ＭＳ Ｐゴシック" charset="-128"/>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a:t>Type</a:t>
            </a:r>
            <a:r>
              <a:rPr lang="tr-TR" b="1" dirty="0"/>
              <a:t> C-</a:t>
            </a:r>
            <a:r>
              <a:rPr lang="en-US" b="1" dirty="0"/>
              <a:t>  </a:t>
            </a:r>
            <a:r>
              <a:rPr lang="en-US" sz="1200" b="0" i="0" kern="1200" baseline="0" noProof="0" dirty="0">
                <a:solidFill>
                  <a:schemeClr val="tx1"/>
                </a:solidFill>
                <a:latin typeface="Times" pitchFamily="-112" charset="0"/>
                <a:ea typeface="ＭＳ Ｐゴシック" charset="-128"/>
                <a:cs typeface="ＭＳ Ｐゴシック" charset="-128"/>
              </a:rPr>
              <a:t>Any organic peroxide possessing explosive properties when the chemical as packaged cannot detonate or deflagrate rapidly or undergo a thermal explosion</a:t>
            </a:r>
            <a:endParaRPr lang="tr-TR" sz="1200" b="0" i="0" kern="1200" baseline="0" noProof="0" dirty="0">
              <a:solidFill>
                <a:schemeClr val="tx1"/>
              </a:solidFill>
              <a:latin typeface="Times" pitchFamily="-112" charset="0"/>
              <a:ea typeface="ＭＳ Ｐゴシック" charset="-128"/>
              <a:cs typeface="ＭＳ Ｐゴシック" charset="-128"/>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a:t>Type</a:t>
            </a:r>
            <a:r>
              <a:rPr lang="tr-TR" b="1" dirty="0"/>
              <a:t> D- </a:t>
            </a:r>
          </a:p>
          <a:p>
            <a:pPr marL="0" marR="0" indent="0" algn="just" defTabSz="914400" rtl="0" eaLnBrk="0" fontAlgn="base" latinLnBrk="0" hangingPunct="0">
              <a:lnSpc>
                <a:spcPct val="100000"/>
              </a:lnSpc>
              <a:spcBef>
                <a:spcPct val="30000"/>
              </a:spcBef>
              <a:spcAft>
                <a:spcPct val="0"/>
              </a:spcAft>
              <a:buClrTx/>
              <a:buSzTx/>
              <a:buFontTx/>
              <a:buNone/>
              <a:tabLst/>
              <a:defRPr/>
            </a:pPr>
            <a:r>
              <a:rPr lang="tr-TR" sz="1200" b="0" i="0" kern="1200" baseline="0" noProof="0" dirty="0">
                <a:solidFill>
                  <a:schemeClr val="tx1"/>
                </a:solidFill>
                <a:latin typeface="Times" pitchFamily="-112" charset="0"/>
                <a:ea typeface="ＭＳ Ｐゴシック" charset="-128"/>
                <a:cs typeface="ＭＳ Ｐゴシック" charset="-128"/>
              </a:rPr>
              <a:t>(i)</a:t>
            </a:r>
            <a:r>
              <a:rPr lang="en-US" sz="1200" b="0" i="0" kern="1200" baseline="0" noProof="0" dirty="0">
                <a:solidFill>
                  <a:schemeClr val="tx1"/>
                </a:solidFill>
                <a:latin typeface="Times" pitchFamily="-112" charset="0"/>
                <a:ea typeface="ＭＳ Ｐゴシック" charset="-128"/>
                <a:cs typeface="ＭＳ Ｐゴシック" charset="-128"/>
              </a:rPr>
              <a:t>Detonates partially, does not deflagrate rapidly and shows no violent effect when heated under confinement; or </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baseline="0" noProof="0" dirty="0">
                <a:solidFill>
                  <a:schemeClr val="tx1"/>
                </a:solidFill>
                <a:latin typeface="Times" pitchFamily="-112" charset="0"/>
                <a:ea typeface="ＭＳ Ｐゴシック" charset="-128"/>
                <a:cs typeface="ＭＳ Ｐゴシック" charset="-128"/>
              </a:rPr>
              <a:t>(ii) Does not detonate at all, deflagrates slowly and shows no violent effect when heated under confinement; or </a:t>
            </a:r>
            <a:endParaRPr lang="tr-TR" sz="1200" b="0" i="0" kern="1200" baseline="0" noProof="0" dirty="0">
              <a:solidFill>
                <a:schemeClr val="tx1"/>
              </a:solidFill>
              <a:latin typeface="Times" pitchFamily="-112" charset="0"/>
              <a:ea typeface="ＭＳ Ｐゴシック" charset="-128"/>
              <a:cs typeface="ＭＳ Ｐゴシック" charset="-128"/>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b="0" i="0" kern="1200" baseline="0" noProof="0" dirty="0">
                <a:solidFill>
                  <a:schemeClr val="tx1"/>
                </a:solidFill>
                <a:latin typeface="Times" pitchFamily="-112" charset="0"/>
                <a:ea typeface="ＭＳ Ｐゴシック" charset="-128"/>
                <a:cs typeface="ＭＳ Ｐゴシック" charset="-128"/>
              </a:rPr>
              <a:t>(iii) Does not detonate or deflagrate at all and shows a medium effect when heated under confinement;</a:t>
            </a:r>
            <a:endParaRPr lang="tr-TR" sz="1200" b="0" i="0" kern="1200" baseline="0" noProof="0" dirty="0">
              <a:solidFill>
                <a:schemeClr val="tx1"/>
              </a:solidFill>
              <a:latin typeface="Times" pitchFamily="-112" charset="0"/>
              <a:ea typeface="ＭＳ Ｐゴシック" charset="-128"/>
              <a:cs typeface="ＭＳ Ｐゴシック" charset="-128"/>
            </a:endParaRPr>
          </a:p>
          <a:p>
            <a:pPr algn="just"/>
            <a:endParaRPr lang="en-US" sz="1200" noProof="0" dirty="0"/>
          </a:p>
          <a:p>
            <a:pPr algn="just"/>
            <a:r>
              <a:rPr lang="en-US" b="1" dirty="0"/>
              <a:t>Type</a:t>
            </a:r>
            <a:r>
              <a:rPr lang="tr-TR" b="1" dirty="0"/>
              <a:t> E-</a:t>
            </a:r>
            <a:r>
              <a:rPr lang="en-US" sz="1200" noProof="0" dirty="0"/>
              <a:t>Any organic peroxide which, in laboratory testing, neither detonates nor deflagrates at all and shows low or no effect when heated under confinement </a:t>
            </a:r>
            <a:endParaRPr lang="tr-TR" sz="1200" noProof="0" dirty="0"/>
          </a:p>
          <a:p>
            <a:pPr algn="just"/>
            <a:endParaRPr lang="en-US" sz="1200" noProof="0" dirty="0"/>
          </a:p>
          <a:p>
            <a:pPr algn="just"/>
            <a:r>
              <a:rPr lang="en-US" b="1" dirty="0"/>
              <a:t>Type</a:t>
            </a:r>
            <a:r>
              <a:rPr lang="tr-TR" b="1" dirty="0"/>
              <a:t> F- </a:t>
            </a:r>
            <a:r>
              <a:rPr lang="en-US" sz="1200" noProof="0" dirty="0"/>
              <a:t>Any organic peroxide which, in laboratory testing, neither detonates in the </a:t>
            </a:r>
            <a:r>
              <a:rPr lang="en-US" sz="1200" noProof="0" dirty="0" err="1"/>
              <a:t>cavitated</a:t>
            </a:r>
            <a:r>
              <a:rPr lang="en-US" sz="1200" noProof="0" dirty="0"/>
              <a:t> state nor deflagrates at all and shows only a low or no effect when heated under confinement as well as low or no explosive power</a:t>
            </a:r>
          </a:p>
          <a:p>
            <a:endParaRPr lang="en-US" dirty="0"/>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16</a:t>
            </a:fld>
            <a:endParaRPr lang="en-US"/>
          </a:p>
        </p:txBody>
      </p:sp>
    </p:spTree>
    <p:extLst>
      <p:ext uri="{BB962C8B-B14F-4D97-AF65-F5344CB8AC3E}">
        <p14:creationId xmlns:p14="http://schemas.microsoft.com/office/powerpoint/2010/main" val="7212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pictogram of a flame over  circle associated with  materials that are classified as oxidizers. Oxidizers are substances that release oxygen to the another material for the purpose of combustion. They help the materials burn much more rapidly than they normally would. Therefore, they should not be stored close to flammable materials.</a:t>
            </a:r>
          </a:p>
          <a:p>
            <a:endParaRPr lang="en-US" dirty="0"/>
          </a:p>
        </p:txBody>
      </p:sp>
      <p:sp>
        <p:nvSpPr>
          <p:cNvPr id="4" name="Slide Number Placeholder 3"/>
          <p:cNvSpPr>
            <a:spLocks noGrp="1"/>
          </p:cNvSpPr>
          <p:nvPr>
            <p:ph type="sldNum" sz="quarter" idx="10"/>
          </p:nvPr>
        </p:nvSpPr>
        <p:spPr/>
        <p:txBody>
          <a:bodyPr/>
          <a:lstStyle/>
          <a:p>
            <a:fld id="{FD76DE33-2EEA-4C87-B53D-5D7D4C427CA5}" type="slidenum">
              <a:rPr lang="en-US" smtClean="0"/>
              <a:t>17</a:t>
            </a:fld>
            <a:endParaRPr lang="en-US"/>
          </a:p>
        </p:txBody>
      </p:sp>
    </p:spTree>
    <p:extLst>
      <p:ext uri="{BB962C8B-B14F-4D97-AF65-F5344CB8AC3E}">
        <p14:creationId xmlns:p14="http://schemas.microsoft.com/office/powerpoint/2010/main" val="195823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274384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303561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1791347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9477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103743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1969907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3583552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350600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2835419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02920B-A1BD-4BBC-922E-2B2E8806A2E8}"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42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55274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42733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2918320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388593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689826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300176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363443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79E6B9-4A22-48B0-B3B7-E601364E0891}"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02920B-A1BD-4BBC-922E-2B2E8806A2E8}" type="slidenum">
              <a:rPr lang="en-US" smtClean="0"/>
              <a:t>‹#›</a:t>
            </a:fld>
            <a:endParaRPr lang="en-US" dirty="0"/>
          </a:p>
        </p:txBody>
      </p:sp>
    </p:spTree>
    <p:extLst>
      <p:ext uri="{BB962C8B-B14F-4D97-AF65-F5344CB8AC3E}">
        <p14:creationId xmlns:p14="http://schemas.microsoft.com/office/powerpoint/2010/main" val="40934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79E6B9-4A22-48B0-B3B7-E601364E0891}" type="datetimeFigureOut">
              <a:rPr lang="en-US" smtClean="0"/>
              <a:t>10/20/2021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402920B-A1BD-4BBC-922E-2B2E8806A2E8}" type="slidenum">
              <a:rPr lang="en-US" smtClean="0"/>
              <a:t>‹#›</a:t>
            </a:fld>
            <a:endParaRPr lang="en-US" dirty="0"/>
          </a:p>
        </p:txBody>
      </p:sp>
    </p:spTree>
    <p:extLst>
      <p:ext uri="{BB962C8B-B14F-4D97-AF65-F5344CB8AC3E}">
        <p14:creationId xmlns:p14="http://schemas.microsoft.com/office/powerpoint/2010/main" val="264935397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_xgRYAb036o2JM&amp;tbnid=wOtN9f1cOCtJaM:&amp;ved=0CAUQjRw&amp;url=http%3A%2F%2Fwww.onsafelines.com%2Fnew-international-coshh-symbols.html&amp;ei=5WQCUtmqLYONygHvlYHIAg&amp;bvm=bv.50310824,d.aWc&amp;psig=AFQjCNE9J4YkR6Eezr5FU-AX-PPrIJS6Cw&amp;ust=137597500538778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frm=1&amp;source=images&amp;cd=&amp;cad=rja&amp;docid=Q_8lYCkMXX8T7M&amp;tbnid=J0My3jjdHLEw8M:&amp;ved=0CAUQjRw&amp;url=https%3A%2F%2Fsafety.army.mil%2Fghs&amp;ei=R2cCUoyzNYrlyAHurYDIBg&amp;bvm=bv.50310824,d.aWc&amp;psig=AFQjCNFsawDKJVp3UwmfmXVsjyNw84Wulw&amp;ust=1375975573454589"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281747"/>
            <a:ext cx="7543800" cy="1147253"/>
          </a:xfrm>
        </p:spPr>
        <p:txBody>
          <a:bodyPr>
            <a:normAutofit/>
          </a:bodyPr>
          <a:lstStyle/>
          <a:p>
            <a:pPr algn="ctr"/>
            <a:r>
              <a:rPr lang="en-US" sz="4000" b="1" dirty="0"/>
              <a:t>Hazard Communication</a:t>
            </a:r>
            <a:r>
              <a:rPr lang="en-US" b="1" dirty="0"/>
              <a:t/>
            </a:r>
            <a:br>
              <a:rPr lang="en-US" b="1" dirty="0"/>
            </a:br>
            <a:endParaRPr lang="en-US" sz="2200" b="1" dirty="0"/>
          </a:p>
        </p:txBody>
      </p:sp>
      <p:sp>
        <p:nvSpPr>
          <p:cNvPr id="3" name="Subtitle 2"/>
          <p:cNvSpPr>
            <a:spLocks noGrp="1"/>
          </p:cNvSpPr>
          <p:nvPr>
            <p:ph type="subTitle" idx="1"/>
          </p:nvPr>
        </p:nvSpPr>
        <p:spPr>
          <a:xfrm>
            <a:off x="1600200" y="3352800"/>
            <a:ext cx="6620968" cy="861420"/>
          </a:xfrm>
        </p:spPr>
        <p:txBody>
          <a:bodyPr/>
          <a:lstStyle/>
          <a:p>
            <a:pPr algn="ctr"/>
            <a:r>
              <a:rPr lang="en-US" b="1" dirty="0"/>
              <a:t> </a:t>
            </a:r>
          </a:p>
          <a:p>
            <a:pPr algn="ctr"/>
            <a:r>
              <a:rPr lang="en-US" b="1" dirty="0"/>
              <a:t>Globally Harmonized System-GHS </a:t>
            </a:r>
          </a:p>
        </p:txBody>
      </p:sp>
      <p:pic>
        <p:nvPicPr>
          <p:cNvPr id="5" name="Picture 4"/>
          <p:cNvPicPr>
            <a:picLocks noChangeAspect="1"/>
          </p:cNvPicPr>
          <p:nvPr/>
        </p:nvPicPr>
        <p:blipFill>
          <a:blip r:embed="rId2"/>
          <a:stretch>
            <a:fillRect/>
          </a:stretch>
        </p:blipFill>
        <p:spPr>
          <a:xfrm>
            <a:off x="762000" y="647877"/>
            <a:ext cx="2597121" cy="1633870"/>
          </a:xfrm>
          <a:prstGeom prst="rect">
            <a:avLst/>
          </a:prstGeom>
        </p:spPr>
      </p:pic>
    </p:spTree>
    <p:extLst>
      <p:ext uri="{BB962C8B-B14F-4D97-AF65-F5344CB8AC3E}">
        <p14:creationId xmlns:p14="http://schemas.microsoft.com/office/powerpoint/2010/main" val="711238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024744" cy="724936"/>
          </a:xfrm>
        </p:spPr>
        <p:txBody>
          <a:bodyPr>
            <a:normAutofit fontScale="90000"/>
          </a:bodyPr>
          <a:lstStyle/>
          <a:p>
            <a:r>
              <a:rPr lang="en-US" dirty="0">
                <a:solidFill>
                  <a:srgbClr val="FFC000"/>
                </a:solidFill>
              </a:rPr>
              <a:t>Requirements of a GHS Label</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70" t="2891" r="3226" b="6954"/>
          <a:stretch/>
        </p:blipFill>
        <p:spPr bwMode="auto">
          <a:xfrm>
            <a:off x="1219200" y="1371600"/>
            <a:ext cx="6858000" cy="5146556"/>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701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024744" cy="1143000"/>
          </a:xfrm>
        </p:spPr>
        <p:txBody>
          <a:bodyPr/>
          <a:lstStyle/>
          <a:p>
            <a:r>
              <a:rPr lang="en-US" dirty="0">
                <a:solidFill>
                  <a:srgbClr val="FFC000"/>
                </a:solidFill>
              </a:rPr>
              <a:t>Pictograms</a:t>
            </a:r>
          </a:p>
        </p:txBody>
      </p:sp>
      <p:sp>
        <p:nvSpPr>
          <p:cNvPr id="3" name="Content Placeholder 2"/>
          <p:cNvSpPr>
            <a:spLocks noGrp="1"/>
          </p:cNvSpPr>
          <p:nvPr>
            <p:ph idx="1"/>
          </p:nvPr>
        </p:nvSpPr>
        <p:spPr>
          <a:xfrm>
            <a:off x="381000" y="1981200"/>
            <a:ext cx="8381999" cy="3981897"/>
          </a:xfrm>
        </p:spPr>
        <p:txBody>
          <a:bodyPr/>
          <a:lstStyle/>
          <a:p>
            <a:r>
              <a:rPr lang="en-US" dirty="0"/>
              <a:t>A symbol plus a red diamond border intended to convey specific information about the hazards of a chemical.</a:t>
            </a:r>
          </a:p>
          <a:p>
            <a:r>
              <a:rPr lang="en-US" dirty="0"/>
              <a:t>4 Health Hazard Pictograms</a:t>
            </a:r>
          </a:p>
          <a:p>
            <a:r>
              <a:rPr lang="en-US" dirty="0"/>
              <a:t>5 Physical Hazard Pictograms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104" y="3581400"/>
            <a:ext cx="3139440" cy="196215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0591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828800"/>
          </a:xfrm>
        </p:spPr>
        <p:txBody>
          <a:bodyPr>
            <a:normAutofit fontScale="90000"/>
          </a:bodyPr>
          <a:lstStyle/>
          <a:p>
            <a:r>
              <a:rPr lang="en-US" dirty="0"/>
              <a:t/>
            </a:r>
            <a:br>
              <a:rPr lang="en-US" dirty="0"/>
            </a:br>
            <a:r>
              <a:rPr lang="en-US" dirty="0">
                <a:solidFill>
                  <a:srgbClr val="FFC000"/>
                </a:solidFill>
              </a:rPr>
              <a:t>Health Hazard Pictogram-</a:t>
            </a:r>
            <a:r>
              <a:rPr lang="en-US" dirty="0"/>
              <a:t/>
            </a:r>
            <a:br>
              <a:rPr lang="en-US" dirty="0"/>
            </a:br>
            <a:r>
              <a:rPr lang="en-US" b="1" dirty="0"/>
              <a:t>Corrosion</a:t>
            </a: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a:xfrm>
            <a:off x="4645152" y="2313431"/>
            <a:ext cx="3660648" cy="3493008"/>
          </a:xfrm>
        </p:spPr>
        <p:txBody>
          <a:bodyPr/>
          <a:lstStyle/>
          <a:p>
            <a:r>
              <a:rPr lang="en-US" dirty="0"/>
              <a:t>Skin Corrosion/Burns</a:t>
            </a:r>
          </a:p>
          <a:p>
            <a:r>
              <a:rPr lang="en-US" dirty="0"/>
              <a:t>Eye Damage</a:t>
            </a:r>
          </a:p>
        </p:txBody>
      </p:sp>
      <p:pic>
        <p:nvPicPr>
          <p:cNvPr id="3" name="Picture 2"/>
          <p:cNvPicPr>
            <a:picLocks noChangeAspect="1"/>
          </p:cNvPicPr>
          <p:nvPr/>
        </p:nvPicPr>
        <p:blipFill>
          <a:blip r:embed="rId3"/>
          <a:stretch>
            <a:fillRect/>
          </a:stretch>
        </p:blipFill>
        <p:spPr>
          <a:xfrm>
            <a:off x="3352800" y="4648200"/>
            <a:ext cx="990600" cy="1116170"/>
          </a:xfrm>
          <a:prstGeom prst="rect">
            <a:avLst/>
          </a:prstGeom>
        </p:spPr>
      </p:pic>
    </p:spTree>
    <p:extLst>
      <p:ext uri="{BB962C8B-B14F-4D97-AF65-F5344CB8AC3E}">
        <p14:creationId xmlns:p14="http://schemas.microsoft.com/office/powerpoint/2010/main" val="131095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Health Hazard Pictogram-</a:t>
            </a:r>
            <a:r>
              <a:rPr lang="en-US" dirty="0"/>
              <a:t/>
            </a:r>
            <a:br>
              <a:rPr lang="en-US" dirty="0"/>
            </a:br>
            <a:r>
              <a:rPr lang="en-US" b="1" dirty="0"/>
              <a:t>Exclamation Mark</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a:xfrm>
            <a:off x="4572000" y="2313430"/>
            <a:ext cx="4038600" cy="3934969"/>
          </a:xfrm>
        </p:spPr>
        <p:txBody>
          <a:bodyPr>
            <a:normAutofit/>
          </a:bodyPr>
          <a:lstStyle/>
          <a:p>
            <a:r>
              <a:rPr lang="en-US" dirty="0"/>
              <a:t>Irritant (skin and eye)</a:t>
            </a:r>
          </a:p>
          <a:p>
            <a:r>
              <a:rPr lang="en-US" dirty="0"/>
              <a:t>Skin Sensitizer</a:t>
            </a:r>
          </a:p>
          <a:p>
            <a:r>
              <a:rPr lang="en-US" dirty="0"/>
              <a:t>Acute Toxicity</a:t>
            </a:r>
          </a:p>
          <a:p>
            <a:r>
              <a:rPr lang="en-US" dirty="0"/>
              <a:t>Narcotic Effects</a:t>
            </a:r>
          </a:p>
          <a:p>
            <a:r>
              <a:rPr lang="en-US" dirty="0"/>
              <a:t>Respiratory Tract Irritant</a:t>
            </a:r>
          </a:p>
          <a:p>
            <a:r>
              <a:rPr lang="en-US" dirty="0"/>
              <a:t>Hazardous to Ozone Layer (non-mandatory)</a:t>
            </a:r>
          </a:p>
        </p:txBody>
      </p:sp>
      <p:pic>
        <p:nvPicPr>
          <p:cNvPr id="3" name="Picture 2"/>
          <p:cNvPicPr>
            <a:picLocks noChangeAspect="1"/>
          </p:cNvPicPr>
          <p:nvPr/>
        </p:nvPicPr>
        <p:blipFill>
          <a:blip r:embed="rId4"/>
          <a:stretch>
            <a:fillRect/>
          </a:stretch>
        </p:blipFill>
        <p:spPr>
          <a:xfrm>
            <a:off x="3566583" y="4891869"/>
            <a:ext cx="877900" cy="877900"/>
          </a:xfrm>
          <a:prstGeom prst="rect">
            <a:avLst/>
          </a:prstGeom>
        </p:spPr>
      </p:pic>
    </p:spTree>
    <p:extLst>
      <p:ext uri="{BB962C8B-B14F-4D97-AF65-F5344CB8AC3E}">
        <p14:creationId xmlns:p14="http://schemas.microsoft.com/office/powerpoint/2010/main" val="1998954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Health Hazard Pictogram-</a:t>
            </a:r>
            <a:r>
              <a:rPr lang="en-US" dirty="0"/>
              <a:t/>
            </a:r>
            <a:br>
              <a:rPr lang="en-US" dirty="0"/>
            </a:br>
            <a:r>
              <a:rPr lang="en-US" b="1" dirty="0"/>
              <a:t>Health Hazard</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a:xfrm>
            <a:off x="4645152" y="2313431"/>
            <a:ext cx="3813048" cy="3493008"/>
          </a:xfrm>
        </p:spPr>
        <p:txBody>
          <a:bodyPr/>
          <a:lstStyle/>
          <a:p>
            <a:r>
              <a:rPr lang="en-US" dirty="0"/>
              <a:t>Carcinogen</a:t>
            </a:r>
          </a:p>
          <a:p>
            <a:r>
              <a:rPr lang="en-US" dirty="0"/>
              <a:t>Mutagen</a:t>
            </a:r>
          </a:p>
          <a:p>
            <a:r>
              <a:rPr lang="en-US" dirty="0"/>
              <a:t>Reproductive Toxicity</a:t>
            </a:r>
          </a:p>
          <a:p>
            <a:r>
              <a:rPr lang="en-US" dirty="0"/>
              <a:t>Respiratory Sensitizer</a:t>
            </a:r>
          </a:p>
          <a:p>
            <a:r>
              <a:rPr lang="en-US" dirty="0"/>
              <a:t>Target Organ Toxicity</a:t>
            </a:r>
          </a:p>
          <a:p>
            <a:r>
              <a:rPr lang="en-US" dirty="0"/>
              <a:t>Aspiration Toxicity</a:t>
            </a:r>
          </a:p>
        </p:txBody>
      </p:sp>
      <p:pic>
        <p:nvPicPr>
          <p:cNvPr id="3" name="Picture 2"/>
          <p:cNvPicPr>
            <a:picLocks noChangeAspect="1"/>
          </p:cNvPicPr>
          <p:nvPr/>
        </p:nvPicPr>
        <p:blipFill>
          <a:blip r:embed="rId4"/>
          <a:stretch>
            <a:fillRect/>
          </a:stretch>
        </p:blipFill>
        <p:spPr>
          <a:xfrm>
            <a:off x="3505545" y="4800600"/>
            <a:ext cx="719390" cy="719390"/>
          </a:xfrm>
          <a:prstGeom prst="rect">
            <a:avLst/>
          </a:prstGeom>
        </p:spPr>
      </p:pic>
    </p:spTree>
    <p:extLst>
      <p:ext uri="{BB962C8B-B14F-4D97-AF65-F5344CB8AC3E}">
        <p14:creationId xmlns:p14="http://schemas.microsoft.com/office/powerpoint/2010/main" val="425817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C000"/>
                </a:solidFill>
              </a:rPr>
              <a:t>Health Hazard Pictogram-</a:t>
            </a:r>
            <a:r>
              <a:rPr lang="en-US" dirty="0"/>
              <a:t/>
            </a:r>
            <a:br>
              <a:rPr lang="en-US" dirty="0"/>
            </a:br>
            <a:r>
              <a:rPr lang="en-US" b="1" dirty="0"/>
              <a:t>Skull &amp; Crossbones</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10" name="Content Placeholder 9"/>
          <p:cNvSpPr>
            <a:spLocks noGrp="1"/>
          </p:cNvSpPr>
          <p:nvPr>
            <p:ph sz="quarter" idx="14"/>
          </p:nvPr>
        </p:nvSpPr>
        <p:spPr/>
        <p:txBody>
          <a:bodyPr/>
          <a:lstStyle/>
          <a:p>
            <a:r>
              <a:rPr lang="en-US" dirty="0"/>
              <a:t>Acute Toxicity (fatal or toxic)</a:t>
            </a:r>
          </a:p>
          <a:p>
            <a:endParaRPr lang="en-US" dirty="0"/>
          </a:p>
        </p:txBody>
      </p:sp>
      <p:pic>
        <p:nvPicPr>
          <p:cNvPr id="3" name="Picture 2"/>
          <p:cNvPicPr>
            <a:picLocks noChangeAspect="1"/>
          </p:cNvPicPr>
          <p:nvPr/>
        </p:nvPicPr>
        <p:blipFill>
          <a:blip r:embed="rId4"/>
          <a:stretch>
            <a:fillRect/>
          </a:stretch>
        </p:blipFill>
        <p:spPr>
          <a:xfrm>
            <a:off x="3276600" y="4708960"/>
            <a:ext cx="1097479" cy="1097479"/>
          </a:xfrm>
          <a:prstGeom prst="rect">
            <a:avLst/>
          </a:prstGeom>
        </p:spPr>
      </p:pic>
    </p:spTree>
    <p:extLst>
      <p:ext uri="{BB962C8B-B14F-4D97-AF65-F5344CB8AC3E}">
        <p14:creationId xmlns:p14="http://schemas.microsoft.com/office/powerpoint/2010/main" val="191624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Physical Hazard Pictogram-</a:t>
            </a:r>
            <a:r>
              <a:rPr lang="en-US" dirty="0"/>
              <a:t/>
            </a:r>
            <a:br>
              <a:rPr lang="en-US" dirty="0"/>
            </a:br>
            <a:r>
              <a:rPr lang="en-US" b="1" dirty="0"/>
              <a:t>Flame</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a:xfrm>
            <a:off x="4645152" y="2313431"/>
            <a:ext cx="3813048" cy="3493008"/>
          </a:xfrm>
        </p:spPr>
        <p:txBody>
          <a:bodyPr/>
          <a:lstStyle/>
          <a:p>
            <a:r>
              <a:rPr lang="en-US" dirty="0"/>
              <a:t>Flammables</a:t>
            </a:r>
          </a:p>
          <a:p>
            <a:r>
              <a:rPr lang="en-US" dirty="0"/>
              <a:t>Pyrophorics</a:t>
            </a:r>
          </a:p>
          <a:p>
            <a:r>
              <a:rPr lang="en-US" dirty="0"/>
              <a:t>Self-Heating</a:t>
            </a:r>
          </a:p>
          <a:p>
            <a:r>
              <a:rPr lang="en-US" dirty="0"/>
              <a:t>Emits Flammable Gas</a:t>
            </a:r>
          </a:p>
          <a:p>
            <a:r>
              <a:rPr lang="en-US" dirty="0"/>
              <a:t>Self-Reactives</a:t>
            </a:r>
          </a:p>
          <a:p>
            <a:r>
              <a:rPr lang="en-US" dirty="0"/>
              <a:t>Organic Peroxides</a:t>
            </a:r>
          </a:p>
        </p:txBody>
      </p:sp>
      <p:pic>
        <p:nvPicPr>
          <p:cNvPr id="6" name="Picture 5"/>
          <p:cNvPicPr>
            <a:picLocks noChangeAspect="1"/>
          </p:cNvPicPr>
          <p:nvPr/>
        </p:nvPicPr>
        <p:blipFill>
          <a:blip r:embed="rId4"/>
          <a:stretch>
            <a:fillRect/>
          </a:stretch>
        </p:blipFill>
        <p:spPr>
          <a:xfrm>
            <a:off x="3505200" y="4983317"/>
            <a:ext cx="786452" cy="786452"/>
          </a:xfrm>
          <a:prstGeom prst="rect">
            <a:avLst/>
          </a:prstGeom>
        </p:spPr>
      </p:pic>
    </p:spTree>
    <p:extLst>
      <p:ext uri="{BB962C8B-B14F-4D97-AF65-F5344CB8AC3E}">
        <p14:creationId xmlns:p14="http://schemas.microsoft.com/office/powerpoint/2010/main" val="312074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Physical Hazard Pictogram-</a:t>
            </a:r>
            <a:r>
              <a:rPr lang="en-US" dirty="0"/>
              <a:t/>
            </a:r>
            <a:br>
              <a:rPr lang="en-US" dirty="0"/>
            </a:br>
            <a:r>
              <a:rPr lang="en-US" b="1" dirty="0"/>
              <a:t>Flame Over Circle</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a:xfrm>
            <a:off x="4645152" y="2313431"/>
            <a:ext cx="3736848" cy="3493008"/>
          </a:xfrm>
        </p:spPr>
        <p:txBody>
          <a:bodyPr>
            <a:normAutofit/>
          </a:bodyPr>
          <a:lstStyle/>
          <a:p>
            <a:r>
              <a:rPr lang="en-US" dirty="0"/>
              <a:t>Oxidizer – </a:t>
            </a:r>
          </a:p>
          <a:p>
            <a:pPr marL="365760" lvl="1" indent="0">
              <a:buNone/>
            </a:pPr>
            <a:r>
              <a:rPr lang="en-US" sz="2000" dirty="0"/>
              <a:t>a substance that is not necessarily combustible, but may, generally by yielding oxygen, cause or contribute to the combustion of other material</a:t>
            </a:r>
            <a:endParaRPr lang="en-US" sz="2400" dirty="0"/>
          </a:p>
        </p:txBody>
      </p:sp>
      <p:pic>
        <p:nvPicPr>
          <p:cNvPr id="3" name="Picture 2"/>
          <p:cNvPicPr>
            <a:picLocks noChangeAspect="1"/>
          </p:cNvPicPr>
          <p:nvPr/>
        </p:nvPicPr>
        <p:blipFill>
          <a:blip r:embed="rId4"/>
          <a:stretch>
            <a:fillRect/>
          </a:stretch>
        </p:blipFill>
        <p:spPr>
          <a:xfrm>
            <a:off x="3352800" y="4702877"/>
            <a:ext cx="1109663" cy="1066892"/>
          </a:xfrm>
          <a:prstGeom prst="rect">
            <a:avLst/>
          </a:prstGeom>
        </p:spPr>
      </p:pic>
    </p:spTree>
    <p:extLst>
      <p:ext uri="{BB962C8B-B14F-4D97-AF65-F5344CB8AC3E}">
        <p14:creationId xmlns:p14="http://schemas.microsoft.com/office/powerpoint/2010/main" val="558031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Physical Hazard Pictogram-</a:t>
            </a:r>
            <a:r>
              <a:rPr lang="en-US" dirty="0"/>
              <a:t/>
            </a:r>
            <a:br>
              <a:rPr lang="en-US" dirty="0"/>
            </a:br>
            <a:r>
              <a:rPr lang="en-US" b="1" dirty="0"/>
              <a:t>Gas Cylinder</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p:txBody>
          <a:bodyPr/>
          <a:lstStyle/>
          <a:p>
            <a:r>
              <a:rPr lang="en-US" dirty="0"/>
              <a:t>Gases under pressure</a:t>
            </a:r>
          </a:p>
        </p:txBody>
      </p:sp>
      <p:pic>
        <p:nvPicPr>
          <p:cNvPr id="3" name="Picture 2"/>
          <p:cNvPicPr>
            <a:picLocks noChangeAspect="1"/>
          </p:cNvPicPr>
          <p:nvPr/>
        </p:nvPicPr>
        <p:blipFill>
          <a:blip r:embed="rId4"/>
          <a:stretch>
            <a:fillRect/>
          </a:stretch>
        </p:blipFill>
        <p:spPr>
          <a:xfrm>
            <a:off x="3773452" y="4724400"/>
            <a:ext cx="780356" cy="780356"/>
          </a:xfrm>
          <a:prstGeom prst="rect">
            <a:avLst/>
          </a:prstGeom>
        </p:spPr>
      </p:pic>
    </p:spTree>
    <p:extLst>
      <p:ext uri="{BB962C8B-B14F-4D97-AF65-F5344CB8AC3E}">
        <p14:creationId xmlns:p14="http://schemas.microsoft.com/office/powerpoint/2010/main" val="43474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Physical Hazard Pictogram-</a:t>
            </a:r>
            <a:r>
              <a:rPr lang="en-US" dirty="0"/>
              <a:t/>
            </a:r>
            <a:br>
              <a:rPr lang="en-US" dirty="0"/>
            </a:br>
            <a:r>
              <a:rPr lang="en-US" b="1" dirty="0"/>
              <a:t>Exploding Bomb</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p:txBody>
          <a:bodyPr/>
          <a:lstStyle/>
          <a:p>
            <a:r>
              <a:rPr lang="en-US" dirty="0"/>
              <a:t>Explosives</a:t>
            </a:r>
          </a:p>
          <a:p>
            <a:r>
              <a:rPr lang="en-US" dirty="0"/>
              <a:t>Self-Reactives</a:t>
            </a:r>
          </a:p>
          <a:p>
            <a:r>
              <a:rPr lang="en-US" dirty="0"/>
              <a:t>Organic Peroxides</a:t>
            </a:r>
          </a:p>
        </p:txBody>
      </p:sp>
      <p:pic>
        <p:nvPicPr>
          <p:cNvPr id="3" name="Picture 2"/>
          <p:cNvPicPr>
            <a:picLocks noChangeAspect="1"/>
          </p:cNvPicPr>
          <p:nvPr/>
        </p:nvPicPr>
        <p:blipFill>
          <a:blip r:embed="rId4"/>
          <a:stretch>
            <a:fillRect/>
          </a:stretch>
        </p:blipFill>
        <p:spPr>
          <a:xfrm>
            <a:off x="3505200" y="4495800"/>
            <a:ext cx="1316866" cy="1197769"/>
          </a:xfrm>
          <a:prstGeom prst="rect">
            <a:avLst/>
          </a:prstGeom>
        </p:spPr>
      </p:pic>
    </p:spTree>
    <p:extLst>
      <p:ext uri="{BB962C8B-B14F-4D97-AF65-F5344CB8AC3E}">
        <p14:creationId xmlns:p14="http://schemas.microsoft.com/office/powerpoint/2010/main" val="169822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6993" y="665947"/>
            <a:ext cx="8534400" cy="1143000"/>
          </a:xfrm>
        </p:spPr>
        <p:txBody>
          <a:bodyPr/>
          <a:lstStyle/>
          <a:p>
            <a:pPr eaLnBrk="1" hangingPunct="1"/>
            <a:r>
              <a:rPr lang="en-US" dirty="0">
                <a:solidFill>
                  <a:srgbClr val="FFC000"/>
                </a:solidFill>
              </a:rPr>
              <a:t>Purpose</a:t>
            </a:r>
          </a:p>
        </p:txBody>
      </p:sp>
      <p:sp>
        <p:nvSpPr>
          <p:cNvPr id="5" name="Rectangle 3"/>
          <p:cNvSpPr txBox="1">
            <a:spLocks noChangeArrowheads="1"/>
          </p:cNvSpPr>
          <p:nvPr/>
        </p:nvSpPr>
        <p:spPr>
          <a:xfrm>
            <a:off x="685800" y="2209800"/>
            <a:ext cx="7772400" cy="35814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en-US" sz="3200" dirty="0"/>
          </a:p>
        </p:txBody>
      </p:sp>
      <p:sp>
        <p:nvSpPr>
          <p:cNvPr id="2" name="Rectangle 1"/>
          <p:cNvSpPr/>
          <p:nvPr/>
        </p:nvSpPr>
        <p:spPr>
          <a:xfrm>
            <a:off x="685800" y="2191820"/>
            <a:ext cx="8077200" cy="954107"/>
          </a:xfrm>
          <a:prstGeom prst="rect">
            <a:avLst/>
          </a:prstGeom>
        </p:spPr>
        <p:txBody>
          <a:bodyPr wrap="square">
            <a:spAutoFit/>
          </a:bodyPr>
          <a:lstStyle/>
          <a:p>
            <a:r>
              <a:rPr lang="en-US" sz="2800" dirty="0"/>
              <a:t>Ensure chemical safety in the workplace</a:t>
            </a:r>
          </a:p>
          <a:p>
            <a:r>
              <a:rPr lang="en-US" sz="2800" dirty="0"/>
              <a:t> </a:t>
            </a:r>
            <a:endParaRPr lang="en-US" sz="2800" dirty="0">
              <a:effectLst/>
            </a:endParaRPr>
          </a:p>
        </p:txBody>
      </p:sp>
      <p:sp>
        <p:nvSpPr>
          <p:cNvPr id="3" name="Rectangle 2"/>
          <p:cNvSpPr/>
          <p:nvPr/>
        </p:nvSpPr>
        <p:spPr>
          <a:xfrm>
            <a:off x="363876" y="4800600"/>
            <a:ext cx="8229600" cy="1477328"/>
          </a:xfrm>
          <a:prstGeom prst="rect">
            <a:avLst/>
          </a:prstGeom>
        </p:spPr>
        <p:txBody>
          <a:bodyPr wrap="square">
            <a:spAutoFit/>
          </a:bodyPr>
          <a:lstStyle/>
          <a:p>
            <a:endParaRPr lang="en-US" dirty="0"/>
          </a:p>
          <a:p>
            <a:r>
              <a:rPr lang="en-US" dirty="0"/>
              <a:t>OSHA's Hazard Communication Standard requires the development and dissemination of information about the identities and hazards of the chemicals must be available and understandable to workers. </a:t>
            </a:r>
          </a:p>
          <a:p>
            <a:endParaRPr lang="en-US" dirty="0"/>
          </a:p>
        </p:txBody>
      </p:sp>
    </p:spTree>
    <p:extLst>
      <p:ext uri="{BB962C8B-B14F-4D97-AF65-F5344CB8AC3E}">
        <p14:creationId xmlns:p14="http://schemas.microsoft.com/office/powerpoint/2010/main" val="1277021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391400" cy="1484864"/>
          </a:xfrm>
        </p:spPr>
        <p:txBody>
          <a:bodyPr>
            <a:normAutofit/>
          </a:bodyPr>
          <a:lstStyle/>
          <a:p>
            <a:r>
              <a:rPr lang="en-US" dirty="0">
                <a:solidFill>
                  <a:srgbClr val="FFC000"/>
                </a:solidFill>
              </a:rPr>
              <a:t>Physical Hazard Pictogram-</a:t>
            </a:r>
            <a:r>
              <a:rPr lang="en-US" dirty="0"/>
              <a:t/>
            </a:r>
            <a:br>
              <a:rPr lang="en-US" dirty="0"/>
            </a:br>
            <a:r>
              <a:rPr lang="en-US" b="1" dirty="0"/>
              <a:t>Corrosion</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a:xfrm>
            <a:off x="4645152" y="2313431"/>
            <a:ext cx="3660648" cy="3493008"/>
          </a:xfrm>
        </p:spPr>
        <p:txBody>
          <a:bodyPr/>
          <a:lstStyle/>
          <a:p>
            <a:r>
              <a:rPr lang="en-US" dirty="0"/>
              <a:t>Corrosive to Metals</a:t>
            </a:r>
          </a:p>
        </p:txBody>
      </p:sp>
      <p:pic>
        <p:nvPicPr>
          <p:cNvPr id="6" name="Picture 5"/>
          <p:cNvPicPr>
            <a:picLocks noChangeAspect="1"/>
          </p:cNvPicPr>
          <p:nvPr/>
        </p:nvPicPr>
        <p:blipFill>
          <a:blip r:embed="rId4"/>
          <a:stretch>
            <a:fillRect/>
          </a:stretch>
        </p:blipFill>
        <p:spPr>
          <a:xfrm>
            <a:off x="3810000" y="4707805"/>
            <a:ext cx="1041940" cy="1061964"/>
          </a:xfrm>
          <a:prstGeom prst="rect">
            <a:avLst/>
          </a:prstGeom>
        </p:spPr>
      </p:pic>
    </p:spTree>
    <p:extLst>
      <p:ext uri="{BB962C8B-B14F-4D97-AF65-F5344CB8AC3E}">
        <p14:creationId xmlns:p14="http://schemas.microsoft.com/office/powerpoint/2010/main" val="174199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C000"/>
                </a:solidFill>
              </a:rPr>
              <a:t>Non-mandatory Pictogram-</a:t>
            </a:r>
            <a:r>
              <a:rPr lang="en-US" dirty="0"/>
              <a:t/>
            </a:r>
            <a:br>
              <a:rPr lang="en-US" dirty="0"/>
            </a:br>
            <a:r>
              <a:rPr lang="en-US" b="1" dirty="0"/>
              <a:t>Environment</a:t>
            </a:r>
          </a:p>
        </p:txBody>
      </p:sp>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042988" y="2350294"/>
            <a:ext cx="3419475" cy="3419475"/>
          </a:xfrm>
        </p:spPr>
      </p:pic>
      <p:sp>
        <p:nvSpPr>
          <p:cNvPr id="5" name="Content Placeholder 4"/>
          <p:cNvSpPr>
            <a:spLocks noGrp="1"/>
          </p:cNvSpPr>
          <p:nvPr>
            <p:ph sz="quarter" idx="14"/>
          </p:nvPr>
        </p:nvSpPr>
        <p:spPr/>
        <p:txBody>
          <a:bodyPr/>
          <a:lstStyle/>
          <a:p>
            <a:r>
              <a:rPr lang="en-US" dirty="0"/>
              <a:t>Aquatic Toxicity</a:t>
            </a:r>
          </a:p>
        </p:txBody>
      </p:sp>
      <p:pic>
        <p:nvPicPr>
          <p:cNvPr id="3" name="Picture 2"/>
          <p:cNvPicPr>
            <a:picLocks noChangeAspect="1"/>
          </p:cNvPicPr>
          <p:nvPr/>
        </p:nvPicPr>
        <p:blipFill>
          <a:blip r:embed="rId4"/>
          <a:stretch>
            <a:fillRect/>
          </a:stretch>
        </p:blipFill>
        <p:spPr>
          <a:xfrm>
            <a:off x="3429000" y="4724400"/>
            <a:ext cx="932769" cy="938865"/>
          </a:xfrm>
          <a:prstGeom prst="rect">
            <a:avLst/>
          </a:prstGeom>
        </p:spPr>
      </p:pic>
    </p:spTree>
    <p:extLst>
      <p:ext uri="{BB962C8B-B14F-4D97-AF65-F5344CB8AC3E}">
        <p14:creationId xmlns:p14="http://schemas.microsoft.com/office/powerpoint/2010/main" val="2625978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456" y="304800"/>
            <a:ext cx="7024744" cy="685800"/>
          </a:xfrm>
        </p:spPr>
        <p:txBody>
          <a:bodyPr/>
          <a:lstStyle/>
          <a:p>
            <a:r>
              <a:rPr lang="en-US" dirty="0">
                <a:solidFill>
                  <a:srgbClr val="FFC000"/>
                </a:solidFill>
              </a:rPr>
              <a:t>Signal Words</a:t>
            </a:r>
          </a:p>
        </p:txBody>
      </p:sp>
      <p:sp>
        <p:nvSpPr>
          <p:cNvPr id="3" name="Content Placeholder 2"/>
          <p:cNvSpPr>
            <a:spLocks noGrp="1"/>
          </p:cNvSpPr>
          <p:nvPr>
            <p:ph idx="1"/>
          </p:nvPr>
        </p:nvSpPr>
        <p:spPr>
          <a:xfrm>
            <a:off x="290456" y="1600200"/>
            <a:ext cx="7553661" cy="4572000"/>
          </a:xfrm>
        </p:spPr>
        <p:txBody>
          <a:bodyPr>
            <a:normAutofit/>
          </a:bodyPr>
          <a:lstStyle/>
          <a:p>
            <a:r>
              <a:rPr lang="en-US" dirty="0"/>
              <a:t>“Danger” – more severe hazards</a:t>
            </a:r>
          </a:p>
          <a:p>
            <a:endParaRPr lang="en-US" dirty="0"/>
          </a:p>
          <a:p>
            <a:endParaRPr lang="en-US" dirty="0"/>
          </a:p>
          <a:p>
            <a:endParaRPr lang="en-US" dirty="0"/>
          </a:p>
          <a:p>
            <a:endParaRPr lang="en-US" dirty="0"/>
          </a:p>
          <a:p>
            <a:endParaRPr lang="en-US" dirty="0"/>
          </a:p>
          <a:p>
            <a:endParaRPr lang="en-US" dirty="0"/>
          </a:p>
          <a:p>
            <a:pPr lvl="5"/>
            <a:r>
              <a:rPr lang="en-US" sz="2000" dirty="0"/>
              <a:t>“Warning” – less severe hazards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151" y="1219199"/>
            <a:ext cx="1872449" cy="242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253621"/>
            <a:ext cx="1849218" cy="238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767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7768" y="304800"/>
            <a:ext cx="7772400" cy="990600"/>
          </a:xfrm>
        </p:spPr>
        <p:txBody>
          <a:bodyPr/>
          <a:lstStyle/>
          <a:p>
            <a:pPr eaLnBrk="1" hangingPunct="1"/>
            <a:r>
              <a:rPr lang="en-US" dirty="0">
                <a:solidFill>
                  <a:srgbClr val="FFC000"/>
                </a:solidFill>
              </a:rPr>
              <a:t>HMIS/NFPA Labeling Systems</a:t>
            </a:r>
          </a:p>
        </p:txBody>
      </p:sp>
      <p:sp>
        <p:nvSpPr>
          <p:cNvPr id="5" name="Rectangle 3"/>
          <p:cNvSpPr txBox="1">
            <a:spLocks noChangeArrowheads="1"/>
          </p:cNvSpPr>
          <p:nvPr/>
        </p:nvSpPr>
        <p:spPr>
          <a:xfrm>
            <a:off x="762000" y="1752600"/>
            <a:ext cx="4495800" cy="48006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v"/>
            </a:pPr>
            <a:r>
              <a:rPr lang="en-US" b="1" dirty="0"/>
              <a:t>Blue</a:t>
            </a:r>
            <a:r>
              <a:rPr lang="en-US" dirty="0"/>
              <a:t> - Health	</a:t>
            </a:r>
          </a:p>
          <a:p>
            <a:pPr>
              <a:buFont typeface="Wingdings" panose="05000000000000000000" pitchFamily="2" charset="2"/>
              <a:buChar char="v"/>
            </a:pPr>
            <a:r>
              <a:rPr lang="en-US" b="1" dirty="0"/>
              <a:t>Red</a:t>
            </a:r>
            <a:r>
              <a:rPr lang="en-US" dirty="0"/>
              <a:t> – Flammability</a:t>
            </a:r>
          </a:p>
          <a:p>
            <a:pPr>
              <a:buFont typeface="Wingdings" panose="05000000000000000000" pitchFamily="2" charset="2"/>
              <a:buChar char="v"/>
            </a:pPr>
            <a:r>
              <a:rPr lang="en-US" b="1" dirty="0"/>
              <a:t>Yellow </a:t>
            </a:r>
            <a:r>
              <a:rPr lang="en-US" dirty="0"/>
              <a:t>– Reactivity</a:t>
            </a:r>
          </a:p>
          <a:p>
            <a:pPr>
              <a:buFont typeface="Wingdings" panose="05000000000000000000" pitchFamily="2" charset="2"/>
              <a:buChar char="v"/>
            </a:pPr>
            <a:r>
              <a:rPr lang="en-US" b="1" dirty="0"/>
              <a:t>White</a:t>
            </a:r>
            <a:r>
              <a:rPr lang="en-US" dirty="0"/>
              <a:t> – Protective Equipment and Other</a:t>
            </a:r>
          </a:p>
          <a:p>
            <a:endParaRPr lang="en-US" dirty="0"/>
          </a:p>
          <a:p>
            <a:pPr>
              <a:buFont typeface="Wingdings" panose="05000000000000000000" pitchFamily="2" charset="2"/>
              <a:buChar char="v"/>
            </a:pPr>
            <a:r>
              <a:rPr lang="en-US" dirty="0"/>
              <a:t>Scale 0-4</a:t>
            </a:r>
          </a:p>
          <a:p>
            <a:pPr marL="365760" lvl="1" indent="0">
              <a:buNone/>
            </a:pPr>
            <a:r>
              <a:rPr lang="en-US" sz="2400" dirty="0"/>
              <a:t>0 = no danger</a:t>
            </a:r>
          </a:p>
          <a:p>
            <a:pPr marL="365760" lvl="1" indent="0">
              <a:buNone/>
            </a:pPr>
            <a:r>
              <a:rPr lang="en-US" sz="2400" dirty="0"/>
              <a:t>4 = highest danger</a:t>
            </a:r>
          </a:p>
          <a:p>
            <a:endParaRPr lang="en-US" dirty="0"/>
          </a:p>
        </p:txBody>
      </p:sp>
      <p:pic>
        <p:nvPicPr>
          <p:cNvPr id="6" name="Picture 5" descr="hmi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584" y="1447800"/>
            <a:ext cx="2438400" cy="227488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descr="NE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569" y="3875088"/>
            <a:ext cx="2413000" cy="2514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23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Safety Data Sheets (SDS)</a:t>
            </a:r>
          </a:p>
        </p:txBody>
      </p:sp>
      <p:sp>
        <p:nvSpPr>
          <p:cNvPr id="3" name="Content Placeholder 2"/>
          <p:cNvSpPr>
            <a:spLocks noGrp="1"/>
          </p:cNvSpPr>
          <p:nvPr>
            <p:ph idx="1"/>
          </p:nvPr>
        </p:nvSpPr>
        <p:spPr>
          <a:xfrm>
            <a:off x="827700" y="2052925"/>
            <a:ext cx="7935300" cy="3052475"/>
          </a:xfrm>
        </p:spPr>
        <p:txBody>
          <a:bodyPr/>
          <a:lstStyle/>
          <a:p>
            <a:r>
              <a:rPr lang="en-US" dirty="0"/>
              <a:t>SDS are multi-page documents that contain more detailed information about a chemical than the container label.</a:t>
            </a:r>
          </a:p>
          <a:p>
            <a:endParaRPr lang="en-US" dirty="0"/>
          </a:p>
          <a:p>
            <a:pPr marL="0" indent="0">
              <a:buNone/>
            </a:pPr>
            <a:endParaRPr lang="en-US" dirty="0"/>
          </a:p>
          <a:p>
            <a:r>
              <a:rPr lang="en-US" dirty="0"/>
              <a:t>The revised HazCom standard requires that the information on the SDS is presented using consistent headings in a specific order.  </a:t>
            </a:r>
          </a:p>
        </p:txBody>
      </p:sp>
    </p:spTree>
    <p:extLst>
      <p:ext uri="{BB962C8B-B14F-4D97-AF65-F5344CB8AC3E}">
        <p14:creationId xmlns:p14="http://schemas.microsoft.com/office/powerpoint/2010/main" val="463307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pPr eaLnBrk="1" hangingPunct="1"/>
            <a:r>
              <a:rPr lang="en-US" dirty="0">
                <a:solidFill>
                  <a:srgbClr val="FFC000"/>
                </a:solidFill>
              </a:rPr>
              <a:t>Safety Data Sheets</a:t>
            </a:r>
          </a:p>
        </p:txBody>
      </p:sp>
      <p:sp>
        <p:nvSpPr>
          <p:cNvPr id="5" name="Rectangle 3"/>
          <p:cNvSpPr txBox="1">
            <a:spLocks noChangeArrowheads="1"/>
          </p:cNvSpPr>
          <p:nvPr/>
        </p:nvSpPr>
        <p:spPr>
          <a:xfrm>
            <a:off x="685800" y="1981200"/>
            <a:ext cx="7924800" cy="41148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582930" indent="-514350">
              <a:lnSpc>
                <a:spcPct val="90000"/>
              </a:lnSpc>
              <a:buFont typeface="+mj-lt"/>
              <a:buAutoNum type="arabicPeriod"/>
            </a:pPr>
            <a:r>
              <a:rPr lang="en-US" sz="2800" dirty="0"/>
              <a:t>Detailed information sheet prepared by manufacturer or importer</a:t>
            </a:r>
            <a:br>
              <a:rPr lang="en-US" sz="2800" dirty="0"/>
            </a:br>
            <a:endParaRPr lang="en-US" sz="2800" dirty="0"/>
          </a:p>
          <a:p>
            <a:pPr marL="582930" indent="-514350">
              <a:lnSpc>
                <a:spcPct val="90000"/>
              </a:lnSpc>
              <a:buFont typeface="+mj-lt"/>
              <a:buAutoNum type="arabicPeriod"/>
            </a:pPr>
            <a:r>
              <a:rPr lang="en-US" sz="2800" dirty="0"/>
              <a:t>Available for every hazardous                       chemical or substance</a:t>
            </a:r>
            <a:br>
              <a:rPr lang="en-US" sz="2800" dirty="0"/>
            </a:br>
            <a:endParaRPr lang="en-US" sz="2800" dirty="0"/>
          </a:p>
          <a:p>
            <a:pPr marL="582930" indent="-514350">
              <a:lnSpc>
                <a:spcPct val="90000"/>
              </a:lnSpc>
              <a:buFont typeface="+mj-lt"/>
              <a:buAutoNum type="arabicPeriod"/>
            </a:pPr>
            <a:r>
              <a:rPr lang="en-US" sz="2800" dirty="0"/>
              <a:t>Contains information that:</a:t>
            </a:r>
          </a:p>
          <a:p>
            <a:pPr lvl="1">
              <a:lnSpc>
                <a:spcPct val="90000"/>
              </a:lnSpc>
              <a:buFont typeface="Wingdings" panose="05000000000000000000" pitchFamily="2" charset="2"/>
              <a:buChar char="v"/>
            </a:pPr>
            <a:r>
              <a:rPr lang="en-US" sz="2400" dirty="0"/>
              <a:t>Enables you to prepare for safe day-to-day use</a:t>
            </a:r>
          </a:p>
          <a:p>
            <a:pPr lvl="1">
              <a:lnSpc>
                <a:spcPct val="90000"/>
              </a:lnSpc>
              <a:buFont typeface="Wingdings" panose="05000000000000000000" pitchFamily="2" charset="2"/>
              <a:buChar char="v"/>
            </a:pPr>
            <a:r>
              <a:rPr lang="en-US" sz="2400" dirty="0"/>
              <a:t>Enables you to respond in emergencies</a:t>
            </a:r>
          </a:p>
          <a:p>
            <a:pPr>
              <a:lnSpc>
                <a:spcPct val="90000"/>
              </a:lnSpc>
            </a:pPr>
            <a:endParaRPr lang="en-US" sz="2800" dirty="0"/>
          </a:p>
        </p:txBody>
      </p:sp>
    </p:spTree>
    <p:extLst>
      <p:ext uri="{BB962C8B-B14F-4D97-AF65-F5344CB8AC3E}">
        <p14:creationId xmlns:p14="http://schemas.microsoft.com/office/powerpoint/2010/main" val="3346787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16-Section SDS Format</a:t>
            </a:r>
          </a:p>
        </p:txBody>
      </p:sp>
      <p:sp>
        <p:nvSpPr>
          <p:cNvPr id="3" name="Content Placeholder 2"/>
          <p:cNvSpPr>
            <a:spLocks noGrp="1"/>
          </p:cNvSpPr>
          <p:nvPr>
            <p:ph idx="1"/>
          </p:nvPr>
        </p:nvSpPr>
        <p:spPr>
          <a:xfrm>
            <a:off x="381000" y="1987993"/>
            <a:ext cx="3492357" cy="4724400"/>
          </a:xfrm>
        </p:spPr>
        <p:txBody>
          <a:bodyPr>
            <a:noAutofit/>
          </a:bodyPr>
          <a:lstStyle/>
          <a:p>
            <a:pPr marL="525780" indent="-457200">
              <a:buFont typeface="+mj-lt"/>
              <a:buAutoNum type="arabicPeriod"/>
            </a:pPr>
            <a:r>
              <a:rPr lang="en-US" sz="1800" dirty="0"/>
              <a:t>Identification</a:t>
            </a:r>
          </a:p>
          <a:p>
            <a:pPr marL="525780" indent="-457200">
              <a:buFont typeface="+mj-lt"/>
              <a:buAutoNum type="arabicPeriod"/>
            </a:pPr>
            <a:r>
              <a:rPr lang="en-US" sz="1800" dirty="0"/>
              <a:t>Hazard(s) Identification</a:t>
            </a:r>
          </a:p>
          <a:p>
            <a:pPr marL="525780" indent="-457200">
              <a:buFont typeface="+mj-lt"/>
              <a:buAutoNum type="arabicPeriod"/>
            </a:pPr>
            <a:r>
              <a:rPr lang="en-US" sz="1800" dirty="0"/>
              <a:t>Composition/Information on Ingredients</a:t>
            </a:r>
          </a:p>
          <a:p>
            <a:pPr marL="525780" indent="-457200">
              <a:buFont typeface="+mj-lt"/>
              <a:buAutoNum type="arabicPeriod"/>
            </a:pPr>
            <a:r>
              <a:rPr lang="en-US" sz="1800" dirty="0"/>
              <a:t>First-Aid Measures</a:t>
            </a:r>
          </a:p>
          <a:p>
            <a:pPr marL="525780" indent="-457200">
              <a:buFont typeface="+mj-lt"/>
              <a:buAutoNum type="arabicPeriod"/>
            </a:pPr>
            <a:r>
              <a:rPr lang="en-US" sz="1800" dirty="0"/>
              <a:t>Fire-Fighting Measures</a:t>
            </a:r>
          </a:p>
          <a:p>
            <a:pPr marL="525780" indent="-457200">
              <a:buFont typeface="+mj-lt"/>
              <a:buAutoNum type="arabicPeriod"/>
            </a:pPr>
            <a:r>
              <a:rPr lang="en-US" sz="1800" dirty="0"/>
              <a:t>Accidental Release Measures</a:t>
            </a:r>
          </a:p>
          <a:p>
            <a:pPr marL="525780" indent="-457200">
              <a:buFont typeface="+mj-lt"/>
              <a:buAutoNum type="arabicPeriod"/>
            </a:pPr>
            <a:r>
              <a:rPr lang="en-US" sz="1800" dirty="0"/>
              <a:t>Handling and Storage</a:t>
            </a:r>
          </a:p>
          <a:p>
            <a:pPr marL="525780" indent="-457200">
              <a:buFont typeface="+mj-lt"/>
              <a:buAutoNum type="arabicPeriod"/>
            </a:pPr>
            <a:r>
              <a:rPr lang="en-US" sz="1800" dirty="0"/>
              <a:t>Exposure Controls/Personal Protection</a:t>
            </a:r>
          </a:p>
        </p:txBody>
      </p:sp>
      <p:sp>
        <p:nvSpPr>
          <p:cNvPr id="5" name="Rectangle 4"/>
          <p:cNvSpPr/>
          <p:nvPr/>
        </p:nvSpPr>
        <p:spPr>
          <a:xfrm>
            <a:off x="4343400" y="1853248"/>
            <a:ext cx="4572000" cy="4437048"/>
          </a:xfrm>
          <a:prstGeom prst="rect">
            <a:avLst/>
          </a:prstGeom>
        </p:spPr>
        <p:txBody>
          <a:bodyPr>
            <a:spAutoFit/>
          </a:bodyPr>
          <a:lstStyle/>
          <a:p>
            <a:pPr marL="342900" indent="-342900">
              <a:lnSpc>
                <a:spcPct val="200000"/>
              </a:lnSpc>
              <a:buFont typeface="+mj-lt"/>
              <a:buAutoNum type="arabicPeriod" startAt="9"/>
            </a:pPr>
            <a:r>
              <a:rPr lang="en-US" dirty="0"/>
              <a:t>Physical and Chemical Properties</a:t>
            </a:r>
          </a:p>
          <a:p>
            <a:pPr marL="342900" indent="-342900">
              <a:lnSpc>
                <a:spcPct val="200000"/>
              </a:lnSpc>
              <a:buFont typeface="+mj-lt"/>
              <a:buAutoNum type="arabicPeriod" startAt="9"/>
            </a:pPr>
            <a:r>
              <a:rPr lang="en-US" dirty="0"/>
              <a:t>Stability and Reactivity</a:t>
            </a:r>
          </a:p>
          <a:p>
            <a:pPr marL="342900" indent="-342900">
              <a:lnSpc>
                <a:spcPct val="200000"/>
              </a:lnSpc>
              <a:buFont typeface="+mj-lt"/>
              <a:buAutoNum type="arabicPeriod" startAt="9"/>
            </a:pPr>
            <a:r>
              <a:rPr lang="en-US" dirty="0"/>
              <a:t>Toxicological Information</a:t>
            </a:r>
          </a:p>
          <a:p>
            <a:pPr marL="342900" indent="-342900">
              <a:lnSpc>
                <a:spcPct val="200000"/>
              </a:lnSpc>
              <a:buFont typeface="+mj-lt"/>
              <a:buAutoNum type="arabicPeriod" startAt="9"/>
            </a:pPr>
            <a:r>
              <a:rPr lang="en-US" dirty="0"/>
              <a:t>Ecological Information</a:t>
            </a:r>
          </a:p>
          <a:p>
            <a:pPr marL="342900" indent="-342900">
              <a:lnSpc>
                <a:spcPct val="200000"/>
              </a:lnSpc>
              <a:buFont typeface="+mj-lt"/>
              <a:buAutoNum type="arabicPeriod" startAt="9"/>
            </a:pPr>
            <a:r>
              <a:rPr lang="en-US" dirty="0"/>
              <a:t>Disposal Considerations</a:t>
            </a:r>
          </a:p>
          <a:p>
            <a:pPr marL="342900" indent="-342900">
              <a:lnSpc>
                <a:spcPct val="200000"/>
              </a:lnSpc>
              <a:buFont typeface="+mj-lt"/>
              <a:buAutoNum type="arabicPeriod" startAt="9"/>
            </a:pPr>
            <a:r>
              <a:rPr lang="en-US" dirty="0"/>
              <a:t>Transport Information</a:t>
            </a:r>
          </a:p>
          <a:p>
            <a:pPr marL="342900" indent="-342900">
              <a:lnSpc>
                <a:spcPct val="200000"/>
              </a:lnSpc>
              <a:buFont typeface="+mj-lt"/>
              <a:buAutoNum type="arabicPeriod" startAt="9"/>
            </a:pPr>
            <a:r>
              <a:rPr lang="en-US" dirty="0"/>
              <a:t>Regulatory Information</a:t>
            </a:r>
          </a:p>
          <a:p>
            <a:pPr marL="342900" indent="-342900">
              <a:lnSpc>
                <a:spcPct val="200000"/>
              </a:lnSpc>
              <a:buFont typeface="+mj-lt"/>
              <a:buAutoNum type="arabicPeriod" startAt="9"/>
            </a:pPr>
            <a:r>
              <a:rPr lang="en-US" dirty="0"/>
              <a:t>Other Information</a:t>
            </a:r>
          </a:p>
        </p:txBody>
      </p:sp>
    </p:spTree>
    <p:extLst>
      <p:ext uri="{BB962C8B-B14F-4D97-AF65-F5344CB8AC3E}">
        <p14:creationId xmlns:p14="http://schemas.microsoft.com/office/powerpoint/2010/main" val="2150701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lstStyle/>
          <a:p>
            <a:pPr eaLnBrk="1" hangingPunct="1"/>
            <a:r>
              <a:rPr lang="en-US" dirty="0">
                <a:solidFill>
                  <a:srgbClr val="FFC000"/>
                </a:solidFill>
              </a:rPr>
              <a:t>Location of SDS</a:t>
            </a:r>
          </a:p>
        </p:txBody>
      </p:sp>
      <p:sp>
        <p:nvSpPr>
          <p:cNvPr id="5" name="Rectangle 3"/>
          <p:cNvSpPr txBox="1">
            <a:spLocks noChangeArrowheads="1"/>
          </p:cNvSpPr>
          <p:nvPr/>
        </p:nvSpPr>
        <p:spPr>
          <a:xfrm>
            <a:off x="152400" y="2133600"/>
            <a:ext cx="8305800" cy="17526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v"/>
            </a:pPr>
            <a:r>
              <a:rPr lang="en-US" dirty="0"/>
              <a:t>Specified work area</a:t>
            </a:r>
          </a:p>
          <a:p>
            <a:pPr marL="365760" lvl="1" indent="0">
              <a:buNone/>
            </a:pPr>
            <a:r>
              <a:rPr lang="en-US" dirty="0"/>
              <a:t>Your supervisor will inform you of the specific location</a:t>
            </a:r>
          </a:p>
          <a:p>
            <a:endParaRPr lang="en-US" dirty="0"/>
          </a:p>
          <a:p>
            <a:pPr>
              <a:buFont typeface="Wingdings" panose="05000000000000000000" pitchFamily="2" charset="2"/>
              <a:buChar char="v"/>
            </a:pPr>
            <a:r>
              <a:rPr lang="en-US" dirty="0"/>
              <a:t>GSU Office of Environmental Safety and Health</a:t>
            </a:r>
          </a:p>
          <a:p>
            <a:endParaRPr lang="en-US" dirty="0"/>
          </a:p>
        </p:txBody>
      </p:sp>
    </p:spTree>
    <p:extLst>
      <p:ext uri="{BB962C8B-B14F-4D97-AF65-F5344CB8AC3E}">
        <p14:creationId xmlns:p14="http://schemas.microsoft.com/office/powerpoint/2010/main" val="2210991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Conclusion</a:t>
            </a:r>
          </a:p>
        </p:txBody>
      </p:sp>
      <p:sp>
        <p:nvSpPr>
          <p:cNvPr id="3" name="Content Placeholder 2"/>
          <p:cNvSpPr>
            <a:spLocks noGrp="1"/>
          </p:cNvSpPr>
          <p:nvPr>
            <p:ph idx="1"/>
          </p:nvPr>
        </p:nvSpPr>
        <p:spPr>
          <a:xfrm>
            <a:off x="228600" y="1905000"/>
            <a:ext cx="8686800" cy="2438400"/>
          </a:xfrm>
        </p:spPr>
        <p:txBody>
          <a:bodyPr>
            <a:normAutofit/>
          </a:bodyPr>
          <a:lstStyle/>
          <a:p>
            <a:r>
              <a:rPr lang="en-US" dirty="0"/>
              <a:t> Workers have the right to </a:t>
            </a:r>
            <a:r>
              <a:rPr lang="en-US" i="1" dirty="0"/>
              <a:t>know </a:t>
            </a:r>
            <a:r>
              <a:rPr lang="en-US" dirty="0"/>
              <a:t>and </a:t>
            </a:r>
            <a:r>
              <a:rPr lang="en-US" i="1" dirty="0"/>
              <a:t>understand </a:t>
            </a:r>
            <a:r>
              <a:rPr lang="en-US" dirty="0"/>
              <a:t>the hazardous chemicals they use and how to work with them safely.</a:t>
            </a:r>
          </a:p>
          <a:p>
            <a:r>
              <a:rPr lang="en-US" dirty="0"/>
              <a:t>Always read the chemical label and make sure you understand the information before working with a chemical in the workplace.</a:t>
            </a:r>
          </a:p>
          <a:p>
            <a:r>
              <a:rPr lang="en-US" dirty="0"/>
              <a:t>For more information, refer to the Safety Data Sheet.</a:t>
            </a:r>
          </a:p>
        </p:txBody>
      </p:sp>
    </p:spTree>
    <p:extLst>
      <p:ext uri="{BB962C8B-B14F-4D97-AF65-F5344CB8AC3E}">
        <p14:creationId xmlns:p14="http://schemas.microsoft.com/office/powerpoint/2010/main" val="95188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2718"/>
            <a:ext cx="8229600" cy="1376082"/>
          </a:xfrm>
        </p:spPr>
        <p:txBody>
          <a:bodyPr/>
          <a:lstStyle/>
          <a:p>
            <a:pPr lvl="0" algn="ctr">
              <a:defRPr/>
            </a:pPr>
            <a:r>
              <a:rPr lang="en-US" sz="4000" kern="0" dirty="0">
                <a:solidFill>
                  <a:srgbClr val="FFC000"/>
                </a:solidFill>
                <a:cs typeface="ＭＳ Ｐゴシック" charset="-128"/>
              </a:rPr>
              <a:t>WORKER RIGHTS </a:t>
            </a:r>
            <a:br>
              <a:rPr lang="en-US" sz="4000" kern="0" dirty="0">
                <a:solidFill>
                  <a:srgbClr val="FFC000"/>
                </a:solidFill>
                <a:cs typeface="ＭＳ Ｐゴシック" charset="-128"/>
              </a:rPr>
            </a:br>
            <a:r>
              <a:rPr lang="en-US" sz="4000" kern="0" dirty="0">
                <a:solidFill>
                  <a:srgbClr val="FFC000"/>
                </a:solidFill>
                <a:cs typeface="ＭＳ Ｐゴシック" charset="-128"/>
              </a:rPr>
              <a:t>UNDER OSH ACT</a:t>
            </a:r>
            <a:endParaRPr lang="tr-TR" sz="4000" kern="0" dirty="0">
              <a:solidFill>
                <a:srgbClr val="FFC000"/>
              </a:solidFill>
              <a:cs typeface="ＭＳ Ｐゴシック" charset="-128"/>
            </a:endParaRPr>
          </a:p>
        </p:txBody>
      </p:sp>
      <p:sp>
        <p:nvSpPr>
          <p:cNvPr id="3" name="Content Placeholder 2"/>
          <p:cNvSpPr>
            <a:spLocks noGrp="1"/>
          </p:cNvSpPr>
          <p:nvPr>
            <p:ph idx="1"/>
          </p:nvPr>
        </p:nvSpPr>
        <p:spPr>
          <a:xfrm>
            <a:off x="381000" y="2052925"/>
            <a:ext cx="7696200" cy="4195481"/>
          </a:xfrm>
        </p:spPr>
        <p:txBody>
          <a:bodyPr>
            <a:normAutofit fontScale="85000" lnSpcReduction="10000"/>
          </a:bodyPr>
          <a:lstStyle/>
          <a:p>
            <a:r>
              <a:rPr lang="en-US" i="1" dirty="0"/>
              <a:t>Workers are entitled  to safe and healthful conditions. The OSH ACT provides workers with the right to:</a:t>
            </a:r>
          </a:p>
          <a:p>
            <a:pPr lvl="2"/>
            <a:r>
              <a:rPr lang="en-US" sz="3000" i="1" dirty="0"/>
              <a:t>Ask OSHA to inspect their workplace;</a:t>
            </a:r>
          </a:p>
          <a:p>
            <a:pPr lvl="2"/>
            <a:r>
              <a:rPr lang="en-US" sz="3000" i="1" dirty="0"/>
              <a:t>Review employers’ records of work-related injuries and illnesses </a:t>
            </a:r>
          </a:p>
          <a:p>
            <a:pPr lvl="2"/>
            <a:r>
              <a:rPr lang="en-US" sz="3000" i="1" dirty="0"/>
              <a:t>Get copies of  their medical records; and</a:t>
            </a:r>
          </a:p>
          <a:p>
            <a:pPr lvl="2"/>
            <a:r>
              <a:rPr lang="en-US" sz="3200" i="1" dirty="0"/>
              <a:t>Receive information and training about hazards and their prevention, using applicable OSHA standards. </a:t>
            </a:r>
          </a:p>
          <a:p>
            <a:endParaRPr lang="en-US" dirty="0"/>
          </a:p>
        </p:txBody>
      </p:sp>
    </p:spTree>
    <p:extLst>
      <p:ext uri="{BB962C8B-B14F-4D97-AF65-F5344CB8AC3E}">
        <p14:creationId xmlns:p14="http://schemas.microsoft.com/office/powerpoint/2010/main" val="370578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055380" cy="1071282"/>
          </a:xfrm>
        </p:spPr>
        <p:txBody>
          <a:bodyPr/>
          <a:lstStyle/>
          <a:p>
            <a:r>
              <a:rPr lang="en-US" dirty="0">
                <a:solidFill>
                  <a:srgbClr val="FFC000"/>
                </a:solidFill>
              </a:rPr>
              <a:t>RIGHT-TO-KNOW</a:t>
            </a:r>
          </a:p>
        </p:txBody>
      </p:sp>
      <p:sp>
        <p:nvSpPr>
          <p:cNvPr id="3" name="Content Placeholder 2"/>
          <p:cNvSpPr>
            <a:spLocks noGrp="1"/>
          </p:cNvSpPr>
          <p:nvPr>
            <p:ph idx="1"/>
          </p:nvPr>
        </p:nvSpPr>
        <p:spPr>
          <a:xfrm>
            <a:off x="228600" y="2052925"/>
            <a:ext cx="8610600" cy="4576475"/>
          </a:xfrm>
        </p:spPr>
        <p:txBody>
          <a:bodyPr>
            <a:normAutofit fontScale="62500" lnSpcReduction="20000"/>
          </a:bodyPr>
          <a:lstStyle/>
          <a:p>
            <a:pPr marL="0" lvl="0" indent="0" defTabSz="914400" fontAlgn="base">
              <a:spcBef>
                <a:spcPct val="20000"/>
              </a:spcBef>
              <a:spcAft>
                <a:spcPct val="0"/>
              </a:spcAft>
              <a:buClrTx/>
              <a:buSzTx/>
              <a:buNone/>
              <a:defRPr/>
            </a:pPr>
            <a:r>
              <a:rPr lang="en-US" sz="3200" kern="0" dirty="0">
                <a:solidFill>
                  <a:schemeClr val="dk1"/>
                </a:solidFill>
              </a:rPr>
              <a:t>	</a:t>
            </a:r>
            <a:r>
              <a:rPr lang="en-US" sz="3200" i="1" kern="0" dirty="0"/>
              <a:t>Federal Hazard Communication Standard, 			Title 29,  Part 1910.1200 of the Code of 				Federal Regulations (29 CFR  1910.1200) 			mandates that “Workers have the right to 			know and  understand the hazardous 				chemicals they use and how to work with 			them safely.”</a:t>
            </a:r>
          </a:p>
          <a:p>
            <a:pPr marL="0" lvl="0" indent="0" algn="ctr" defTabSz="914400" fontAlgn="base">
              <a:spcBef>
                <a:spcPct val="20000"/>
              </a:spcBef>
              <a:spcAft>
                <a:spcPct val="0"/>
              </a:spcAft>
              <a:buClrTx/>
              <a:buSzTx/>
              <a:buNone/>
              <a:defRPr/>
            </a:pPr>
            <a:r>
              <a:rPr lang="en-US" sz="3200" i="1" kern="0" dirty="0"/>
              <a:t>     </a:t>
            </a:r>
          </a:p>
          <a:p>
            <a:pPr lvl="1">
              <a:spcBef>
                <a:spcPct val="20000"/>
              </a:spcBef>
            </a:pPr>
            <a:r>
              <a:rPr lang="en-US" sz="3200" i="1" kern="0" dirty="0"/>
              <a:t>This regulation is designed to make information about hazardous chemicals  that are present in work places available to exposed employees. </a:t>
            </a:r>
          </a:p>
          <a:p>
            <a:pPr marL="0" lvl="0" indent="0" defTabSz="914400" fontAlgn="base">
              <a:spcBef>
                <a:spcPct val="20000"/>
              </a:spcBef>
              <a:spcAft>
                <a:spcPct val="0"/>
              </a:spcAft>
              <a:buClrTx/>
              <a:buSzTx/>
              <a:buNone/>
              <a:defRPr/>
            </a:pPr>
            <a:endParaRPr lang="en-US" sz="3200" i="1" kern="0" dirty="0"/>
          </a:p>
          <a:p>
            <a:pPr lvl="1">
              <a:spcBef>
                <a:spcPct val="20000"/>
              </a:spcBef>
            </a:pPr>
            <a:r>
              <a:rPr lang="en-US" sz="3200" i="1" kern="0" dirty="0"/>
              <a:t>The hazard communication standard  applies to any business, including manufacturers that use  hazardous chemicals, regardless of the number of individuals employed. </a:t>
            </a:r>
          </a:p>
          <a:p>
            <a:endParaRPr lang="en-US" dirty="0"/>
          </a:p>
        </p:txBody>
      </p:sp>
      <p:pic>
        <p:nvPicPr>
          <p:cNvPr id="4" name="Picture 3" title="image of rolls of hazard symbols"/>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695" b="100000" l="5063" r="100000"/>
                    </a14:imgEffect>
                  </a14:imgLayer>
                </a14:imgProps>
              </a:ext>
            </a:extLst>
          </a:blip>
          <a:srcRect/>
          <a:stretch>
            <a:fillRect/>
          </a:stretch>
        </p:blipFill>
        <p:spPr bwMode="auto">
          <a:xfrm rot="659342">
            <a:off x="6320560" y="2299028"/>
            <a:ext cx="2366010" cy="1908940"/>
          </a:xfrm>
          <a:prstGeom prst="rect">
            <a:avLst/>
          </a:prstGeom>
          <a:noFill/>
          <a:ln w="9525">
            <a:noFill/>
            <a:miter lim="800000"/>
            <a:headEnd/>
            <a:tailEnd/>
          </a:ln>
        </p:spPr>
      </p:pic>
    </p:spTree>
    <p:extLst>
      <p:ext uri="{BB962C8B-B14F-4D97-AF65-F5344CB8AC3E}">
        <p14:creationId xmlns:p14="http://schemas.microsoft.com/office/powerpoint/2010/main" val="176578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28600" y="228601"/>
            <a:ext cx="7772400" cy="838200"/>
          </a:xfrm>
        </p:spPr>
        <p:txBody>
          <a:bodyPr/>
          <a:lstStyle/>
          <a:p>
            <a:pPr eaLnBrk="1" hangingPunct="1"/>
            <a:r>
              <a:rPr lang="en-US" dirty="0">
                <a:solidFill>
                  <a:srgbClr val="FFC000"/>
                </a:solidFill>
              </a:rPr>
              <a:t>The Standard Responsibilities</a:t>
            </a:r>
          </a:p>
        </p:txBody>
      </p:sp>
      <p:sp>
        <p:nvSpPr>
          <p:cNvPr id="5" name="Rectangle 3"/>
          <p:cNvSpPr txBox="1">
            <a:spLocks noChangeArrowheads="1"/>
          </p:cNvSpPr>
          <p:nvPr/>
        </p:nvSpPr>
        <p:spPr>
          <a:xfrm>
            <a:off x="118152" y="1447800"/>
            <a:ext cx="8527551" cy="3810000"/>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v"/>
            </a:pPr>
            <a:r>
              <a:rPr lang="en-US" dirty="0">
                <a:solidFill>
                  <a:srgbClr val="FFC000"/>
                </a:solidFill>
              </a:rPr>
              <a:t>Chemical Manufacturers- </a:t>
            </a:r>
            <a:r>
              <a:rPr lang="en-US" dirty="0"/>
              <a:t>Must determine the physical and health hazards of the products they make and provide that information to users.</a:t>
            </a:r>
          </a:p>
          <a:p>
            <a:pPr>
              <a:buFont typeface="Wingdings" panose="05000000000000000000" pitchFamily="2" charset="2"/>
              <a:buChar char="v"/>
            </a:pPr>
            <a:endParaRPr lang="en-US" dirty="0"/>
          </a:p>
          <a:p>
            <a:pPr>
              <a:buFont typeface="Wingdings" panose="05000000000000000000" pitchFamily="2" charset="2"/>
              <a:buChar char="v"/>
            </a:pPr>
            <a:r>
              <a:rPr lang="en-US" dirty="0">
                <a:solidFill>
                  <a:srgbClr val="FFC000"/>
                </a:solidFill>
              </a:rPr>
              <a:t>Employers-</a:t>
            </a:r>
            <a:r>
              <a:rPr lang="en-US" dirty="0"/>
              <a:t> Must determine which workplace materials are hazardous and provide employees with the information, training, and equipment they need to protect themselves and others. Must determine which workplace materials are hazardous and provide employees with the information, training, and equipment they need to protect themselves and others.</a:t>
            </a:r>
          </a:p>
          <a:p>
            <a:pPr>
              <a:buFont typeface="Wingdings" panose="05000000000000000000" pitchFamily="2" charset="2"/>
              <a:buChar char="v"/>
            </a:pPr>
            <a:endParaRPr lang="en-US" dirty="0"/>
          </a:p>
          <a:p>
            <a:pPr>
              <a:buFont typeface="Wingdings" panose="05000000000000000000" pitchFamily="2" charset="2"/>
              <a:buChar char="v"/>
            </a:pPr>
            <a:r>
              <a:rPr lang="en-US" dirty="0">
                <a:solidFill>
                  <a:srgbClr val="FFC000"/>
                </a:solidFill>
              </a:rPr>
              <a:t>Employees-</a:t>
            </a:r>
            <a:r>
              <a:rPr lang="en-US" dirty="0"/>
              <a:t>Must use their Right-to-Know knowledge to stay safe and healthy on the job. Must use their Right-to-Know knowledge to stay safe and healthy on the job.</a:t>
            </a:r>
          </a:p>
          <a:p>
            <a:endParaRPr lang="en-US" dirty="0">
              <a:solidFill>
                <a:srgbClr val="FFC000"/>
              </a:solidFill>
            </a:endParaRPr>
          </a:p>
          <a:p>
            <a:endParaRPr lang="en-US" dirty="0"/>
          </a:p>
        </p:txBody>
      </p:sp>
      <p:pic>
        <p:nvPicPr>
          <p:cNvPr id="6" name="Picture 4"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5029200"/>
            <a:ext cx="3124200" cy="1672418"/>
          </a:xfrm>
          <a:prstGeom prst="rect">
            <a:avLst/>
          </a:prstGeom>
          <a:noFill/>
          <a:ln w="38100">
            <a:solidFill>
              <a:schemeClr val="accent2">
                <a:lumMod val="90000"/>
                <a:lumOff val="1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86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2400" y="304800"/>
            <a:ext cx="7772400" cy="1143000"/>
          </a:xfrm>
        </p:spPr>
        <p:txBody>
          <a:bodyPr/>
          <a:lstStyle/>
          <a:p>
            <a:pPr eaLnBrk="1" hangingPunct="1"/>
            <a:r>
              <a:rPr lang="en-US" dirty="0">
                <a:solidFill>
                  <a:srgbClr val="FFC000"/>
                </a:solidFill>
              </a:rPr>
              <a:t>What do you know?</a:t>
            </a:r>
          </a:p>
        </p:txBody>
      </p:sp>
      <p:sp>
        <p:nvSpPr>
          <p:cNvPr id="5" name="Rectangle 3"/>
          <p:cNvSpPr txBox="1">
            <a:spLocks noChangeArrowheads="1"/>
          </p:cNvSpPr>
          <p:nvPr/>
        </p:nvSpPr>
        <p:spPr>
          <a:xfrm>
            <a:off x="228600" y="1828800"/>
            <a:ext cx="8610600" cy="41148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v"/>
            </a:pPr>
            <a:r>
              <a:rPr lang="en-US" sz="2800" dirty="0"/>
              <a:t>Chemicals have many valuable uses and are used often. </a:t>
            </a:r>
          </a:p>
          <a:p>
            <a:pPr>
              <a:buFont typeface="Wingdings" panose="05000000000000000000" pitchFamily="2" charset="2"/>
              <a:buChar char="v"/>
            </a:pPr>
            <a:endParaRPr lang="en-US" sz="2800" dirty="0"/>
          </a:p>
          <a:p>
            <a:pPr>
              <a:buFont typeface="Wingdings" panose="05000000000000000000" pitchFamily="2" charset="2"/>
              <a:buChar char="v"/>
            </a:pPr>
            <a:r>
              <a:rPr lang="en-US" sz="2800" dirty="0"/>
              <a:t>Many chemicals also have hazards that can present risks to health and safety when they are used on the job.</a:t>
            </a:r>
          </a:p>
          <a:p>
            <a:endParaRPr lang="en-US" dirty="0"/>
          </a:p>
        </p:txBody>
      </p:sp>
      <p:pic>
        <p:nvPicPr>
          <p:cNvPr id="2" name="Picture 1"/>
          <p:cNvPicPr>
            <a:picLocks noChangeAspect="1"/>
          </p:cNvPicPr>
          <p:nvPr/>
        </p:nvPicPr>
        <p:blipFill>
          <a:blip r:embed="rId2"/>
          <a:stretch>
            <a:fillRect/>
          </a:stretch>
        </p:blipFill>
        <p:spPr>
          <a:xfrm>
            <a:off x="5334000" y="4512642"/>
            <a:ext cx="3096802" cy="2109909"/>
          </a:xfrm>
          <a:prstGeom prst="rect">
            <a:avLst/>
          </a:prstGeom>
        </p:spPr>
      </p:pic>
    </p:spTree>
    <p:extLst>
      <p:ext uri="{BB962C8B-B14F-4D97-AF65-F5344CB8AC3E}">
        <p14:creationId xmlns:p14="http://schemas.microsoft.com/office/powerpoint/2010/main" val="381665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 y="190885"/>
            <a:ext cx="7772400" cy="1143000"/>
          </a:xfrm>
        </p:spPr>
        <p:txBody>
          <a:bodyPr/>
          <a:lstStyle/>
          <a:p>
            <a:pPr eaLnBrk="1" hangingPunct="1"/>
            <a:r>
              <a:rPr lang="en-US" dirty="0">
                <a:solidFill>
                  <a:srgbClr val="FFC000"/>
                </a:solidFill>
              </a:rPr>
              <a:t>Chemical Hazards</a:t>
            </a:r>
          </a:p>
        </p:txBody>
      </p:sp>
      <p:sp>
        <p:nvSpPr>
          <p:cNvPr id="5" name="Rectangle 3"/>
          <p:cNvSpPr txBox="1">
            <a:spLocks noChangeArrowheads="1"/>
          </p:cNvSpPr>
          <p:nvPr/>
        </p:nvSpPr>
        <p:spPr>
          <a:xfrm>
            <a:off x="304801" y="1143000"/>
            <a:ext cx="4571999" cy="54102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v"/>
            </a:pPr>
            <a:r>
              <a:rPr lang="en-US" sz="2800" dirty="0">
                <a:solidFill>
                  <a:srgbClr val="FFC000"/>
                </a:solidFill>
              </a:rPr>
              <a:t>Health Hazards</a:t>
            </a:r>
          </a:p>
          <a:p>
            <a:pPr>
              <a:buFont typeface="Wingdings" panose="05000000000000000000" pitchFamily="2" charset="2"/>
              <a:buChar char="Ø"/>
            </a:pPr>
            <a:r>
              <a:rPr lang="en-US" sz="2000" b="1" dirty="0"/>
              <a:t>Acute Toxicity</a:t>
            </a:r>
          </a:p>
          <a:p>
            <a:pPr>
              <a:buFont typeface="Wingdings" panose="05000000000000000000" pitchFamily="2" charset="2"/>
              <a:buChar char="Ø"/>
            </a:pPr>
            <a:r>
              <a:rPr lang="en-US" sz="2000" b="1" dirty="0"/>
              <a:t>Skin corrosion/irritation</a:t>
            </a:r>
            <a:endParaRPr lang="en-US" sz="2000" dirty="0"/>
          </a:p>
          <a:p>
            <a:pPr>
              <a:buFont typeface="Wingdings" panose="05000000000000000000" pitchFamily="2" charset="2"/>
              <a:buChar char="Ø"/>
            </a:pPr>
            <a:r>
              <a:rPr lang="en-US" sz="2000" b="1" dirty="0" err="1"/>
              <a:t>Carcinogencity</a:t>
            </a:r>
            <a:endParaRPr lang="en-US" sz="2000" b="1" dirty="0"/>
          </a:p>
          <a:p>
            <a:pPr marL="68580" indent="0">
              <a:buNone/>
            </a:pPr>
            <a:endParaRPr lang="en-US" sz="2000" dirty="0"/>
          </a:p>
          <a:p>
            <a:pPr marL="68580" indent="0">
              <a:buNone/>
            </a:pPr>
            <a:r>
              <a:rPr lang="en-US" sz="2000" dirty="0"/>
              <a:t>ROUTES OF ENTRY</a:t>
            </a:r>
          </a:p>
          <a:p>
            <a:pPr lvl="1">
              <a:buFont typeface="Wingdings" panose="05000000000000000000" pitchFamily="2" charset="2"/>
              <a:buChar char="Ø"/>
            </a:pPr>
            <a:r>
              <a:rPr lang="en-US" dirty="0"/>
              <a:t>Inhalation</a:t>
            </a:r>
          </a:p>
          <a:p>
            <a:pPr lvl="1">
              <a:buFont typeface="Wingdings" panose="05000000000000000000" pitchFamily="2" charset="2"/>
              <a:buChar char="Ø"/>
            </a:pPr>
            <a:r>
              <a:rPr lang="en-US" dirty="0"/>
              <a:t>Ingestion</a:t>
            </a:r>
          </a:p>
          <a:p>
            <a:pPr lvl="1">
              <a:buFont typeface="Wingdings" panose="05000000000000000000" pitchFamily="2" charset="2"/>
              <a:buChar char="Ø"/>
            </a:pPr>
            <a:r>
              <a:rPr lang="en-US" dirty="0"/>
              <a:t>Injection</a:t>
            </a:r>
          </a:p>
          <a:p>
            <a:pPr lvl="1">
              <a:buFont typeface="Wingdings" panose="05000000000000000000" pitchFamily="2" charset="2"/>
              <a:buChar char="Ø"/>
            </a:pPr>
            <a:r>
              <a:rPr lang="en-US" dirty="0"/>
              <a:t>Skin Contact or Absorption</a:t>
            </a:r>
          </a:p>
          <a:p>
            <a:pPr lvl="1"/>
            <a:endParaRPr lang="en-US" sz="2600" dirty="0"/>
          </a:p>
          <a:p>
            <a:endParaRPr lang="en-US" sz="2800" dirty="0"/>
          </a:p>
        </p:txBody>
      </p:sp>
      <p:pic>
        <p:nvPicPr>
          <p:cNvPr id="8194" name="Picture 2" descr="http://www.onsafelines.com/images/newcoshh.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810000"/>
            <a:ext cx="1864807" cy="17141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12770" y="2819400"/>
            <a:ext cx="3731230" cy="2923877"/>
          </a:xfrm>
          <a:prstGeom prst="rect">
            <a:avLst/>
          </a:prstGeom>
        </p:spPr>
        <p:txBody>
          <a:bodyPr wrap="square">
            <a:spAutoFit/>
          </a:bodyPr>
          <a:lstStyle/>
          <a:p>
            <a:r>
              <a:rPr lang="en-US" sz="2800" dirty="0">
                <a:solidFill>
                  <a:srgbClr val="FFC000"/>
                </a:solidFill>
              </a:rPr>
              <a:t>Physical Hazards</a:t>
            </a:r>
          </a:p>
          <a:p>
            <a:pPr>
              <a:buFont typeface="Wingdings" panose="05000000000000000000" pitchFamily="2" charset="2"/>
              <a:buChar char="v"/>
            </a:pPr>
            <a:r>
              <a:rPr lang="en-US" sz="2000" dirty="0"/>
              <a:t>Sudden release of pressure (explosion)</a:t>
            </a:r>
          </a:p>
          <a:p>
            <a:pPr>
              <a:buFont typeface="Wingdings" panose="05000000000000000000" pitchFamily="2" charset="2"/>
              <a:buChar char="v"/>
            </a:pPr>
            <a:r>
              <a:rPr lang="en-US" sz="2000" dirty="0"/>
              <a:t>Flammable (catches fire easily)</a:t>
            </a:r>
          </a:p>
          <a:p>
            <a:pPr>
              <a:buFont typeface="Wingdings" panose="05000000000000000000" pitchFamily="2" charset="2"/>
              <a:buChar char="v"/>
            </a:pPr>
            <a:r>
              <a:rPr lang="en-US" sz="2000" dirty="0"/>
              <a:t>Reactive (unstable chemicals)</a:t>
            </a:r>
          </a:p>
          <a:p>
            <a:endParaRPr lang="en-US" dirty="0"/>
          </a:p>
          <a:p>
            <a:endParaRPr lang="en-US" dirty="0"/>
          </a:p>
        </p:txBody>
      </p:sp>
    </p:spTree>
    <p:extLst>
      <p:ext uri="{BB962C8B-B14F-4D97-AF65-F5344CB8AC3E}">
        <p14:creationId xmlns:p14="http://schemas.microsoft.com/office/powerpoint/2010/main" val="397869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What is GHS?</a:t>
            </a:r>
          </a:p>
        </p:txBody>
      </p:sp>
      <p:sp>
        <p:nvSpPr>
          <p:cNvPr id="3" name="Content Placeholder 2"/>
          <p:cNvSpPr>
            <a:spLocks noGrp="1"/>
          </p:cNvSpPr>
          <p:nvPr>
            <p:ph idx="1"/>
          </p:nvPr>
        </p:nvSpPr>
        <p:spPr>
          <a:xfrm>
            <a:off x="76200" y="2052925"/>
            <a:ext cx="8534400" cy="2823875"/>
          </a:xfrm>
        </p:spPr>
        <p:txBody>
          <a:bodyPr/>
          <a:lstStyle/>
          <a:p>
            <a:r>
              <a:rPr lang="en-US" dirty="0"/>
              <a:t>The Globally Harmonized System (GHS) is an international approach to </a:t>
            </a:r>
            <a:r>
              <a:rPr lang="en-US" b="1" dirty="0"/>
              <a:t>chemical labels and safety data sheets </a:t>
            </a:r>
            <a:r>
              <a:rPr lang="en-US" dirty="0"/>
              <a:t>(SDS).</a:t>
            </a:r>
          </a:p>
          <a:p>
            <a:r>
              <a:rPr lang="en-US" dirty="0"/>
              <a:t>  </a:t>
            </a:r>
          </a:p>
          <a:p>
            <a:r>
              <a:rPr lang="en-US" dirty="0"/>
              <a:t>OSHA’s Hazard Communication standard has adopted the GHS to improve safety and health of workers through more effective communications on chemical hazards.</a:t>
            </a:r>
          </a:p>
        </p:txBody>
      </p:sp>
    </p:spTree>
    <p:extLst>
      <p:ext uri="{BB962C8B-B14F-4D97-AF65-F5344CB8AC3E}">
        <p14:creationId xmlns:p14="http://schemas.microsoft.com/office/powerpoint/2010/main" val="126128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490538"/>
            <a:ext cx="7772400" cy="1143000"/>
          </a:xfrm>
        </p:spPr>
        <p:txBody>
          <a:bodyPr/>
          <a:lstStyle/>
          <a:p>
            <a:pPr eaLnBrk="1" hangingPunct="1"/>
            <a:r>
              <a:rPr lang="en-US" dirty="0">
                <a:solidFill>
                  <a:srgbClr val="FFC000"/>
                </a:solidFill>
              </a:rPr>
              <a:t>Labeling</a:t>
            </a:r>
          </a:p>
        </p:txBody>
      </p:sp>
      <p:sp>
        <p:nvSpPr>
          <p:cNvPr id="5" name="Rectangle 3"/>
          <p:cNvSpPr txBox="1">
            <a:spLocks noChangeArrowheads="1"/>
          </p:cNvSpPr>
          <p:nvPr/>
        </p:nvSpPr>
        <p:spPr>
          <a:xfrm>
            <a:off x="304800" y="1307307"/>
            <a:ext cx="8458200" cy="304800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buFont typeface="Wingdings" panose="05000000000000000000" pitchFamily="2" charset="2"/>
              <a:buChar char="v"/>
            </a:pPr>
            <a:r>
              <a:rPr lang="en-US" dirty="0"/>
              <a:t>Every container of hazardous chemicals is labeled by the manufacturer.</a:t>
            </a:r>
          </a:p>
          <a:p>
            <a:pPr marL="68580" indent="0">
              <a:buNone/>
            </a:pPr>
            <a:endParaRPr lang="en-US" dirty="0"/>
          </a:p>
          <a:p>
            <a:pPr>
              <a:buFont typeface="Wingdings" panose="05000000000000000000" pitchFamily="2" charset="2"/>
              <a:buChar char="v"/>
            </a:pPr>
            <a:r>
              <a:rPr lang="en-US" dirty="0"/>
              <a:t>Labels make it easy to find at a glance the chemical’s possible hazards and basic steps to take to protect yourself against those risks.</a:t>
            </a:r>
          </a:p>
          <a:p>
            <a:endParaRPr lang="en-US" dirty="0"/>
          </a:p>
        </p:txBody>
      </p:sp>
      <p:pic>
        <p:nvPicPr>
          <p:cNvPr id="13314" name="Picture 2" descr="https://encrypted-tbn2.gstatic.com/images?q=tbn:ANd9GcTPduac5J3nVQCc4-gT2R6s96vM2mY-oetzIrzOqG3DHNaupc5kq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378167"/>
            <a:ext cx="3267075" cy="1838325"/>
          </a:xfrm>
          <a:prstGeom prst="rect">
            <a:avLst/>
          </a:prstGeom>
          <a:noFill/>
          <a:ln>
            <a:solidFill>
              <a:schemeClr val="accent2">
                <a:lumMod val="90000"/>
                <a:lumOff val="1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4355307"/>
            <a:ext cx="5334000" cy="2308324"/>
          </a:xfrm>
          <a:prstGeom prst="rect">
            <a:avLst/>
          </a:prstGeom>
        </p:spPr>
        <p:txBody>
          <a:bodyPr wrap="square">
            <a:spAutoFit/>
          </a:bodyPr>
          <a:lstStyle/>
          <a:p>
            <a:r>
              <a:rPr lang="en-US" dirty="0"/>
              <a:t>Labels must have:</a:t>
            </a:r>
          </a:p>
          <a:p>
            <a:pPr marL="342900" indent="-342900">
              <a:buFont typeface="+mj-lt"/>
              <a:buAutoNum type="arabicPeriod"/>
            </a:pPr>
            <a:r>
              <a:rPr lang="en-US" dirty="0"/>
              <a:t>Product identifier </a:t>
            </a:r>
          </a:p>
          <a:p>
            <a:pPr marL="342900" indent="-342900">
              <a:buFont typeface="+mj-lt"/>
              <a:buAutoNum type="arabicPeriod"/>
            </a:pPr>
            <a:r>
              <a:rPr lang="en-US" dirty="0"/>
              <a:t>Symbols (Hazard pictograms)</a:t>
            </a:r>
          </a:p>
          <a:p>
            <a:pPr marL="342900" indent="-342900">
              <a:buFont typeface="+mj-lt"/>
              <a:buAutoNum type="arabicPeriod"/>
            </a:pPr>
            <a:r>
              <a:rPr lang="en-US" dirty="0"/>
              <a:t>Signal word </a:t>
            </a:r>
          </a:p>
          <a:p>
            <a:pPr marL="342900" indent="-342900">
              <a:buFont typeface="+mj-lt"/>
              <a:buAutoNum type="arabicPeriod"/>
            </a:pPr>
            <a:r>
              <a:rPr lang="en-US" dirty="0"/>
              <a:t>Hazard statement(s)</a:t>
            </a:r>
          </a:p>
          <a:p>
            <a:pPr marL="342900" indent="-342900">
              <a:buFont typeface="+mj-lt"/>
              <a:buAutoNum type="arabicPeriod"/>
            </a:pPr>
            <a:r>
              <a:rPr lang="en-US" dirty="0"/>
              <a:t>Precautionary statement(s)</a:t>
            </a:r>
          </a:p>
          <a:p>
            <a:pPr marL="342900" indent="-342900">
              <a:buFont typeface="+mj-lt"/>
              <a:buAutoNum type="arabicPeriod"/>
            </a:pPr>
            <a:r>
              <a:rPr lang="en-US" dirty="0"/>
              <a:t>Name, address, phone number of manufacturer, importer or responsible party</a:t>
            </a:r>
          </a:p>
        </p:txBody>
      </p:sp>
    </p:spTree>
    <p:extLst>
      <p:ext uri="{BB962C8B-B14F-4D97-AF65-F5344CB8AC3E}">
        <p14:creationId xmlns:p14="http://schemas.microsoft.com/office/powerpoint/2010/main" val="34622253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33556</TotalTime>
  <Words>2291</Words>
  <Application>Microsoft Office PowerPoint</Application>
  <PresentationFormat>On-screen Show (4:3)</PresentationFormat>
  <Paragraphs>213</Paragraphs>
  <Slides>28</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ＭＳ Ｐゴシック</vt:lpstr>
      <vt:lpstr>Arial</vt:lpstr>
      <vt:lpstr>Calibri</vt:lpstr>
      <vt:lpstr>Century Gothic</vt:lpstr>
      <vt:lpstr>Times</vt:lpstr>
      <vt:lpstr>Wingdings</vt:lpstr>
      <vt:lpstr>Wingdings 2</vt:lpstr>
      <vt:lpstr>Wingdings 3</vt:lpstr>
      <vt:lpstr>Ion</vt:lpstr>
      <vt:lpstr>Hazard Communication </vt:lpstr>
      <vt:lpstr>Purpose</vt:lpstr>
      <vt:lpstr>WORKER RIGHTS  UNDER OSH ACT</vt:lpstr>
      <vt:lpstr>RIGHT-TO-KNOW</vt:lpstr>
      <vt:lpstr>The Standard Responsibilities</vt:lpstr>
      <vt:lpstr>What do you know?</vt:lpstr>
      <vt:lpstr>Chemical Hazards</vt:lpstr>
      <vt:lpstr>What is GHS?</vt:lpstr>
      <vt:lpstr>Labeling</vt:lpstr>
      <vt:lpstr>Requirements of a GHS Label</vt:lpstr>
      <vt:lpstr>Pictograms</vt:lpstr>
      <vt:lpstr> Health Hazard Pictogram- Corrosion</vt:lpstr>
      <vt:lpstr>Health Hazard Pictogram- Exclamation Mark</vt:lpstr>
      <vt:lpstr>Health Hazard Pictogram- Health Hazard</vt:lpstr>
      <vt:lpstr>Health Hazard Pictogram- Skull &amp; Crossbones</vt:lpstr>
      <vt:lpstr>Physical Hazard Pictogram- Flame</vt:lpstr>
      <vt:lpstr>Physical Hazard Pictogram- Flame Over Circle</vt:lpstr>
      <vt:lpstr>Physical Hazard Pictogram- Gas Cylinder</vt:lpstr>
      <vt:lpstr>Physical Hazard Pictogram- Exploding Bomb</vt:lpstr>
      <vt:lpstr>Physical Hazard Pictogram- Corrosion</vt:lpstr>
      <vt:lpstr>Non-mandatory Pictogram- Environment</vt:lpstr>
      <vt:lpstr>Signal Words</vt:lpstr>
      <vt:lpstr>HMIS/NFPA Labeling Systems</vt:lpstr>
      <vt:lpstr>Safety Data Sheets (SDS)</vt:lpstr>
      <vt:lpstr>Safety Data Sheets</vt:lpstr>
      <vt:lpstr>16-Section SDS Format</vt:lpstr>
      <vt:lpstr>Location of SDS</vt:lpstr>
      <vt:lpstr>Conclusion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Porcha J. Williams</dc:creator>
  <cp:lastModifiedBy>Porcha Williams</cp:lastModifiedBy>
  <cp:revision>69</cp:revision>
  <cp:lastPrinted>2013-08-07T19:07:29Z</cp:lastPrinted>
  <dcterms:created xsi:type="dcterms:W3CDTF">2013-05-28T17:51:29Z</dcterms:created>
  <dcterms:modified xsi:type="dcterms:W3CDTF">2021-10-20T17:27:47Z</dcterms:modified>
</cp:coreProperties>
</file>