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96" r:id="rId4"/>
  </p:sldMasterIdLst>
  <p:notesMasterIdLst>
    <p:notesMasterId r:id="rId26"/>
  </p:notesMasterIdLst>
  <p:handoutMasterIdLst>
    <p:handoutMasterId r:id="rId27"/>
  </p:handoutMasterIdLst>
  <p:sldIdLst>
    <p:sldId id="256" r:id="rId5"/>
    <p:sldId id="295" r:id="rId6"/>
    <p:sldId id="294" r:id="rId7"/>
    <p:sldId id="296" r:id="rId8"/>
    <p:sldId id="297" r:id="rId9"/>
    <p:sldId id="290" r:id="rId10"/>
    <p:sldId id="292" r:id="rId11"/>
    <p:sldId id="298" r:id="rId12"/>
    <p:sldId id="291" r:id="rId13"/>
    <p:sldId id="299" r:id="rId14"/>
    <p:sldId id="293" r:id="rId15"/>
    <p:sldId id="257" r:id="rId16"/>
    <p:sldId id="269" r:id="rId17"/>
    <p:sldId id="282" r:id="rId18"/>
    <p:sldId id="283" r:id="rId19"/>
    <p:sldId id="284" r:id="rId20"/>
    <p:sldId id="285" r:id="rId21"/>
    <p:sldId id="286" r:id="rId22"/>
    <p:sldId id="287" r:id="rId23"/>
    <p:sldId id="288"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88501" autoAdjust="0"/>
  </p:normalViewPr>
  <p:slideViewPr>
    <p:cSldViewPr snapToGrid="0">
      <p:cViewPr varScale="1">
        <p:scale>
          <a:sx n="71" d="100"/>
          <a:sy n="71" d="100"/>
        </p:scale>
        <p:origin x="78" y="84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2/8/2022</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12</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10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75981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1489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1295401"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390755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6141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65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48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99674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3729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7013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59958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607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2/8/2022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66270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187" r:id="rId13"/>
    <p:sldLayoutId id="2147484188" r:id="rId14"/>
    <p:sldLayoutId id="2147484189" r:id="rId15"/>
    <p:sldLayoutId id="2147484190" r:id="rId16"/>
    <p:sldLayoutId id="2147484191" r:id="rId17"/>
    <p:sldLayoutId id="2147484193" r:id="rId18"/>
    <p:sldLayoutId id="2147484194" r:id="rId1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220" y="1159140"/>
            <a:ext cx="8760935" cy="1064569"/>
          </a:xfrm>
        </p:spPr>
        <p:txBody>
          <a:bodyPr>
            <a:normAutofit fontScale="90000"/>
          </a:bodyPr>
          <a:lstStyle/>
          <a:p>
            <a:r>
              <a:rPr lang="en-US" dirty="0" smtClean="0"/>
              <a:t>FIRE SAFETY/DRILLS</a:t>
            </a:r>
            <a:endParaRPr lang="en-US" dirty="0"/>
          </a:p>
        </p:txBody>
      </p:sp>
      <p:sp>
        <p:nvSpPr>
          <p:cNvPr id="5" name="Subtitle 4"/>
          <p:cNvSpPr>
            <a:spLocks noGrp="1"/>
          </p:cNvSpPr>
          <p:nvPr>
            <p:ph type="subTitle" idx="1"/>
          </p:nvPr>
        </p:nvSpPr>
        <p:spPr>
          <a:xfrm>
            <a:off x="1226634" y="4793834"/>
            <a:ext cx="9913434" cy="1305883"/>
          </a:xfrm>
        </p:spPr>
        <p:txBody>
          <a:bodyPr>
            <a:noAutofit/>
          </a:bodyPr>
          <a:lstStyle/>
          <a:p>
            <a:r>
              <a:rPr lang="en-US" sz="2800" dirty="0" smtClean="0"/>
              <a:t>Practice increases preparedness</a:t>
            </a:r>
          </a:p>
          <a:p>
            <a:pPr algn="ctr"/>
            <a:r>
              <a:rPr lang="en-US" sz="2800" dirty="0" smtClean="0"/>
              <a:t>Creating a safety first culture</a:t>
            </a:r>
            <a:endParaRPr lang="en-US" sz="2800" dirty="0"/>
          </a:p>
        </p:txBody>
      </p:sp>
      <p:pic>
        <p:nvPicPr>
          <p:cNvPr id="4" name="Picture 3"/>
          <p:cNvPicPr>
            <a:picLocks noChangeAspect="1"/>
          </p:cNvPicPr>
          <p:nvPr/>
        </p:nvPicPr>
        <p:blipFill>
          <a:blip r:embed="rId2"/>
          <a:stretch>
            <a:fillRect/>
          </a:stretch>
        </p:blipFill>
        <p:spPr>
          <a:xfrm>
            <a:off x="4304819" y="2526813"/>
            <a:ext cx="3371328" cy="212205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4" y="179026"/>
            <a:ext cx="11524129" cy="1450757"/>
          </a:xfrm>
        </p:spPr>
        <p:txBody>
          <a:bodyPr>
            <a:normAutofit/>
          </a:bodyPr>
          <a:lstStyle/>
          <a:p>
            <a:pPr fontAlgn="base"/>
            <a:r>
              <a:rPr lang="en-US" sz="4400" b="1" dirty="0"/>
              <a:t>HOW TO USE EXTINGUISHER</a:t>
            </a:r>
            <a:r>
              <a:rPr lang="en-US" sz="4400" dirty="0"/>
              <a:t>, </a:t>
            </a:r>
            <a:r>
              <a:rPr lang="en-US" sz="4400" b="1" dirty="0"/>
              <a:t>remember </a:t>
            </a:r>
            <a:r>
              <a:rPr lang="en-US" sz="4400" b="1" u="sng" dirty="0"/>
              <a:t>P A S </a:t>
            </a:r>
            <a:r>
              <a:rPr lang="en-US" sz="4400" b="1" u="sng" dirty="0" err="1"/>
              <a:t>S</a:t>
            </a:r>
            <a:r>
              <a:rPr lang="en-US" sz="4400" b="1" dirty="0"/>
              <a:t>.</a:t>
            </a:r>
            <a:endParaRPr lang="en-US" sz="4400" dirty="0"/>
          </a:p>
        </p:txBody>
      </p:sp>
      <p:sp>
        <p:nvSpPr>
          <p:cNvPr id="3" name="Content Placeholder 2"/>
          <p:cNvSpPr>
            <a:spLocks noGrp="1"/>
          </p:cNvSpPr>
          <p:nvPr>
            <p:ph idx="1"/>
          </p:nvPr>
        </p:nvSpPr>
        <p:spPr>
          <a:xfrm>
            <a:off x="389965" y="1845734"/>
            <a:ext cx="11416553" cy="4023360"/>
          </a:xfrm>
        </p:spPr>
        <p:txBody>
          <a:bodyPr>
            <a:noAutofit/>
          </a:bodyPr>
          <a:lstStyle/>
          <a:p>
            <a:pPr lvl="0" fontAlgn="base"/>
            <a:r>
              <a:rPr lang="en-US" sz="3600" b="1" u="sng" dirty="0"/>
              <a:t>P</a:t>
            </a:r>
            <a:r>
              <a:rPr lang="en-US" sz="3600" dirty="0"/>
              <a:t>ull the pin.  (Some may require pressing a puncture lever or releasing a lock hatch.)</a:t>
            </a:r>
          </a:p>
          <a:p>
            <a:pPr lvl="0" fontAlgn="base"/>
            <a:r>
              <a:rPr lang="en-US" sz="3600" b="1" u="sng" dirty="0"/>
              <a:t>A</a:t>
            </a:r>
            <a:r>
              <a:rPr lang="en-US" sz="3600" dirty="0"/>
              <a:t>im the extinguisher nozzle or cone at the base of the fire.</a:t>
            </a:r>
          </a:p>
          <a:p>
            <a:pPr lvl="0" fontAlgn="base"/>
            <a:r>
              <a:rPr lang="en-US" sz="3600" b="1" u="sng" dirty="0"/>
              <a:t>S</a:t>
            </a:r>
            <a:r>
              <a:rPr lang="en-US" sz="3600" dirty="0"/>
              <a:t>queeze or press the handle.</a:t>
            </a:r>
          </a:p>
          <a:p>
            <a:pPr lvl="0" fontAlgn="base"/>
            <a:r>
              <a:rPr lang="en-US" sz="3600" b="1" u="sng" dirty="0"/>
              <a:t>S</a:t>
            </a:r>
            <a:r>
              <a:rPr lang="en-US" sz="3600" dirty="0"/>
              <a:t>weep from side to side at the base of the fire until it appears to be out.  </a:t>
            </a:r>
          </a:p>
        </p:txBody>
      </p:sp>
    </p:spTree>
    <p:extLst>
      <p:ext uri="{BB962C8B-B14F-4D97-AF65-F5344CB8AC3E}">
        <p14:creationId xmlns:p14="http://schemas.microsoft.com/office/powerpoint/2010/main" val="201739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AND MEANS OF EGRESS</a:t>
            </a:r>
            <a:r>
              <a:rPr lang="en-US" b="1" dirty="0"/>
              <a:t/>
            </a:r>
            <a:br>
              <a:rPr lang="en-US" b="1" dirty="0"/>
            </a:br>
            <a:endParaRPr lang="en-US" dirty="0"/>
          </a:p>
        </p:txBody>
      </p:sp>
      <p:sp>
        <p:nvSpPr>
          <p:cNvPr id="3" name="Content Placeholder 2"/>
          <p:cNvSpPr>
            <a:spLocks noGrp="1"/>
          </p:cNvSpPr>
          <p:nvPr>
            <p:ph idx="1"/>
          </p:nvPr>
        </p:nvSpPr>
        <p:spPr>
          <a:xfrm>
            <a:off x="295835" y="1859181"/>
            <a:ext cx="10133703" cy="4581960"/>
          </a:xfrm>
        </p:spPr>
        <p:txBody>
          <a:bodyPr>
            <a:normAutofit/>
          </a:bodyPr>
          <a:lstStyle/>
          <a:p>
            <a:pPr lvl="1">
              <a:buFont typeface="Arial" panose="020B0604020202020204" pitchFamily="34" charset="0"/>
              <a:buChar char="•"/>
            </a:pPr>
            <a:r>
              <a:rPr lang="en-US" sz="3600" dirty="0" smtClean="0"/>
              <a:t>Identify exits </a:t>
            </a:r>
          </a:p>
          <a:p>
            <a:pPr lvl="1">
              <a:buFont typeface="Arial" panose="020B0604020202020204" pitchFamily="34" charset="0"/>
              <a:buChar char="•"/>
            </a:pPr>
            <a:r>
              <a:rPr lang="en-US" sz="3600" dirty="0" smtClean="0"/>
              <a:t>Report any paths to exits that are blocked</a:t>
            </a:r>
          </a:p>
          <a:p>
            <a:pPr lvl="1">
              <a:buFont typeface="Arial" panose="020B0604020202020204" pitchFamily="34" charset="0"/>
              <a:buChar char="•"/>
            </a:pPr>
            <a:r>
              <a:rPr lang="en-US" sz="3600" dirty="0" smtClean="0"/>
              <a:t>Use the stairs- NOT elevators</a:t>
            </a:r>
          </a:p>
          <a:p>
            <a:pPr lvl="1">
              <a:buFont typeface="Arial" panose="020B0604020202020204" pitchFamily="34" charset="0"/>
              <a:buChar char="•"/>
            </a:pPr>
            <a:r>
              <a:rPr lang="en-US" sz="3600" dirty="0" smtClean="0"/>
              <a:t>Familiarize yourself with at least two exits for your location</a:t>
            </a:r>
          </a:p>
          <a:p>
            <a:pPr lvl="1">
              <a:buFont typeface="Arial" panose="020B0604020202020204" pitchFamily="34" charset="0"/>
              <a:buChar char="•"/>
            </a:pPr>
            <a:r>
              <a:rPr lang="en-US" sz="3600" dirty="0" smtClean="0"/>
              <a:t>Do not cover/decorate exit doors</a:t>
            </a:r>
          </a:p>
          <a:p>
            <a:pPr lvl="1">
              <a:buFont typeface="Arial" panose="020B0604020202020204" pitchFamily="34" charset="0"/>
              <a:buChar char="•"/>
            </a:pPr>
            <a:r>
              <a:rPr lang="en-US" sz="3600" b="1" dirty="0" smtClean="0"/>
              <a:t>Exit signs </a:t>
            </a:r>
            <a:r>
              <a:rPr lang="en-US" sz="3600" dirty="0" smtClean="0"/>
              <a:t>must be clearly identifiable</a:t>
            </a:r>
            <a:endParaRPr lang="en-US" sz="3600" dirty="0"/>
          </a:p>
        </p:txBody>
      </p:sp>
      <p:pic>
        <p:nvPicPr>
          <p:cNvPr id="4" name="Picture 3"/>
          <p:cNvPicPr>
            <a:picLocks noChangeAspect="1"/>
          </p:cNvPicPr>
          <p:nvPr/>
        </p:nvPicPr>
        <p:blipFill>
          <a:blip r:embed="rId2"/>
          <a:stretch>
            <a:fillRect/>
          </a:stretch>
        </p:blipFill>
        <p:spPr>
          <a:xfrm>
            <a:off x="8549472" y="703561"/>
            <a:ext cx="3221902" cy="2577521"/>
          </a:xfrm>
          <a:prstGeom prst="rect">
            <a:avLst/>
          </a:prstGeom>
        </p:spPr>
      </p:pic>
    </p:spTree>
    <p:extLst>
      <p:ext uri="{BB962C8B-B14F-4D97-AF65-F5344CB8AC3E}">
        <p14:creationId xmlns:p14="http://schemas.microsoft.com/office/powerpoint/2010/main" val="64120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4" y="286603"/>
            <a:ext cx="11034656" cy="1450757"/>
          </a:xfrm>
        </p:spPr>
        <p:txBody>
          <a:bodyPr/>
          <a:lstStyle/>
          <a:p>
            <a:r>
              <a:rPr lang="en-US" b="1" dirty="0" smtClean="0"/>
              <a:t>FIRE DRILLS</a:t>
            </a:r>
            <a:endParaRPr lang="en-US" sz="1400" b="1" dirty="0"/>
          </a:p>
        </p:txBody>
      </p:sp>
      <p:sp>
        <p:nvSpPr>
          <p:cNvPr id="3" name="Content Placeholder 2"/>
          <p:cNvSpPr>
            <a:spLocks noGrp="1"/>
          </p:cNvSpPr>
          <p:nvPr>
            <p:ph idx="1"/>
          </p:nvPr>
        </p:nvSpPr>
        <p:spPr>
          <a:xfrm>
            <a:off x="430306" y="1737360"/>
            <a:ext cx="10940527" cy="4555863"/>
          </a:xfrm>
        </p:spPr>
        <p:txBody>
          <a:bodyPr>
            <a:normAutofit fontScale="70000" lnSpcReduction="20000"/>
          </a:bodyPr>
          <a:lstStyle/>
          <a:p>
            <a:r>
              <a:rPr lang="en-US" sz="3600" b="1" dirty="0" smtClean="0"/>
              <a:t>WHY:</a:t>
            </a:r>
            <a:endParaRPr lang="en-US" sz="3600" b="1" dirty="0"/>
          </a:p>
          <a:p>
            <a:r>
              <a:rPr lang="en-US" sz="3600" dirty="0" smtClean="0"/>
              <a:t>Fire </a:t>
            </a:r>
            <a:r>
              <a:rPr lang="en-US" sz="3600" dirty="0"/>
              <a:t>and smoke drills are very important, especially in residence halls/classroom buildings.  </a:t>
            </a:r>
          </a:p>
          <a:p>
            <a:r>
              <a:rPr lang="en-US" sz="3600" dirty="0"/>
              <a:t>Knowing what to do in the event of a fire lessens the likeliness of panic. (Some drills may be held at night to practice escaping in the dark.) </a:t>
            </a:r>
          </a:p>
          <a:p>
            <a:pPr fontAlgn="base"/>
            <a:r>
              <a:rPr lang="en-US" sz="3600" dirty="0"/>
              <a:t> </a:t>
            </a:r>
            <a:endParaRPr lang="en-US" sz="3600" dirty="0" smtClean="0"/>
          </a:p>
          <a:p>
            <a:pPr fontAlgn="base"/>
            <a:r>
              <a:rPr lang="en-US" sz="3600" b="1" dirty="0" smtClean="0"/>
              <a:t>WHAT TO EXPECT:</a:t>
            </a:r>
          </a:p>
          <a:p>
            <a:pPr fontAlgn="base"/>
            <a:r>
              <a:rPr lang="en-US" sz="3600" dirty="0" smtClean="0"/>
              <a:t>Fire </a:t>
            </a:r>
            <a:r>
              <a:rPr lang="en-US" sz="3600" dirty="0"/>
              <a:t>drills will consist of a “live” drill in which building occupants must vacate a building to a safe haven in the same way that they would in the case of a fire. </a:t>
            </a:r>
            <a:endParaRPr lang="en-US" sz="3600" dirty="0" smtClean="0"/>
          </a:p>
          <a:p>
            <a:pPr lvl="1"/>
            <a:r>
              <a:rPr lang="en-US" sz="3600" dirty="0" smtClean="0"/>
              <a:t>Take </a:t>
            </a:r>
            <a:r>
              <a:rPr lang="en-US" sz="3600" dirty="0"/>
              <a:t>fire drills seriously; they may save your life. </a:t>
            </a:r>
          </a:p>
          <a:p>
            <a:pPr lvl="1"/>
            <a:r>
              <a:rPr lang="en-US" sz="3600" dirty="0"/>
              <a:t>Follow directions of the person in charge.</a:t>
            </a:r>
          </a:p>
          <a:p>
            <a:pPr fontAlgn="base"/>
            <a:r>
              <a:rPr lang="en-US" sz="2400" dirty="0"/>
              <a:t> </a:t>
            </a:r>
            <a:endParaRPr lang="en-US" dirty="0"/>
          </a:p>
        </p:txBody>
      </p:sp>
      <p:sp>
        <p:nvSpPr>
          <p:cNvPr id="4" name="Rectangle 3"/>
          <p:cNvSpPr/>
          <p:nvPr/>
        </p:nvSpPr>
        <p:spPr>
          <a:xfrm>
            <a:off x="4168589" y="40341"/>
            <a:ext cx="8148918" cy="1569660"/>
          </a:xfrm>
          <a:prstGeom prst="rect">
            <a:avLst/>
          </a:prstGeom>
        </p:spPr>
        <p:txBody>
          <a:bodyPr wrap="square">
            <a:spAutoFit/>
          </a:bodyPr>
          <a:lstStyle/>
          <a:p>
            <a:pPr fontAlgn="base"/>
            <a:r>
              <a:rPr lang="en-US" sz="3200" b="1" dirty="0"/>
              <a:t>Grambling State University will conduct one fire drill at every </a:t>
            </a:r>
            <a:r>
              <a:rPr lang="en-US" sz="3200" b="1" dirty="0" smtClean="0"/>
              <a:t>employee/student occupied </a:t>
            </a:r>
            <a:r>
              <a:rPr lang="en-US" sz="3200" b="1" dirty="0"/>
              <a:t>building once per year</a:t>
            </a:r>
            <a:r>
              <a:rPr lang="en-US" dirty="0"/>
              <a:t>. </a:t>
            </a:r>
          </a:p>
        </p:txBody>
      </p:sp>
    </p:spTree>
    <p:extLst>
      <p:ext uri="{BB962C8B-B14F-4D97-AF65-F5344CB8AC3E}">
        <p14:creationId xmlns:p14="http://schemas.microsoft.com/office/powerpoint/2010/main" val="292348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edal icon">
            <a:extLst>
              <a:ext uri="{FF2B5EF4-FFF2-40B4-BE49-F238E27FC236}">
                <a16:creationId xmlns:a16="http://schemas.microsoft.com/office/drawing/2014/main" id="{2AB2E71E-F344-413C-AACF-807A2D141C96}"/>
              </a:ext>
            </a:extLst>
          </p:cNvPr>
          <p:cNvPicPr>
            <a:picLocks noGrp="1" noChangeAspect="1"/>
          </p:cNvPicPr>
          <p:nvPr>
            <p:ph type="pic" sz="quarter" idx="4294967295"/>
          </p:nvPr>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rcRect t="68" b="68"/>
          <a:stretch>
            <a:fillRect/>
          </a:stretch>
        </p:blipFill>
        <p:spPr>
          <a:xfrm>
            <a:off x="0" y="2922588"/>
            <a:ext cx="1162050" cy="1160462"/>
          </a:xfrm>
        </p:spPr>
      </p:pic>
      <p:pic>
        <p:nvPicPr>
          <p:cNvPr id="12" name="Picture Placeholder 11" descr="Checkmark icon">
            <a:extLst>
              <a:ext uri="{FF2B5EF4-FFF2-40B4-BE49-F238E27FC236}">
                <a16:creationId xmlns:a16="http://schemas.microsoft.com/office/drawing/2014/main" id="{7E09C728-C3D0-4D16-ADAC-753EFE19B1DA}"/>
              </a:ext>
            </a:extLst>
          </p:cNvPr>
          <p:cNvPicPr>
            <a:picLocks noGrp="1" noChangeAspect="1"/>
          </p:cNvPicPr>
          <p:nvPr>
            <p:ph type="pic" sz="quarter" idx="4294967295"/>
          </p:nvPr>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0" y="2922588"/>
            <a:ext cx="1160463" cy="1160462"/>
          </a:xfrm>
        </p:spPr>
      </p:pic>
      <p:pic>
        <p:nvPicPr>
          <p:cNvPr id="14" name="Picture Placeholder 13" descr="Head with Gears icon">
            <a:extLst>
              <a:ext uri="{FF2B5EF4-FFF2-40B4-BE49-F238E27FC236}">
                <a16:creationId xmlns:a16="http://schemas.microsoft.com/office/drawing/2014/main" id="{E446D6D6-98CB-455F-B98B-5236850D2072}"/>
              </a:ext>
            </a:extLst>
          </p:cNvPr>
          <p:cNvPicPr>
            <a:picLocks noGrp="1" noChangeAspect="1"/>
          </p:cNvPicPr>
          <p:nvPr>
            <p:ph type="pic" sz="quarter" idx="4294967295"/>
          </p:nvPr>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rcRect/>
          <a:stretch>
            <a:fillRect/>
          </a:stretch>
        </p:blipFill>
        <p:spPr>
          <a:xfrm>
            <a:off x="11028363" y="2921000"/>
            <a:ext cx="1163637" cy="1163638"/>
          </a:xfrm>
        </p:spPr>
      </p:pic>
      <p:sp>
        <p:nvSpPr>
          <p:cNvPr id="6" name="Rectangle 5"/>
          <p:cNvSpPr/>
          <p:nvPr/>
        </p:nvSpPr>
        <p:spPr>
          <a:xfrm>
            <a:off x="1873405" y="2213114"/>
            <a:ext cx="8486078" cy="3785652"/>
          </a:xfrm>
          <a:prstGeom prst="rect">
            <a:avLst/>
          </a:prstGeom>
        </p:spPr>
        <p:txBody>
          <a:bodyPr wrap="square">
            <a:spAutoFit/>
          </a:bodyPr>
          <a:lstStyle/>
          <a:p>
            <a:pPr algn="ctr" fontAlgn="base"/>
            <a:r>
              <a:rPr lang="en-US" sz="4000" u="sng" dirty="0">
                <a:solidFill>
                  <a:srgbClr val="CB333B"/>
                </a:solidFill>
              </a:rPr>
              <a:t>WHAT TO DO IN CASE OF </a:t>
            </a:r>
            <a:r>
              <a:rPr lang="en-US" sz="4000" u="sng" dirty="0" smtClean="0">
                <a:solidFill>
                  <a:srgbClr val="CB333B"/>
                </a:solidFill>
              </a:rPr>
              <a:t>FIRE</a:t>
            </a:r>
          </a:p>
          <a:p>
            <a:pPr algn="ctr" fontAlgn="base"/>
            <a:endParaRPr lang="en-US" sz="4000" b="0" i="0" dirty="0" smtClean="0">
              <a:solidFill>
                <a:srgbClr val="CB333B"/>
              </a:solidFill>
              <a:effectLst/>
            </a:endParaRPr>
          </a:p>
          <a:p>
            <a:pPr algn="ctr" fontAlgn="base"/>
            <a:endParaRPr lang="en-US" sz="4000" dirty="0">
              <a:solidFill>
                <a:srgbClr val="CB333B"/>
              </a:solidFill>
            </a:endParaRPr>
          </a:p>
          <a:p>
            <a:pPr algn="ctr" fontAlgn="base"/>
            <a:endParaRPr lang="en-US" sz="4000" b="0" i="0" dirty="0" smtClean="0">
              <a:solidFill>
                <a:srgbClr val="CB333B"/>
              </a:solidFill>
              <a:effectLst/>
            </a:endParaRPr>
          </a:p>
          <a:p>
            <a:pPr algn="ctr" fontAlgn="base"/>
            <a:endParaRPr lang="en-US" sz="4000" b="0" i="0" dirty="0" smtClean="0">
              <a:solidFill>
                <a:srgbClr val="CB333B"/>
              </a:solidFill>
              <a:effectLst/>
            </a:endParaRPr>
          </a:p>
          <a:p>
            <a:pPr algn="ctr" fontAlgn="base"/>
            <a:r>
              <a:rPr lang="en-US" sz="4000" b="0" i="0" dirty="0" smtClean="0">
                <a:solidFill>
                  <a:srgbClr val="CB333B"/>
                </a:solidFill>
                <a:effectLst/>
              </a:rPr>
              <a:t>GSU Procedures</a:t>
            </a:r>
            <a:endParaRPr lang="en-US" sz="4000" b="0" i="0" dirty="0">
              <a:solidFill>
                <a:srgbClr val="CB333B"/>
              </a:solidFill>
              <a:effectLst/>
            </a:endParaRPr>
          </a:p>
        </p:txBody>
      </p:sp>
      <p:pic>
        <p:nvPicPr>
          <p:cNvPr id="7" name="Picture 6"/>
          <p:cNvPicPr>
            <a:picLocks noChangeAspect="1"/>
          </p:cNvPicPr>
          <p:nvPr/>
        </p:nvPicPr>
        <p:blipFill>
          <a:blip r:embed="rId8"/>
          <a:stretch>
            <a:fillRect/>
          </a:stretch>
        </p:blipFill>
        <p:spPr>
          <a:xfrm>
            <a:off x="4172605" y="3022022"/>
            <a:ext cx="3371328" cy="2122055"/>
          </a:xfrm>
          <a:prstGeom prst="rect">
            <a:avLst/>
          </a:prstGeom>
        </p:spPr>
      </p:pic>
    </p:spTree>
    <p:extLst>
      <p:ext uri="{BB962C8B-B14F-4D97-AF65-F5344CB8AC3E}">
        <p14:creationId xmlns:p14="http://schemas.microsoft.com/office/powerpoint/2010/main" val="295710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333333"/>
                </a:solidFill>
                <a:latin typeface="+mn-lt"/>
              </a:rPr>
              <a:t>STEP 1. </a:t>
            </a:r>
            <a:endParaRPr lang="en-US" dirty="0">
              <a:latin typeface="+mn-lt"/>
            </a:endParaRPr>
          </a:p>
        </p:txBody>
      </p:sp>
      <p:sp>
        <p:nvSpPr>
          <p:cNvPr id="4" name="Content Placeholder 3"/>
          <p:cNvSpPr>
            <a:spLocks noGrp="1"/>
          </p:cNvSpPr>
          <p:nvPr>
            <p:ph idx="1"/>
          </p:nvPr>
        </p:nvSpPr>
        <p:spPr/>
        <p:txBody>
          <a:bodyPr/>
          <a:lstStyle/>
          <a:p>
            <a:r>
              <a:rPr lang="en-US" dirty="0">
                <a:solidFill>
                  <a:srgbClr val="333333"/>
                </a:solidFill>
              </a:rPr>
              <a:t>           </a:t>
            </a:r>
          </a:p>
          <a:p>
            <a:r>
              <a:rPr lang="en-US" b="1" dirty="0" smtClean="0">
                <a:solidFill>
                  <a:srgbClr val="333333"/>
                </a:solidFill>
              </a:rPr>
              <a:t>Stay </a:t>
            </a:r>
            <a:r>
              <a:rPr lang="en-US" b="1" dirty="0">
                <a:solidFill>
                  <a:srgbClr val="333333"/>
                </a:solidFill>
              </a:rPr>
              <a:t>calm</a:t>
            </a:r>
            <a:r>
              <a:rPr lang="en-US" dirty="0">
                <a:solidFill>
                  <a:srgbClr val="333333"/>
                </a:solidFill>
              </a:rPr>
              <a:t>.  Think out what you have to do, then act because every second counts.</a:t>
            </a:r>
            <a:endParaRPr lang="en-US" dirty="0"/>
          </a:p>
          <a:p>
            <a:endParaRPr lang="en-US" dirty="0"/>
          </a:p>
        </p:txBody>
      </p:sp>
    </p:spTree>
    <p:extLst>
      <p:ext uri="{BB962C8B-B14F-4D97-AF65-F5344CB8AC3E}">
        <p14:creationId xmlns:p14="http://schemas.microsoft.com/office/powerpoint/2010/main" val="136145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33333"/>
                </a:solidFill>
                <a:latin typeface="+mn-lt"/>
              </a:rPr>
              <a:t>STEP 2. </a:t>
            </a:r>
            <a:r>
              <a:rPr lang="en-US" dirty="0">
                <a:solidFill>
                  <a:srgbClr val="333333"/>
                </a:solidFill>
                <a:latin typeface="proxima-nova"/>
              </a:rPr>
              <a:t>    </a:t>
            </a:r>
            <a:endParaRPr lang="en-US" dirty="0"/>
          </a:p>
        </p:txBody>
      </p:sp>
      <p:sp>
        <p:nvSpPr>
          <p:cNvPr id="4" name="Content Placeholder 3"/>
          <p:cNvSpPr>
            <a:spLocks noGrp="1"/>
          </p:cNvSpPr>
          <p:nvPr>
            <p:ph idx="1"/>
          </p:nvPr>
        </p:nvSpPr>
        <p:spPr/>
        <p:txBody>
          <a:bodyPr/>
          <a:lstStyle/>
          <a:p>
            <a:r>
              <a:rPr lang="en-US" dirty="0">
                <a:solidFill>
                  <a:srgbClr val="333333"/>
                </a:solidFill>
                <a:latin typeface="proxima-nova"/>
              </a:rPr>
              <a:t>   </a:t>
            </a:r>
            <a:r>
              <a:rPr lang="en-US" dirty="0">
                <a:solidFill>
                  <a:srgbClr val="333333"/>
                </a:solidFill>
              </a:rPr>
              <a:t>   </a:t>
            </a:r>
            <a:endParaRPr lang="en-US" dirty="0" smtClean="0">
              <a:solidFill>
                <a:srgbClr val="333333"/>
              </a:solidFill>
            </a:endParaRPr>
          </a:p>
          <a:p>
            <a:r>
              <a:rPr lang="en-US" dirty="0">
                <a:solidFill>
                  <a:srgbClr val="333333"/>
                </a:solidFill>
              </a:rPr>
              <a:t> </a:t>
            </a:r>
            <a:r>
              <a:rPr lang="en-US" b="1" dirty="0">
                <a:solidFill>
                  <a:srgbClr val="333333"/>
                </a:solidFill>
              </a:rPr>
              <a:t>Sound alarm to warn others</a:t>
            </a:r>
            <a:r>
              <a:rPr lang="en-US" dirty="0">
                <a:solidFill>
                  <a:srgbClr val="333333"/>
                </a:solidFill>
              </a:rPr>
              <a:t>.  Pull the alarm box.  </a:t>
            </a:r>
            <a:endParaRPr lang="en-US" dirty="0" smtClean="0">
              <a:solidFill>
                <a:srgbClr val="333333"/>
              </a:solidFill>
            </a:endParaRPr>
          </a:p>
          <a:p>
            <a:r>
              <a:rPr lang="en-US" dirty="0" smtClean="0">
                <a:solidFill>
                  <a:srgbClr val="333333"/>
                </a:solidFill>
              </a:rPr>
              <a:t>If </a:t>
            </a:r>
            <a:r>
              <a:rPr lang="en-US" dirty="0">
                <a:solidFill>
                  <a:srgbClr val="333333"/>
                </a:solidFill>
              </a:rPr>
              <a:t>there is none, shout and pound on doors as you evacuate.  </a:t>
            </a:r>
            <a:endParaRPr lang="en-US" dirty="0" smtClean="0">
              <a:solidFill>
                <a:srgbClr val="333333"/>
              </a:solidFill>
            </a:endParaRPr>
          </a:p>
          <a:p>
            <a:r>
              <a:rPr lang="en-US" dirty="0" smtClean="0">
                <a:solidFill>
                  <a:srgbClr val="333333"/>
                </a:solidFill>
              </a:rPr>
              <a:t>Never </a:t>
            </a:r>
            <a:r>
              <a:rPr lang="en-US" dirty="0">
                <a:solidFill>
                  <a:srgbClr val="333333"/>
                </a:solidFill>
              </a:rPr>
              <a:t>ignore an alarm.  (In buildings equipped with smoke detector systems, the alarm will sound automatically–if it doesn’t, pull the alarm!)</a:t>
            </a:r>
            <a:endParaRPr lang="en-US" dirty="0"/>
          </a:p>
          <a:p>
            <a:endParaRPr lang="en-US" dirty="0"/>
          </a:p>
        </p:txBody>
      </p:sp>
    </p:spTree>
    <p:extLst>
      <p:ext uri="{BB962C8B-B14F-4D97-AF65-F5344CB8AC3E}">
        <p14:creationId xmlns:p14="http://schemas.microsoft.com/office/powerpoint/2010/main" val="119695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33333"/>
                </a:solidFill>
                <a:latin typeface="+mn-lt"/>
              </a:rPr>
              <a:t>STEP 3.  </a:t>
            </a:r>
            <a:r>
              <a:rPr lang="en-US" dirty="0">
                <a:solidFill>
                  <a:srgbClr val="333333"/>
                </a:solidFill>
                <a:latin typeface="proxima-nova"/>
              </a:rPr>
              <a:t>  </a:t>
            </a:r>
            <a:endParaRPr lang="en-US" dirty="0"/>
          </a:p>
        </p:txBody>
      </p:sp>
      <p:sp>
        <p:nvSpPr>
          <p:cNvPr id="4" name="Content Placeholder 3"/>
          <p:cNvSpPr>
            <a:spLocks noGrp="1"/>
          </p:cNvSpPr>
          <p:nvPr>
            <p:ph idx="1"/>
          </p:nvPr>
        </p:nvSpPr>
        <p:spPr/>
        <p:txBody>
          <a:bodyPr>
            <a:normAutofit/>
          </a:bodyPr>
          <a:lstStyle/>
          <a:p>
            <a:pPr fontAlgn="base"/>
            <a:endParaRPr lang="en-US" sz="2800" b="1" i="1" dirty="0" smtClean="0">
              <a:solidFill>
                <a:srgbClr val="333333"/>
              </a:solidFill>
            </a:endParaRPr>
          </a:p>
          <a:p>
            <a:pPr fontAlgn="base"/>
            <a:r>
              <a:rPr lang="en-US" sz="2800" b="1" i="1" dirty="0" smtClean="0">
                <a:solidFill>
                  <a:srgbClr val="333333"/>
                </a:solidFill>
              </a:rPr>
              <a:t>Call</a:t>
            </a:r>
            <a:r>
              <a:rPr lang="en-US" sz="2800" b="1" i="1" dirty="0">
                <a:solidFill>
                  <a:srgbClr val="333333"/>
                </a:solidFill>
              </a:rPr>
              <a:t>  </a:t>
            </a:r>
            <a:r>
              <a:rPr lang="en-US" sz="2800" b="1" i="1" dirty="0" smtClean="0">
                <a:solidFill>
                  <a:srgbClr val="333333"/>
                </a:solidFill>
              </a:rPr>
              <a:t>911</a:t>
            </a:r>
            <a:r>
              <a:rPr lang="en-US" sz="2800" i="1" dirty="0">
                <a:solidFill>
                  <a:srgbClr val="333333"/>
                </a:solidFill>
              </a:rPr>
              <a:t> </a:t>
            </a:r>
            <a:r>
              <a:rPr lang="en-US" sz="2800" b="1" i="1" dirty="0" smtClean="0">
                <a:solidFill>
                  <a:srgbClr val="333333"/>
                </a:solidFill>
              </a:rPr>
              <a:t>or GSU Police (318) 274-2222</a:t>
            </a:r>
            <a:endParaRPr lang="en-US" sz="2800" dirty="0">
              <a:solidFill>
                <a:srgbClr val="333333"/>
              </a:solidFill>
            </a:endParaRPr>
          </a:p>
          <a:p>
            <a:pPr fontAlgn="base">
              <a:buFont typeface="Arial" panose="020B0604020202020204" pitchFamily="34" charset="0"/>
              <a:buChar char="•"/>
            </a:pPr>
            <a:r>
              <a:rPr lang="en-US" sz="2800" dirty="0">
                <a:solidFill>
                  <a:srgbClr val="333333"/>
                </a:solidFill>
              </a:rPr>
              <a:t>Give full location clearly.</a:t>
            </a:r>
          </a:p>
          <a:p>
            <a:pPr fontAlgn="base">
              <a:buFont typeface="Arial" panose="020B0604020202020204" pitchFamily="34" charset="0"/>
              <a:buChar char="•"/>
            </a:pPr>
            <a:r>
              <a:rPr lang="en-US" sz="2800" dirty="0">
                <a:solidFill>
                  <a:srgbClr val="333333"/>
                </a:solidFill>
              </a:rPr>
              <a:t>Describe extent of fire.</a:t>
            </a:r>
          </a:p>
          <a:p>
            <a:pPr fontAlgn="base">
              <a:buFont typeface="Arial" panose="020B0604020202020204" pitchFamily="34" charset="0"/>
              <a:buChar char="•"/>
            </a:pPr>
            <a:r>
              <a:rPr lang="en-US" sz="2800" dirty="0">
                <a:solidFill>
                  <a:srgbClr val="333333"/>
                </a:solidFill>
              </a:rPr>
              <a:t>Answer any questions before you hang </a:t>
            </a:r>
            <a:r>
              <a:rPr lang="en-US" sz="2800" dirty="0" smtClean="0">
                <a:solidFill>
                  <a:srgbClr val="333333"/>
                </a:solidFill>
              </a:rPr>
              <a:t>up.</a:t>
            </a:r>
            <a:endParaRPr lang="en-US" sz="2800" dirty="0"/>
          </a:p>
        </p:txBody>
      </p:sp>
    </p:spTree>
    <p:extLst>
      <p:ext uri="{BB962C8B-B14F-4D97-AF65-F5344CB8AC3E}">
        <p14:creationId xmlns:p14="http://schemas.microsoft.com/office/powerpoint/2010/main" val="58992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333333"/>
                </a:solidFill>
                <a:latin typeface="+mn-lt"/>
              </a:rPr>
              <a:t>STEP 4.   </a:t>
            </a:r>
            <a:r>
              <a:rPr lang="en-US" dirty="0">
                <a:solidFill>
                  <a:srgbClr val="333333"/>
                </a:solidFill>
                <a:latin typeface="proxima-nova"/>
              </a:rPr>
              <a:t> </a:t>
            </a:r>
            <a:endParaRPr lang="en-US" dirty="0"/>
          </a:p>
        </p:txBody>
      </p:sp>
      <p:sp>
        <p:nvSpPr>
          <p:cNvPr id="6" name="Content Placeholder 5"/>
          <p:cNvSpPr>
            <a:spLocks noGrp="1"/>
          </p:cNvSpPr>
          <p:nvPr>
            <p:ph idx="1"/>
          </p:nvPr>
        </p:nvSpPr>
        <p:spPr>
          <a:xfrm>
            <a:off x="1097280" y="1912642"/>
            <a:ext cx="10058400" cy="4023360"/>
          </a:xfrm>
        </p:spPr>
        <p:txBody>
          <a:bodyPr/>
          <a:lstStyle/>
          <a:p>
            <a:r>
              <a:rPr lang="en-US" sz="2800" dirty="0">
                <a:solidFill>
                  <a:srgbClr val="333333"/>
                </a:solidFill>
              </a:rPr>
              <a:t>       </a:t>
            </a:r>
            <a:endParaRPr lang="en-US" sz="2800" dirty="0" smtClean="0">
              <a:solidFill>
                <a:srgbClr val="333333"/>
              </a:solidFill>
            </a:endParaRPr>
          </a:p>
          <a:p>
            <a:r>
              <a:rPr lang="en-US" sz="2800" dirty="0">
                <a:solidFill>
                  <a:srgbClr val="333333"/>
                </a:solidFill>
              </a:rPr>
              <a:t> </a:t>
            </a:r>
            <a:r>
              <a:rPr lang="en-US" sz="2800" b="1" dirty="0">
                <a:solidFill>
                  <a:srgbClr val="333333"/>
                </a:solidFill>
              </a:rPr>
              <a:t>If you are in your room when you hear an alarm</a:t>
            </a:r>
            <a:r>
              <a:rPr lang="en-US" sz="2800" dirty="0">
                <a:solidFill>
                  <a:srgbClr val="333333"/>
                </a:solidFill>
              </a:rPr>
              <a:t>, feel the door, </a:t>
            </a:r>
            <a:r>
              <a:rPr lang="en-US" sz="2800" dirty="0" smtClean="0">
                <a:solidFill>
                  <a:srgbClr val="333333"/>
                </a:solidFill>
              </a:rPr>
              <a:t>If </a:t>
            </a:r>
            <a:r>
              <a:rPr lang="en-US" sz="2800" dirty="0">
                <a:solidFill>
                  <a:srgbClr val="333333"/>
                </a:solidFill>
              </a:rPr>
              <a:t>it is hot, don’t open it. </a:t>
            </a:r>
            <a:r>
              <a:rPr lang="en-US" sz="2800" dirty="0" smtClean="0">
                <a:solidFill>
                  <a:srgbClr val="333333"/>
                </a:solidFill>
              </a:rPr>
              <a:t>Stay </a:t>
            </a:r>
            <a:r>
              <a:rPr lang="en-US" sz="2800" dirty="0">
                <a:solidFill>
                  <a:srgbClr val="333333"/>
                </a:solidFill>
              </a:rPr>
              <a:t>in your room.  </a:t>
            </a:r>
            <a:endParaRPr lang="en-US" sz="2800" dirty="0" smtClean="0">
              <a:solidFill>
                <a:srgbClr val="333333"/>
              </a:solidFill>
            </a:endParaRPr>
          </a:p>
          <a:p>
            <a:endParaRPr lang="en-US" sz="2800" dirty="0">
              <a:solidFill>
                <a:srgbClr val="333333"/>
              </a:solidFill>
            </a:endParaRPr>
          </a:p>
          <a:p>
            <a:r>
              <a:rPr lang="en-US" sz="2800" dirty="0" smtClean="0">
                <a:solidFill>
                  <a:srgbClr val="333333"/>
                </a:solidFill>
              </a:rPr>
              <a:t>If </a:t>
            </a:r>
            <a:r>
              <a:rPr lang="en-US" sz="2800" dirty="0">
                <a:solidFill>
                  <a:srgbClr val="333333"/>
                </a:solidFill>
              </a:rPr>
              <a:t>it is cool, open it a crack–but be ready to slam it shut if you find smoke or flames.  </a:t>
            </a:r>
            <a:endParaRPr lang="en-US" sz="2800" dirty="0" smtClean="0">
              <a:solidFill>
                <a:srgbClr val="333333"/>
              </a:solidFill>
            </a:endParaRPr>
          </a:p>
          <a:p>
            <a:r>
              <a:rPr lang="en-US" sz="2800" dirty="0" smtClean="0">
                <a:solidFill>
                  <a:srgbClr val="333333"/>
                </a:solidFill>
              </a:rPr>
              <a:t>Leave </a:t>
            </a:r>
            <a:r>
              <a:rPr lang="en-US" sz="2800" dirty="0">
                <a:solidFill>
                  <a:srgbClr val="333333"/>
                </a:solidFill>
              </a:rPr>
              <a:t>if corridor seems safe.</a:t>
            </a:r>
            <a:endParaRPr lang="en-US" sz="2800" dirty="0"/>
          </a:p>
          <a:p>
            <a:endParaRPr lang="en-US" dirty="0"/>
          </a:p>
        </p:txBody>
      </p:sp>
    </p:spTree>
    <p:extLst>
      <p:ext uri="{BB962C8B-B14F-4D97-AF65-F5344CB8AC3E}">
        <p14:creationId xmlns:p14="http://schemas.microsoft.com/office/powerpoint/2010/main" val="16361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632012"/>
            <a:ext cx="10058400" cy="1105348"/>
          </a:xfrm>
        </p:spPr>
        <p:txBody>
          <a:bodyPr/>
          <a:lstStyle/>
          <a:p>
            <a:r>
              <a:rPr lang="en-US" dirty="0">
                <a:solidFill>
                  <a:srgbClr val="333333"/>
                </a:solidFill>
                <a:latin typeface="+mn-lt"/>
              </a:rPr>
              <a:t>STEP 5.  </a:t>
            </a:r>
            <a:r>
              <a:rPr lang="en-US" dirty="0">
                <a:solidFill>
                  <a:srgbClr val="333333"/>
                </a:solidFill>
                <a:latin typeface="proxima-nova"/>
              </a:rPr>
              <a:t>  </a:t>
            </a:r>
            <a:endParaRPr lang="en-US" dirty="0"/>
          </a:p>
        </p:txBody>
      </p:sp>
      <p:sp>
        <p:nvSpPr>
          <p:cNvPr id="4" name="Content Placeholder 3"/>
          <p:cNvSpPr>
            <a:spLocks noGrp="1"/>
          </p:cNvSpPr>
          <p:nvPr>
            <p:ph idx="1"/>
          </p:nvPr>
        </p:nvSpPr>
        <p:spPr>
          <a:xfrm>
            <a:off x="1097280" y="1845733"/>
            <a:ext cx="10058400" cy="4420595"/>
          </a:xfrm>
        </p:spPr>
        <p:txBody>
          <a:bodyPr>
            <a:normAutofit/>
          </a:bodyPr>
          <a:lstStyle/>
          <a:p>
            <a:pPr fontAlgn="base"/>
            <a:r>
              <a:rPr lang="en-US" dirty="0">
                <a:solidFill>
                  <a:srgbClr val="333333"/>
                </a:solidFill>
                <a:latin typeface="proxima-nova"/>
              </a:rPr>
              <a:t> </a:t>
            </a:r>
            <a:r>
              <a:rPr lang="en-US" dirty="0">
                <a:solidFill>
                  <a:srgbClr val="333333"/>
                </a:solidFill>
              </a:rPr>
              <a:t>     </a:t>
            </a:r>
            <a:r>
              <a:rPr lang="en-US" sz="2400" b="1" dirty="0">
                <a:solidFill>
                  <a:srgbClr val="333333"/>
                </a:solidFill>
              </a:rPr>
              <a:t>If you can exit</a:t>
            </a:r>
            <a:r>
              <a:rPr lang="en-US" sz="2400" dirty="0" smtClean="0">
                <a:solidFill>
                  <a:srgbClr val="333333"/>
                </a:solidFill>
              </a:rPr>
              <a:t>:</a:t>
            </a:r>
          </a:p>
          <a:p>
            <a:pPr fontAlgn="base"/>
            <a:endParaRPr lang="en-US" sz="2400" dirty="0">
              <a:solidFill>
                <a:srgbClr val="333333"/>
              </a:solidFill>
            </a:endParaRPr>
          </a:p>
          <a:p>
            <a:pPr lvl="1" fontAlgn="base">
              <a:buFont typeface="Arial" panose="020B0604020202020204" pitchFamily="34" charset="0"/>
              <a:buChar char="•"/>
            </a:pPr>
            <a:r>
              <a:rPr lang="en-US" sz="2400" dirty="0">
                <a:solidFill>
                  <a:srgbClr val="333333"/>
                </a:solidFill>
              </a:rPr>
              <a:t>Take your key and walk to nearest exit if there is no smoke. If there is smoke or if it is dark, crawl to exit, counting doors so you don’t get lost.</a:t>
            </a:r>
          </a:p>
          <a:p>
            <a:pPr lvl="1" fontAlgn="base">
              <a:buFont typeface="Arial" panose="020B0604020202020204" pitchFamily="34" charset="0"/>
              <a:buChar char="•"/>
            </a:pPr>
            <a:r>
              <a:rPr lang="en-US" sz="2400" dirty="0">
                <a:solidFill>
                  <a:srgbClr val="333333"/>
                </a:solidFill>
              </a:rPr>
              <a:t>Close all doors behind you.</a:t>
            </a:r>
          </a:p>
          <a:p>
            <a:pPr lvl="1" fontAlgn="base">
              <a:buFont typeface="Arial" panose="020B0604020202020204" pitchFamily="34" charset="0"/>
              <a:buChar char="•"/>
            </a:pPr>
            <a:r>
              <a:rPr lang="en-US" sz="2400" dirty="0">
                <a:solidFill>
                  <a:srgbClr val="333333"/>
                </a:solidFill>
              </a:rPr>
              <a:t>Do not use elevators–they are </a:t>
            </a:r>
            <a:r>
              <a:rPr lang="en-US" sz="2400" dirty="0" smtClean="0">
                <a:solidFill>
                  <a:srgbClr val="333333"/>
                </a:solidFill>
              </a:rPr>
              <a:t>hazards </a:t>
            </a:r>
            <a:r>
              <a:rPr lang="en-US" sz="2400" dirty="0">
                <a:solidFill>
                  <a:srgbClr val="333333"/>
                </a:solidFill>
              </a:rPr>
              <a:t>in a fire. Use the stairs; hold on to rail.</a:t>
            </a:r>
          </a:p>
          <a:p>
            <a:pPr lvl="1" fontAlgn="base">
              <a:buFont typeface="Arial" panose="020B0604020202020204" pitchFamily="34" charset="0"/>
              <a:buChar char="•"/>
            </a:pPr>
            <a:r>
              <a:rPr lang="en-US" sz="2400" dirty="0">
                <a:solidFill>
                  <a:srgbClr val="333333"/>
                </a:solidFill>
              </a:rPr>
              <a:t>Turn back if you encounter heavy smoke (it is deadly) and look for another exit.</a:t>
            </a:r>
          </a:p>
          <a:p>
            <a:pPr lvl="1" fontAlgn="base">
              <a:buFont typeface="Arial" panose="020B0604020202020204" pitchFamily="34" charset="0"/>
              <a:buChar char="•"/>
            </a:pPr>
            <a:r>
              <a:rPr lang="en-US" sz="2400" dirty="0">
                <a:solidFill>
                  <a:srgbClr val="333333"/>
                </a:solidFill>
              </a:rPr>
              <a:t>Stand clear of the building and out of the way of the fire fighters when you get outside. Never go back into a burning building for any reason.  </a:t>
            </a:r>
            <a:endParaRPr lang="en-US" sz="2400" dirty="0" smtClean="0">
              <a:solidFill>
                <a:srgbClr val="333333"/>
              </a:solidFill>
            </a:endParaRPr>
          </a:p>
          <a:p>
            <a:pPr lvl="1" fontAlgn="base">
              <a:buFont typeface="Arial" panose="020B0604020202020204" pitchFamily="34" charset="0"/>
              <a:buChar char="•"/>
            </a:pPr>
            <a:r>
              <a:rPr lang="en-US" sz="2400" dirty="0" smtClean="0">
                <a:solidFill>
                  <a:srgbClr val="333333"/>
                </a:solidFill>
              </a:rPr>
              <a:t>Report </a:t>
            </a:r>
            <a:r>
              <a:rPr lang="en-US" sz="2400" dirty="0">
                <a:solidFill>
                  <a:srgbClr val="333333"/>
                </a:solidFill>
              </a:rPr>
              <a:t>to your meeting place.</a:t>
            </a:r>
          </a:p>
          <a:p>
            <a:endParaRPr lang="en-US" dirty="0"/>
          </a:p>
        </p:txBody>
      </p:sp>
    </p:spTree>
    <p:extLst>
      <p:ext uri="{BB962C8B-B14F-4D97-AF65-F5344CB8AC3E}">
        <p14:creationId xmlns:p14="http://schemas.microsoft.com/office/powerpoint/2010/main" val="291458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6. </a:t>
            </a:r>
          </a:p>
        </p:txBody>
      </p:sp>
      <p:sp>
        <p:nvSpPr>
          <p:cNvPr id="3" name="Content Placeholder 2"/>
          <p:cNvSpPr>
            <a:spLocks noGrp="1"/>
          </p:cNvSpPr>
          <p:nvPr>
            <p:ph idx="1"/>
          </p:nvPr>
        </p:nvSpPr>
        <p:spPr>
          <a:xfrm>
            <a:off x="1097280" y="1845733"/>
            <a:ext cx="10058400" cy="4393701"/>
          </a:xfrm>
        </p:spPr>
        <p:txBody>
          <a:bodyPr>
            <a:normAutofit lnSpcReduction="10000"/>
          </a:bodyPr>
          <a:lstStyle/>
          <a:p>
            <a:pPr fontAlgn="base"/>
            <a:r>
              <a:rPr lang="en-US" dirty="0"/>
              <a:t>           </a:t>
            </a:r>
            <a:r>
              <a:rPr lang="en-US" b="1" dirty="0"/>
              <a:t>If you are trapped in your room</a:t>
            </a:r>
            <a:r>
              <a:rPr lang="en-US" dirty="0"/>
              <a:t>:</a:t>
            </a:r>
          </a:p>
          <a:p>
            <a:pPr fontAlgn="base"/>
            <a:r>
              <a:rPr lang="en-US" sz="2400" dirty="0"/>
              <a:t>Keep your door closed.</a:t>
            </a:r>
          </a:p>
          <a:p>
            <a:pPr fontAlgn="base"/>
            <a:r>
              <a:rPr lang="en-US" sz="2400" dirty="0"/>
              <a:t>Seal cracks around door with tape, clothes, sheets, etc.</a:t>
            </a:r>
          </a:p>
          <a:p>
            <a:pPr fontAlgn="base"/>
            <a:r>
              <a:rPr lang="en-US" sz="2400" dirty="0"/>
              <a:t>Open windows slightly, if there is no smoke outside. Open at top (to vent smoke) or at bottom (to let in fresh air).</a:t>
            </a:r>
          </a:p>
          <a:p>
            <a:pPr fontAlgn="base"/>
            <a:r>
              <a:rPr lang="en-US" sz="2400" dirty="0"/>
              <a:t>Tie wet cloth over nose and mouth to aid breathing.</a:t>
            </a:r>
          </a:p>
          <a:p>
            <a:pPr fontAlgn="base"/>
            <a:r>
              <a:rPr lang="en-US" sz="2400" dirty="0"/>
              <a:t>Stay low, where air is fresher (smoke rises).</a:t>
            </a:r>
          </a:p>
          <a:p>
            <a:pPr fontAlgn="base"/>
            <a:r>
              <a:rPr lang="en-US" sz="2400" dirty="0"/>
              <a:t>Signal rescuers by waving a sheet or clothing out the window, or telephone for help.</a:t>
            </a:r>
          </a:p>
          <a:p>
            <a:pPr fontAlgn="base"/>
            <a:r>
              <a:rPr lang="en-US" sz="2400" dirty="0"/>
              <a:t>Do not jump if you are higher than two stories.</a:t>
            </a:r>
          </a:p>
          <a:p>
            <a:endParaRPr lang="en-US" dirty="0"/>
          </a:p>
        </p:txBody>
      </p:sp>
    </p:spTree>
    <p:extLst>
      <p:ext uri="{BB962C8B-B14F-4D97-AF65-F5344CB8AC3E}">
        <p14:creationId xmlns:p14="http://schemas.microsoft.com/office/powerpoint/2010/main" val="333892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1097280" y="1845734"/>
            <a:ext cx="10763026" cy="4023360"/>
          </a:xfrm>
        </p:spPr>
        <p:txBody>
          <a:bodyPr>
            <a:normAutofit/>
          </a:bodyPr>
          <a:lstStyle/>
          <a:p>
            <a:r>
              <a:rPr lang="en-US" sz="2800" dirty="0" smtClean="0"/>
              <a:t>Fire Safety and Prevention is to</a:t>
            </a:r>
          </a:p>
          <a:p>
            <a:endParaRPr lang="en-US" sz="2800" dirty="0" smtClean="0"/>
          </a:p>
          <a:p>
            <a:pPr lvl="1">
              <a:buFont typeface="Arial" panose="020B0604020202020204" pitchFamily="34" charset="0"/>
              <a:buChar char="•"/>
            </a:pPr>
            <a:r>
              <a:rPr lang="en-US" altLang="en-US" sz="2800" dirty="0" smtClean="0"/>
              <a:t>educate </a:t>
            </a:r>
            <a:r>
              <a:rPr lang="en-US" altLang="en-US" sz="2800" dirty="0"/>
              <a:t>participants on how to avoid fires and fire related injuries.</a:t>
            </a:r>
          </a:p>
          <a:p>
            <a:pPr>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smtClean="0"/>
              <a:t>create </a:t>
            </a:r>
            <a:r>
              <a:rPr lang="en-US" altLang="en-US" sz="2800" dirty="0"/>
              <a:t>awareness of fire deaths and injuries and their common causes.</a:t>
            </a:r>
          </a:p>
          <a:p>
            <a:pPr>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smtClean="0"/>
              <a:t>inform </a:t>
            </a:r>
            <a:r>
              <a:rPr lang="en-US" altLang="en-US" sz="2800" dirty="0"/>
              <a:t>participants of their personal responsibility toward fire safety and injury prevention.</a:t>
            </a:r>
            <a:endParaRPr lang="en-US" sz="2800" dirty="0"/>
          </a:p>
        </p:txBody>
      </p:sp>
    </p:spTree>
    <p:extLst>
      <p:ext uri="{BB962C8B-B14F-4D97-AF65-F5344CB8AC3E}">
        <p14:creationId xmlns:p14="http://schemas.microsoft.com/office/powerpoint/2010/main" val="221403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STEP 7.   </a:t>
            </a:r>
            <a:r>
              <a:rPr lang="en-US" dirty="0"/>
              <a:t> </a:t>
            </a:r>
          </a:p>
        </p:txBody>
      </p:sp>
      <p:sp>
        <p:nvSpPr>
          <p:cNvPr id="3" name="Content Placeholder 2"/>
          <p:cNvSpPr>
            <a:spLocks noGrp="1"/>
          </p:cNvSpPr>
          <p:nvPr>
            <p:ph idx="1"/>
          </p:nvPr>
        </p:nvSpPr>
        <p:spPr/>
        <p:txBody>
          <a:bodyPr/>
          <a:lstStyle/>
          <a:p>
            <a:pPr fontAlgn="base"/>
            <a:r>
              <a:rPr lang="en-US" sz="2800" dirty="0"/>
              <a:t>        </a:t>
            </a:r>
            <a:r>
              <a:rPr lang="en-US" sz="2800" b="1" dirty="0"/>
              <a:t>If</a:t>
            </a:r>
            <a:r>
              <a:rPr lang="en-US" sz="2800" dirty="0"/>
              <a:t> </a:t>
            </a:r>
            <a:r>
              <a:rPr lang="en-US" sz="2800" b="1" dirty="0"/>
              <a:t>clothing catches fire–Stop, Drop, and Roll!</a:t>
            </a:r>
            <a:endParaRPr lang="en-US" sz="2800" dirty="0"/>
          </a:p>
          <a:p>
            <a:pPr fontAlgn="base"/>
            <a:r>
              <a:rPr lang="en-US" sz="2800" dirty="0"/>
              <a:t>Do not run–it will fan the flames. Drop to the floor and roll out fire.</a:t>
            </a:r>
          </a:p>
          <a:p>
            <a:pPr fontAlgn="base"/>
            <a:r>
              <a:rPr lang="en-US" sz="2800" dirty="0"/>
              <a:t>Drop and roll someone else on the ground. Use a rug, coat or blanket to smother flames.</a:t>
            </a:r>
          </a:p>
          <a:p>
            <a:pPr fontAlgn="base"/>
            <a:r>
              <a:rPr lang="en-US" sz="2800" dirty="0"/>
              <a:t>Cool the burn with cold water. Get prompt medical attention.</a:t>
            </a:r>
          </a:p>
          <a:p>
            <a:endParaRPr lang="en-US" dirty="0"/>
          </a:p>
        </p:txBody>
      </p:sp>
    </p:spTree>
    <p:extLst>
      <p:ext uri="{BB962C8B-B14F-4D97-AF65-F5344CB8AC3E}">
        <p14:creationId xmlns:p14="http://schemas.microsoft.com/office/powerpoint/2010/main" val="77546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839"/>
            <a:ext cx="11976847" cy="1450757"/>
          </a:xfrm>
        </p:spPr>
        <p:txBody>
          <a:bodyPr>
            <a:normAutofit/>
          </a:bodyPr>
          <a:lstStyle/>
          <a:p>
            <a:pPr algn="ctr"/>
            <a:r>
              <a:rPr lang="en-US" dirty="0" smtClean="0"/>
              <a:t>Thank you for viewing </a:t>
            </a:r>
            <a:br>
              <a:rPr lang="en-US" dirty="0" smtClean="0"/>
            </a:br>
            <a:r>
              <a:rPr lang="en-US" dirty="0" smtClean="0"/>
              <a:t>GSU Fire and Safety Training</a:t>
            </a:r>
            <a:endParaRPr lang="en-US" dirty="0"/>
          </a:p>
        </p:txBody>
      </p:sp>
      <p:pic>
        <p:nvPicPr>
          <p:cNvPr id="6" name="Content Placeholder 5"/>
          <p:cNvPicPr>
            <a:picLocks noGrp="1" noChangeAspect="1"/>
          </p:cNvPicPr>
          <p:nvPr>
            <p:ph idx="1"/>
          </p:nvPr>
        </p:nvPicPr>
        <p:blipFill>
          <a:blip r:embed="rId2"/>
          <a:stretch>
            <a:fillRect/>
          </a:stretch>
        </p:blipFill>
        <p:spPr>
          <a:xfrm>
            <a:off x="4437424" y="2796829"/>
            <a:ext cx="3377477" cy="2121592"/>
          </a:xfrm>
          <a:prstGeom prst="rect">
            <a:avLst/>
          </a:prstGeom>
        </p:spPr>
      </p:pic>
    </p:spTree>
    <p:extLst>
      <p:ext uri="{BB962C8B-B14F-4D97-AF65-F5344CB8AC3E}">
        <p14:creationId xmlns:p14="http://schemas.microsoft.com/office/powerpoint/2010/main" val="238452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3035"/>
            <a:ext cx="10058400" cy="836407"/>
          </a:xfrm>
        </p:spPr>
        <p:txBody>
          <a:bodyPr/>
          <a:lstStyle/>
          <a:p>
            <a:r>
              <a:rPr lang="en-US" dirty="0" smtClean="0"/>
              <a:t>Fire Hazards on Campus</a:t>
            </a:r>
            <a:endParaRPr lang="en-US" dirty="0"/>
          </a:p>
        </p:txBody>
      </p:sp>
      <p:sp>
        <p:nvSpPr>
          <p:cNvPr id="3" name="Content Placeholder 2"/>
          <p:cNvSpPr>
            <a:spLocks noGrp="1"/>
          </p:cNvSpPr>
          <p:nvPr>
            <p:ph idx="1"/>
          </p:nvPr>
        </p:nvSpPr>
        <p:spPr>
          <a:xfrm>
            <a:off x="1097280" y="1845733"/>
            <a:ext cx="10058400" cy="4313019"/>
          </a:xfrm>
        </p:spPr>
        <p:txBody>
          <a:bodyPr>
            <a:normAutofit lnSpcReduction="10000"/>
          </a:bodyPr>
          <a:lstStyle/>
          <a:p>
            <a:r>
              <a:rPr lang="en-US" sz="2200" b="1" dirty="0"/>
              <a:t>Smoking Material- </a:t>
            </a:r>
            <a:r>
              <a:rPr lang="en-US" sz="2200" dirty="0"/>
              <a:t>Carelessness with cigarettes, matches, etc., accounts for the greatest number of residence hall fires</a:t>
            </a:r>
            <a:r>
              <a:rPr lang="en-US" sz="2200" dirty="0" smtClean="0"/>
              <a:t>.</a:t>
            </a:r>
          </a:p>
          <a:p>
            <a:r>
              <a:rPr lang="en-US" sz="2200" dirty="0"/>
              <a:t> </a:t>
            </a:r>
            <a:r>
              <a:rPr lang="en-US" sz="2200" i="1" u="sng" dirty="0"/>
              <a:t>UNDER NO CIRCUMSTANCES IS SMOKING PERMITTED IN ANY UNIVERISTY BUILDINGS.</a:t>
            </a:r>
            <a:endParaRPr lang="en-US" sz="2200" dirty="0"/>
          </a:p>
          <a:p>
            <a:r>
              <a:rPr lang="en-US" sz="2200" b="1" dirty="0"/>
              <a:t>Flame- </a:t>
            </a:r>
            <a:r>
              <a:rPr lang="en-US" sz="2200" dirty="0"/>
              <a:t>Candles can be dangerous.  Leaving them burning unattended or too close to combustible materials can lead to fires.  </a:t>
            </a:r>
            <a:r>
              <a:rPr lang="en-US" sz="2200" b="1" dirty="0"/>
              <a:t>Candles are not allowed in any residence hall.</a:t>
            </a:r>
          </a:p>
          <a:p>
            <a:r>
              <a:rPr lang="en-US" sz="2200" b="1" dirty="0"/>
              <a:t>Decorations- </a:t>
            </a:r>
            <a:r>
              <a:rPr lang="en-US" sz="2200" dirty="0"/>
              <a:t>Some decorations ignite easily and allow a fire to spread rapidly.  These include holiday decorations, large posters, filmy curtains, and flammables tacked to the ceiling. </a:t>
            </a:r>
            <a:endParaRPr lang="en-US" sz="2200" dirty="0" smtClean="0"/>
          </a:p>
          <a:p>
            <a:r>
              <a:rPr lang="en-US" sz="2200" i="1" u="sng" dirty="0" smtClean="0"/>
              <a:t>Make </a:t>
            </a:r>
            <a:r>
              <a:rPr lang="en-US" sz="2200" i="1" u="sng" dirty="0"/>
              <a:t>sure all electrical devices, including lighting and extension cords are </a:t>
            </a:r>
            <a:r>
              <a:rPr lang="en-US" sz="2200" i="1" u="sng" dirty="0" smtClean="0"/>
              <a:t>UL-approved</a:t>
            </a:r>
          </a:p>
          <a:p>
            <a:pPr fontAlgn="base"/>
            <a:r>
              <a:rPr lang="en-US" sz="2200" b="1" dirty="0" smtClean="0"/>
              <a:t>Arson-</a:t>
            </a:r>
            <a:r>
              <a:rPr lang="en-US" sz="2200" b="1" dirty="0"/>
              <a:t> </a:t>
            </a:r>
            <a:r>
              <a:rPr lang="en-US" sz="2200" dirty="0"/>
              <a:t>Setting fires on purpose is the leading cause of campus fires.  Arson is a serious crime that can result in unnecessary deaths.</a:t>
            </a:r>
          </a:p>
          <a:p>
            <a:endParaRPr lang="en-US" dirty="0"/>
          </a:p>
          <a:p>
            <a:endParaRPr lang="en-US" dirty="0"/>
          </a:p>
        </p:txBody>
      </p:sp>
    </p:spTree>
    <p:extLst>
      <p:ext uri="{BB962C8B-B14F-4D97-AF65-F5344CB8AC3E}">
        <p14:creationId xmlns:p14="http://schemas.microsoft.com/office/powerpoint/2010/main" val="12255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Hazards on Campus Cont.</a:t>
            </a:r>
            <a:endParaRPr lang="en-US" dirty="0"/>
          </a:p>
        </p:txBody>
      </p:sp>
      <p:sp>
        <p:nvSpPr>
          <p:cNvPr id="3" name="Content Placeholder 2"/>
          <p:cNvSpPr>
            <a:spLocks noGrp="1"/>
          </p:cNvSpPr>
          <p:nvPr>
            <p:ph idx="1"/>
          </p:nvPr>
        </p:nvSpPr>
        <p:spPr>
          <a:xfrm>
            <a:off x="1097280" y="1845734"/>
            <a:ext cx="10058400" cy="4501278"/>
          </a:xfrm>
        </p:spPr>
        <p:txBody>
          <a:bodyPr>
            <a:normAutofit fontScale="70000" lnSpcReduction="20000"/>
          </a:bodyPr>
          <a:lstStyle/>
          <a:p>
            <a:pPr fontAlgn="base"/>
            <a:r>
              <a:rPr lang="en-US" sz="3600" b="1" dirty="0"/>
              <a:t>Appliances- </a:t>
            </a:r>
            <a:r>
              <a:rPr lang="en-US" sz="3600" dirty="0"/>
              <a:t>Careless use of heat-producing appliances can start fires.  </a:t>
            </a:r>
            <a:endParaRPr lang="en-US" sz="3600" dirty="0" smtClean="0"/>
          </a:p>
          <a:p>
            <a:pPr fontAlgn="base"/>
            <a:r>
              <a:rPr lang="en-US" sz="3600" dirty="0" smtClean="0"/>
              <a:t>RESIDENTIAL HOUSING</a:t>
            </a:r>
            <a:endParaRPr lang="en-US" sz="3600" dirty="0"/>
          </a:p>
          <a:p>
            <a:pPr lvl="1" fontAlgn="base">
              <a:buFont typeface="Courier New" panose="02070309020205020404" pitchFamily="49" charset="0"/>
              <a:buChar char="o"/>
            </a:pPr>
            <a:r>
              <a:rPr lang="en-US" sz="3400" dirty="0"/>
              <a:t>Hot plates left on, unattended, or with grease build up on coils.</a:t>
            </a:r>
          </a:p>
          <a:p>
            <a:pPr lvl="1" fontAlgn="base">
              <a:buFont typeface="Courier New" panose="02070309020205020404" pitchFamily="49" charset="0"/>
              <a:buChar char="o"/>
            </a:pPr>
            <a:r>
              <a:rPr lang="en-US" sz="3400" dirty="0"/>
              <a:t>Electric blankets left on when resident is not in bed.</a:t>
            </a:r>
          </a:p>
          <a:p>
            <a:pPr lvl="1" fontAlgn="base">
              <a:buFont typeface="Courier New" panose="02070309020205020404" pitchFamily="49" charset="0"/>
              <a:buChar char="o"/>
            </a:pPr>
            <a:r>
              <a:rPr lang="en-US" sz="3400" dirty="0"/>
              <a:t>Irons left on, lying down, unattended, or used on a bed.</a:t>
            </a:r>
          </a:p>
          <a:p>
            <a:pPr lvl="1" fontAlgn="base">
              <a:buFont typeface="Courier New" panose="02070309020205020404" pitchFamily="49" charset="0"/>
              <a:buChar char="o"/>
            </a:pPr>
            <a:r>
              <a:rPr lang="en-US" sz="3400" dirty="0"/>
              <a:t>Toaster ovens left on, with accumulated grease, or unattended.</a:t>
            </a:r>
          </a:p>
          <a:p>
            <a:pPr lvl="1" fontAlgn="base">
              <a:buFont typeface="Courier New" panose="02070309020205020404" pitchFamily="49" charset="0"/>
              <a:buChar char="o"/>
            </a:pPr>
            <a:r>
              <a:rPr lang="en-US" sz="3400" dirty="0"/>
              <a:t>Hair dryers laid down while they are on or used to dry clothes.</a:t>
            </a:r>
          </a:p>
          <a:p>
            <a:pPr lvl="1" fontAlgn="base">
              <a:buFont typeface="Courier New" panose="02070309020205020404" pitchFamily="49" charset="0"/>
              <a:buChar char="o"/>
            </a:pPr>
            <a:r>
              <a:rPr lang="en-US" sz="3400" dirty="0"/>
              <a:t>Portable space heaters placed near combustibles like curtains or used to dry clothes.</a:t>
            </a:r>
          </a:p>
          <a:p>
            <a:pPr marL="201168" lvl="1" indent="0" fontAlgn="base">
              <a:buNone/>
            </a:pPr>
            <a:endParaRPr lang="en-US" sz="3400" dirty="0" smtClean="0"/>
          </a:p>
          <a:p>
            <a:pPr marL="201168" lvl="1" indent="0" fontAlgn="base">
              <a:buNone/>
            </a:pPr>
            <a:r>
              <a:rPr lang="en-US" sz="3400" dirty="0" smtClean="0"/>
              <a:t>LABORATORIES AND OTHER AREAS</a:t>
            </a:r>
          </a:p>
          <a:p>
            <a:pPr marL="201168" lvl="1" indent="0" fontAlgn="base">
              <a:buNone/>
            </a:pPr>
            <a:r>
              <a:rPr lang="en-US" sz="3400" dirty="0" smtClean="0"/>
              <a:t>Certain heating </a:t>
            </a:r>
            <a:r>
              <a:rPr lang="en-US" sz="3400" dirty="0"/>
              <a:t>tools and equipment </a:t>
            </a:r>
            <a:r>
              <a:rPr lang="en-US" sz="3600" b="1" dirty="0"/>
              <a:t>  </a:t>
            </a:r>
            <a:endParaRPr lang="en-US" sz="3600" dirty="0"/>
          </a:p>
          <a:p>
            <a:endParaRPr lang="en-US" dirty="0"/>
          </a:p>
        </p:txBody>
      </p:sp>
    </p:spTree>
    <p:extLst>
      <p:ext uri="{BB962C8B-B14F-4D97-AF65-F5344CB8AC3E}">
        <p14:creationId xmlns:p14="http://schemas.microsoft.com/office/powerpoint/2010/main" val="4251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contact GSU Police First</a:t>
            </a:r>
            <a:endParaRPr lang="en-US" dirty="0"/>
          </a:p>
        </p:txBody>
      </p:sp>
      <p:sp>
        <p:nvSpPr>
          <p:cNvPr id="3" name="Content Placeholder 2"/>
          <p:cNvSpPr>
            <a:spLocks noGrp="1"/>
          </p:cNvSpPr>
          <p:nvPr>
            <p:ph idx="1"/>
          </p:nvPr>
        </p:nvSpPr>
        <p:spPr>
          <a:xfrm>
            <a:off x="336176" y="1845734"/>
            <a:ext cx="11497236" cy="4434042"/>
          </a:xfrm>
        </p:spPr>
        <p:txBody>
          <a:bodyPr>
            <a:normAutofit/>
          </a:bodyPr>
          <a:lstStyle/>
          <a:p>
            <a:pPr lvl="1"/>
            <a:r>
              <a:rPr lang="en-US" sz="2800" dirty="0" smtClean="0"/>
              <a:t>If </a:t>
            </a:r>
            <a:r>
              <a:rPr lang="en-US" sz="2800" dirty="0"/>
              <a:t>fire fighters are called out on a false alarm, they will not be available to fight a real fire.</a:t>
            </a:r>
          </a:p>
          <a:p>
            <a:r>
              <a:rPr lang="en-US" sz="2400" dirty="0" smtClean="0"/>
              <a:t>Contacting the GSU police first helps to prevent unnecessary calls to the Fire Department.</a:t>
            </a:r>
          </a:p>
          <a:p>
            <a:endParaRPr lang="en-US" sz="2400" dirty="0" smtClean="0"/>
          </a:p>
          <a:p>
            <a:r>
              <a:rPr lang="en-US" sz="2400" dirty="0" smtClean="0"/>
              <a:t>WE UNDERSTAND that </a:t>
            </a:r>
            <a:r>
              <a:rPr lang="en-US" sz="2400" b="1" dirty="0" smtClean="0"/>
              <a:t>FALSE ALARMS </a:t>
            </a:r>
            <a:r>
              <a:rPr lang="en-US" sz="2400" dirty="0" smtClean="0"/>
              <a:t>create </a:t>
            </a:r>
            <a:r>
              <a:rPr lang="en-US" sz="2400" dirty="0"/>
              <a:t>a mood of apathy so you may not react quickly enough to save your life if there is a real fire.  </a:t>
            </a:r>
          </a:p>
          <a:p>
            <a:r>
              <a:rPr lang="en-US" sz="2400" b="1" dirty="0" smtClean="0">
                <a:solidFill>
                  <a:schemeClr val="accent1"/>
                </a:solidFill>
              </a:rPr>
              <a:t>However, as employees and students, we must actively respond and evacuate until clearance is given</a:t>
            </a:r>
            <a:r>
              <a:rPr lang="en-US" sz="2400" dirty="0" smtClean="0"/>
              <a:t>. </a:t>
            </a:r>
            <a:endParaRPr lang="en-US" sz="2400" b="1" dirty="0"/>
          </a:p>
          <a:p>
            <a:endParaRPr lang="en-US" dirty="0"/>
          </a:p>
        </p:txBody>
      </p:sp>
    </p:spTree>
    <p:extLst>
      <p:ext uri="{BB962C8B-B14F-4D97-AF65-F5344CB8AC3E}">
        <p14:creationId xmlns:p14="http://schemas.microsoft.com/office/powerpoint/2010/main" val="180488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of FIRE ALARMS</a:t>
            </a:r>
            <a:endParaRPr lang="en-US" dirty="0"/>
          </a:p>
        </p:txBody>
      </p:sp>
      <p:sp>
        <p:nvSpPr>
          <p:cNvPr id="3" name="Content Placeholder 2"/>
          <p:cNvSpPr>
            <a:spLocks noGrp="1"/>
          </p:cNvSpPr>
          <p:nvPr>
            <p:ph idx="1"/>
          </p:nvPr>
        </p:nvSpPr>
        <p:spPr/>
        <p:txBody>
          <a:bodyPr>
            <a:normAutofit/>
          </a:bodyPr>
          <a:lstStyle/>
          <a:p>
            <a:pPr fontAlgn="base"/>
            <a:r>
              <a:rPr lang="en-US" sz="3200" dirty="0"/>
              <a:t>Activation of the protective system shall occur by any or all of the following means but not limited thereto</a:t>
            </a:r>
            <a:r>
              <a:rPr lang="en-US" sz="3200" dirty="0" smtClean="0"/>
              <a:t>:</a:t>
            </a:r>
          </a:p>
          <a:p>
            <a:pPr fontAlgn="base"/>
            <a:endParaRPr lang="en-US" sz="3200" dirty="0"/>
          </a:p>
          <a:p>
            <a:pPr lvl="1" fontAlgn="base">
              <a:buFont typeface="Courier New" panose="02070309020205020404" pitchFamily="49" charset="0"/>
              <a:buChar char="o"/>
            </a:pPr>
            <a:r>
              <a:rPr lang="en-US" sz="3000" dirty="0"/>
              <a:t>Manual fire alarm initiation</a:t>
            </a:r>
          </a:p>
          <a:p>
            <a:pPr lvl="1" fontAlgn="base">
              <a:buFont typeface="Courier New" panose="02070309020205020404" pitchFamily="49" charset="0"/>
              <a:buChar char="o"/>
            </a:pPr>
            <a:r>
              <a:rPr lang="en-US" sz="3000" dirty="0"/>
              <a:t>Automatic heat detection</a:t>
            </a:r>
          </a:p>
          <a:p>
            <a:pPr lvl="1" fontAlgn="base">
              <a:buFont typeface="Courier New" panose="02070309020205020404" pitchFamily="49" charset="0"/>
              <a:buChar char="o"/>
            </a:pPr>
            <a:r>
              <a:rPr lang="en-US" sz="3000" dirty="0"/>
              <a:t>Automatic smoke detection</a:t>
            </a:r>
          </a:p>
          <a:p>
            <a:pPr lvl="1" fontAlgn="base">
              <a:buFont typeface="Courier New" panose="02070309020205020404" pitchFamily="49" charset="0"/>
              <a:buChar char="o"/>
            </a:pPr>
            <a:r>
              <a:rPr lang="en-US" sz="3000" dirty="0"/>
              <a:t>Extinguishing system operations</a:t>
            </a:r>
          </a:p>
          <a:p>
            <a:endParaRPr lang="en-US" dirty="0"/>
          </a:p>
        </p:txBody>
      </p:sp>
    </p:spTree>
    <p:extLst>
      <p:ext uri="{BB962C8B-B14F-4D97-AF65-F5344CB8AC3E}">
        <p14:creationId xmlns:p14="http://schemas.microsoft.com/office/powerpoint/2010/main" val="172952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FIRE ALARMS</a:t>
            </a:r>
            <a:endParaRPr lang="en-US" dirty="0"/>
          </a:p>
        </p:txBody>
      </p:sp>
      <p:sp>
        <p:nvSpPr>
          <p:cNvPr id="3" name="Content Placeholder 2"/>
          <p:cNvSpPr>
            <a:spLocks noGrp="1"/>
          </p:cNvSpPr>
          <p:nvPr>
            <p:ph idx="1"/>
          </p:nvPr>
        </p:nvSpPr>
        <p:spPr>
          <a:xfrm>
            <a:off x="1097280" y="1845733"/>
            <a:ext cx="10547872" cy="4487831"/>
          </a:xfrm>
        </p:spPr>
        <p:txBody>
          <a:bodyPr>
            <a:normAutofit/>
          </a:bodyPr>
          <a:lstStyle/>
          <a:p>
            <a:pPr fontAlgn="base">
              <a:lnSpc>
                <a:spcPct val="120000"/>
              </a:lnSpc>
            </a:pPr>
            <a:r>
              <a:rPr lang="en-US" sz="2400" dirty="0"/>
              <a:t>Each manual fire alarm station of a system shall be accessible, unobstructed, visible, and of the same general type.</a:t>
            </a:r>
          </a:p>
          <a:p>
            <a:pPr fontAlgn="base">
              <a:lnSpc>
                <a:spcPct val="120000"/>
              </a:lnSpc>
            </a:pPr>
            <a:r>
              <a:rPr lang="en-US" sz="2400" dirty="0"/>
              <a:t> </a:t>
            </a:r>
            <a:r>
              <a:rPr lang="en-US" sz="2400" dirty="0" smtClean="0"/>
              <a:t>Audible </a:t>
            </a:r>
            <a:r>
              <a:rPr lang="en-US" sz="2400" dirty="0"/>
              <a:t>alarm indicating devices shall be of such character and so distributed as to be effectively heard above the ambient noise level obtained under normal conditions of occupancy.</a:t>
            </a:r>
          </a:p>
          <a:p>
            <a:pPr fontAlgn="base">
              <a:lnSpc>
                <a:spcPct val="120000"/>
              </a:lnSpc>
            </a:pPr>
            <a:r>
              <a:rPr lang="en-US" sz="2400" dirty="0" smtClean="0"/>
              <a:t>The </a:t>
            </a:r>
            <a:r>
              <a:rPr lang="en-US" sz="2400" dirty="0"/>
              <a:t>fire alarm and heat/smoke detection system shall be tested periodically and the results of the test recorded. The general evacuation alarm shall operate throughout the entire building.</a:t>
            </a:r>
          </a:p>
          <a:p>
            <a:endParaRPr lang="en-US" dirty="0"/>
          </a:p>
        </p:txBody>
      </p:sp>
    </p:spTree>
    <p:extLst>
      <p:ext uri="{BB962C8B-B14F-4D97-AF65-F5344CB8AC3E}">
        <p14:creationId xmlns:p14="http://schemas.microsoft.com/office/powerpoint/2010/main" val="236494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3" name="Content Placeholder 2"/>
          <p:cNvSpPr>
            <a:spLocks noGrp="1"/>
          </p:cNvSpPr>
          <p:nvPr>
            <p:ph idx="1"/>
          </p:nvPr>
        </p:nvSpPr>
        <p:spPr/>
        <p:txBody>
          <a:bodyPr/>
          <a:lstStyle/>
          <a:p>
            <a:pPr fontAlgn="base">
              <a:lnSpc>
                <a:spcPct val="120000"/>
              </a:lnSpc>
            </a:pPr>
            <a:r>
              <a:rPr lang="en-US" sz="3200" dirty="0"/>
              <a:t> Each employee shall:</a:t>
            </a:r>
          </a:p>
          <a:p>
            <a:pPr lvl="0" fontAlgn="base">
              <a:lnSpc>
                <a:spcPct val="120000"/>
              </a:lnSpc>
              <a:buFont typeface="Courier New" panose="02070309020205020404" pitchFamily="49" charset="0"/>
              <a:buChar char="o"/>
            </a:pPr>
            <a:r>
              <a:rPr lang="en-US" sz="3200" dirty="0"/>
              <a:t>Know where alarms are located and learn how to activate them.</a:t>
            </a:r>
          </a:p>
          <a:p>
            <a:pPr lvl="0" fontAlgn="base">
              <a:lnSpc>
                <a:spcPct val="120000"/>
              </a:lnSpc>
              <a:buFont typeface="Courier New" panose="02070309020205020404" pitchFamily="49" charset="0"/>
              <a:buChar char="o"/>
            </a:pPr>
            <a:r>
              <a:rPr lang="en-US" sz="3200" dirty="0"/>
              <a:t>Alert as many people in the building as possible and evacuate the building when you hear a fire alarm.</a:t>
            </a:r>
          </a:p>
          <a:p>
            <a:endParaRPr lang="en-US" dirty="0"/>
          </a:p>
        </p:txBody>
      </p:sp>
    </p:spTree>
    <p:extLst>
      <p:ext uri="{BB962C8B-B14F-4D97-AF65-F5344CB8AC3E}">
        <p14:creationId xmlns:p14="http://schemas.microsoft.com/office/powerpoint/2010/main" val="293928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23747"/>
            <a:ext cx="10058400" cy="1282390"/>
          </a:xfrm>
        </p:spPr>
        <p:txBody>
          <a:bodyPr>
            <a:normAutofit fontScale="90000"/>
          </a:bodyPr>
          <a:lstStyle/>
          <a:p>
            <a:r>
              <a:rPr lang="en-US" dirty="0"/>
              <a:t>FIRE EXTINGUISHERS- GENERAL DESCRIPTION</a:t>
            </a:r>
            <a:br>
              <a:rPr lang="en-US" dirty="0"/>
            </a:br>
            <a:endParaRPr lang="en-US" dirty="0"/>
          </a:p>
        </p:txBody>
      </p:sp>
      <p:sp>
        <p:nvSpPr>
          <p:cNvPr id="3" name="Content Placeholder 2"/>
          <p:cNvSpPr>
            <a:spLocks noGrp="1"/>
          </p:cNvSpPr>
          <p:nvPr>
            <p:ph idx="1"/>
          </p:nvPr>
        </p:nvSpPr>
        <p:spPr>
          <a:xfrm>
            <a:off x="1097280" y="1355282"/>
            <a:ext cx="10058400" cy="4912513"/>
          </a:xfrm>
        </p:spPr>
        <p:txBody>
          <a:bodyPr>
            <a:normAutofit/>
          </a:bodyPr>
          <a:lstStyle/>
          <a:p>
            <a:pPr algn="ctr"/>
            <a:r>
              <a:rPr lang="en-US" sz="2400" b="1" dirty="0"/>
              <a:t>Fire extinguishers are designed to fight small fires</a:t>
            </a:r>
            <a:r>
              <a:rPr lang="en-US" sz="2400" b="1" dirty="0" smtClean="0"/>
              <a:t>.</a:t>
            </a:r>
          </a:p>
          <a:p>
            <a:pPr fontAlgn="base">
              <a:buFont typeface="Arial" panose="020B0604020202020204" pitchFamily="34" charset="0"/>
              <a:buChar char="•"/>
            </a:pPr>
            <a:r>
              <a:rPr lang="en-US" sz="2400" dirty="0" smtClean="0"/>
              <a:t>Find </a:t>
            </a:r>
            <a:r>
              <a:rPr lang="en-US" sz="2400" dirty="0"/>
              <a:t>out where they are located and what kind of fires they are designed to fight.</a:t>
            </a:r>
          </a:p>
          <a:p>
            <a:pPr fontAlgn="base">
              <a:buFont typeface="Arial" panose="020B0604020202020204" pitchFamily="34" charset="0"/>
              <a:buChar char="•"/>
            </a:pPr>
            <a:r>
              <a:rPr lang="en-US" sz="2400" dirty="0" smtClean="0"/>
              <a:t>Do </a:t>
            </a:r>
            <a:r>
              <a:rPr lang="en-US" sz="2400" dirty="0"/>
              <a:t>not block access to extinguishers.</a:t>
            </a:r>
          </a:p>
          <a:p>
            <a:pPr fontAlgn="base">
              <a:buFont typeface="Arial" panose="020B0604020202020204" pitchFamily="34" charset="0"/>
              <a:buChar char="•"/>
            </a:pPr>
            <a:r>
              <a:rPr lang="en-US" sz="2400" dirty="0"/>
              <a:t>Report all extinguishers that are missing, damaged, or have been discharged.</a:t>
            </a:r>
          </a:p>
          <a:p>
            <a:pPr fontAlgn="base">
              <a:buFont typeface="Arial" panose="020B0604020202020204" pitchFamily="34" charset="0"/>
              <a:buChar char="•"/>
            </a:pPr>
            <a:r>
              <a:rPr lang="en-US" sz="2400" dirty="0"/>
              <a:t>Do not empty fire extinguishers as a prank.</a:t>
            </a:r>
          </a:p>
          <a:p>
            <a:pPr fontAlgn="base">
              <a:buFont typeface="Arial" panose="020B0604020202020204" pitchFamily="34" charset="0"/>
              <a:buChar char="•"/>
            </a:pPr>
            <a:r>
              <a:rPr lang="en-US" sz="2400" dirty="0"/>
              <a:t>Extinguishers mounted in cabinets, wall recesses, or brackets shall be placed in such a manner that the operating instructions shall face outward.  Extinguishers shall not be obstructed or obscured from view, and cabinets housing extinguishers shall not be locked.</a:t>
            </a:r>
          </a:p>
          <a:p>
            <a:endParaRPr lang="en-US" dirty="0"/>
          </a:p>
        </p:txBody>
      </p:sp>
    </p:spTree>
    <p:extLst>
      <p:ext uri="{BB962C8B-B14F-4D97-AF65-F5344CB8AC3E}">
        <p14:creationId xmlns:p14="http://schemas.microsoft.com/office/powerpoint/2010/main" val="12003184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2.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548711-126A-42FA-BDC3-C9691394C077}">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1580</Words>
  <Application>Microsoft Office PowerPoint</Application>
  <PresentationFormat>Widescreen</PresentationFormat>
  <Paragraphs>137</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Lucida Handwriting</vt:lpstr>
      <vt:lpstr>proxima-nova</vt:lpstr>
      <vt:lpstr>Tahoma</vt:lpstr>
      <vt:lpstr>Times New Roman</vt:lpstr>
      <vt:lpstr>Retrospect</vt:lpstr>
      <vt:lpstr>FIRE SAFETY/DRILLS</vt:lpstr>
      <vt:lpstr>PURPOSE</vt:lpstr>
      <vt:lpstr>Fire Hazards on Campus</vt:lpstr>
      <vt:lpstr>Fire Hazards on Campus Cont.</vt:lpstr>
      <vt:lpstr>Why do we contact GSU Police First</vt:lpstr>
      <vt:lpstr>Activation of FIRE ALARMS</vt:lpstr>
      <vt:lpstr>Location of FIRE ALARMS</vt:lpstr>
      <vt:lpstr>RESPONSIBILITIES</vt:lpstr>
      <vt:lpstr>FIRE EXTINGUISHERS- GENERAL DESCRIPTION </vt:lpstr>
      <vt:lpstr>HOW TO USE EXTINGUISHER, remember P A S S.</vt:lpstr>
      <vt:lpstr>EXIT AND MEANS OF EGRESS </vt:lpstr>
      <vt:lpstr>FIRE DRILLS</vt:lpstr>
      <vt:lpstr>PowerPoint Presentation</vt:lpstr>
      <vt:lpstr>STEP 1. </vt:lpstr>
      <vt:lpstr>STEP 2.     </vt:lpstr>
      <vt:lpstr>STEP 3.    </vt:lpstr>
      <vt:lpstr>STEP 4.    </vt:lpstr>
      <vt:lpstr>STEP 5.    </vt:lpstr>
      <vt:lpstr>STEP 6. </vt:lpstr>
      <vt:lpstr>STEP 7.    </vt:lpstr>
      <vt:lpstr>Thank you for viewing  GSU Fire and Safety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2021-06-17T18:37:49Z</dcterms:created>
  <dcterms:modified xsi:type="dcterms:W3CDTF">2022-02-08T19:20:45Z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