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5"/>
  </p:notesMasterIdLst>
  <p:handoutMasterIdLst>
    <p:handoutMasterId r:id="rId16"/>
  </p:handoutMasterIdLst>
  <p:sldIdLst>
    <p:sldId id="258" r:id="rId5"/>
    <p:sldId id="271" r:id="rId6"/>
    <p:sldId id="266" r:id="rId7"/>
    <p:sldId id="265" r:id="rId8"/>
    <p:sldId id="267" r:id="rId9"/>
    <p:sldId id="268" r:id="rId10"/>
    <p:sldId id="269" r:id="rId11"/>
    <p:sldId id="272" r:id="rId12"/>
    <p:sldId id="270"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744"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FB670-7427-4185-8511-6F36A0143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AED473D-6081-4804-9B28-4FA7D2C38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9C193-D30F-4B7A-8956-32E4F6D9D2C9}" type="datetimeFigureOut">
              <a:rPr lang="en-US" smtClean="0"/>
              <a:t>6/17/2021</a:t>
            </a:fld>
            <a:endParaRPr lang="en-US" dirty="0"/>
          </a:p>
        </p:txBody>
      </p:sp>
      <p:sp>
        <p:nvSpPr>
          <p:cNvPr id="4" name="Footer Placeholder 3">
            <a:extLst>
              <a:ext uri="{FF2B5EF4-FFF2-40B4-BE49-F238E27FC236}">
                <a16:creationId xmlns:a16="http://schemas.microsoft.com/office/drawing/2014/main" id="{23B68452-BA11-400A-8E67-C003922CC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90A332-336E-4B1B-9128-655A1F9DB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948B1-B6D3-4578-932F-6AE7124E5E13}" type="slidenum">
              <a:rPr lang="en-US" smtClean="0"/>
              <a:t>‹#›</a:t>
            </a:fld>
            <a:endParaRPr lang="en-US" dirty="0"/>
          </a:p>
        </p:txBody>
      </p:sp>
    </p:spTree>
    <p:extLst>
      <p:ext uri="{BB962C8B-B14F-4D97-AF65-F5344CB8AC3E}">
        <p14:creationId xmlns:p14="http://schemas.microsoft.com/office/powerpoint/2010/main" val="235513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C78B-5884-4D24-983C-916233003E85}" type="datetimeFigureOut">
              <a:rPr lang="en-US" smtClean="0"/>
              <a:t>6/17/2021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B528-7684-4A37-99F6-46340DCC2B35}" type="slidenum">
              <a:rPr lang="en-US" smtClean="0"/>
              <a:t>‹#›</a:t>
            </a:fld>
            <a:endParaRPr lang="en-US" dirty="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Ref idx="1001">
        <a:schemeClr val="bg2"/>
      </p:bgRef>
    </p:bg>
    <p:spTree>
      <p:nvGrpSpPr>
        <p:cNvPr id="1" name=""/>
        <p:cNvGrpSpPr/>
        <p:nvPr/>
      </p:nvGrpSpPr>
      <p:grpSpPr>
        <a:xfrm>
          <a:off x="0" y="0"/>
          <a:ext cx="0" cy="0"/>
          <a:chOff x="0" y="0"/>
          <a:chExt cx="0" cy="0"/>
        </a:xfrm>
      </p:grpSpPr>
      <p:sp>
        <p:nvSpPr>
          <p:cNvPr id="12" name="Freeform 6" title="Page Number Shape"/>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2578819" y="2270908"/>
            <a:ext cx="7034362" cy="2188992"/>
          </a:xfrm>
        </p:spPr>
        <p:txBody>
          <a:bodyPr anchor="ctr" anchorCtr="0">
            <a:noAutofit/>
          </a:bodyPr>
          <a:lstStyle>
            <a:lvl1pPr algn="ctr">
              <a:lnSpc>
                <a:spcPct val="85000"/>
              </a:lnSpc>
              <a:defRPr sz="6000" cap="all"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586793" y="5024051"/>
            <a:ext cx="7034362" cy="1052898"/>
          </a:xfrm>
        </p:spPr>
        <p:txBody>
          <a:bodyPr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2584338" y="6314440"/>
            <a:ext cx="1596622" cy="365125"/>
          </a:xfrm>
        </p:spPr>
        <p:txBody>
          <a:bodyPr/>
          <a:lstStyle>
            <a:lvl1pPr algn="l">
              <a:defRPr sz="1200">
                <a:solidFill>
                  <a:schemeClr val="tx2"/>
                </a:solidFill>
              </a:defRPr>
            </a:lvl1pPr>
          </a:lstStyle>
          <a:p>
            <a:fld id="{F35A1469-2D5F-4CF6-9A65-876A4BCDDACA}" type="datetime8">
              <a:rPr lang="en-US" noProof="0" smtClean="0"/>
              <a:t>6/17/2021 7:12 AM</a:t>
            </a:fld>
            <a:endParaRPr lang="en-US" noProof="0" dirty="0"/>
          </a:p>
        </p:txBody>
      </p:sp>
      <p:sp>
        <p:nvSpPr>
          <p:cNvPr id="5" name="Footer Placeholder 4"/>
          <p:cNvSpPr>
            <a:spLocks noGrp="1"/>
          </p:cNvSpPr>
          <p:nvPr>
            <p:ph type="ftr" sz="quarter" idx="11"/>
          </p:nvPr>
        </p:nvSpPr>
        <p:spPr>
          <a:xfrm>
            <a:off x="4515066" y="6314440"/>
            <a:ext cx="5122683"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11784011" y="572151"/>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6/17/2021 7:12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7213600" y="280278"/>
            <a:ext cx="4641006"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6/17/2021 7:12 AM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6/17/2021 7:12 AM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6/17/2021 7:12 AM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6/17/2021 7:12 AM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3" name="Content Placeholder 2"/>
          <p:cNvSpPr>
            <a:spLocks noGrp="1"/>
          </p:cNvSpPr>
          <p:nvPr>
            <p:ph idx="1" hasCustomPrompt="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6/17/2021 7:12 AM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6/17/2021 7:12 AM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4172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CEE1DAB-B868-4EEB-BD54-B9BAB6F58361}" type="datetime8">
              <a:rPr lang="en-US" noProof="0" smtClean="0"/>
              <a:t>6/17/2021 7:12 AM</a:t>
            </a:fld>
            <a:endParaRPr lang="en-US" noProof="0"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6/17/2021 7:12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0699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78772"/>
          </a:xfrm>
        </p:spPr>
        <p:txBody>
          <a:bodyPr/>
          <a:lstStyle/>
          <a:p>
            <a:r>
              <a:rPr lang="en-US" noProof="0" smtClean="0"/>
              <a:t>Click to edit Master title style</a:t>
            </a:r>
            <a:endParaRPr lang="en-US" noProof="0"/>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6/17/2021 7:12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a:lstStyle/>
          <a:p>
            <a:pPr lvl="0"/>
            <a:r>
              <a:rPr lang="en-US" noProof="0"/>
              <a:t>Edit Master text styles</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6375400" y="431747"/>
            <a:ext cx="5105400" cy="684633"/>
          </a:xfrm>
        </p:spPr>
        <p:txBody>
          <a:bodyPr/>
          <a:lstStyle>
            <a:lvl1pPr algn="ctr">
              <a:defRPr/>
            </a:lvl1p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7088800" y="1468316"/>
            <a:ext cx="4831664"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6/17/2021 7:12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bwMode="ltGray">
          <a:xfrm>
            <a:off x="762000" y="305678"/>
            <a:ext cx="10667998"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6/17/2021 7:12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a:lstStyle/>
          <a:p>
            <a:pPr lvl="0"/>
            <a:r>
              <a:rPr lang="en-US" noProof="0"/>
              <a:t>Edit Master text styles</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a:xfrm>
            <a:off x="7628571" y="6314440"/>
            <a:ext cx="3814856" cy="365125"/>
          </a:xfrm>
        </p:spPr>
        <p:txBody>
          <a:bodyPr/>
          <a:lstStyle/>
          <a:p>
            <a:fld id="{4AE13B8D-7A39-483F-9092-AB66B2338492}" type="datetime8">
              <a:rPr lang="en-US" noProof="0" smtClean="0"/>
              <a:t>6/17/2021 7:12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52848"/>
            <a:ext cx="10667998"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8848724" y="1534886"/>
            <a:ext cx="2581273"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6/17/2021 7:12 AM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a:lstStyle/>
          <a:p>
            <a:pPr lvl="0"/>
            <a:r>
              <a:rPr lang="en-US" noProof="0"/>
              <a:t>Edit Master text styles</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6/17/2021 7:12 AM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E139DA8-D636-4336-B416-25DD0050B639}" type="datetime8">
              <a:rPr lang="en-US" noProof="0" smtClean="0"/>
              <a:t>6/17/2021 7:12 AM</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www.gram.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cher">
            <a:extLst>
              <a:ext uri="{FF2B5EF4-FFF2-40B4-BE49-F238E27FC236}">
                <a16:creationId xmlns:a16="http://schemas.microsoft.com/office/drawing/2014/main" id="{55999741-3CB0-4E9F-9B1F-47F7BDC2DB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476" y="0"/>
            <a:ext cx="12240000" cy="6906641"/>
          </a:xfrm>
          <a:prstGeom prst="rect">
            <a:avLst/>
          </a:prstGeom>
        </p:spPr>
      </p:pic>
      <p:sp>
        <p:nvSpPr>
          <p:cNvPr id="2" name="Title 1">
            <a:extLst>
              <a:ext uri="{FF2B5EF4-FFF2-40B4-BE49-F238E27FC236}">
                <a16:creationId xmlns:a16="http://schemas.microsoft.com/office/drawing/2014/main" id="{C478B3CD-9828-4280-95EC-5F9D73400FF8}"/>
              </a:ext>
            </a:extLst>
          </p:cNvPr>
          <p:cNvSpPr>
            <a:spLocks noGrp="1"/>
          </p:cNvSpPr>
          <p:nvPr>
            <p:ph type="ctrTitle"/>
          </p:nvPr>
        </p:nvSpPr>
        <p:spPr bwMode="white"/>
        <p:txBody>
          <a:bodyPr/>
          <a:lstStyle/>
          <a:p>
            <a:r>
              <a:rPr lang="en-US" sz="3600" dirty="0" smtClean="0">
                <a:solidFill>
                  <a:schemeClr val="tx1"/>
                </a:solidFill>
              </a:rPr>
              <a:t>Grambling State University General Safety Rules</a:t>
            </a:r>
            <a:endParaRPr lang="en-US" sz="3600" dirty="0">
              <a:solidFill>
                <a:schemeClr val="accent1"/>
              </a:solidFill>
            </a:endParaRPr>
          </a:p>
        </p:txBody>
      </p:sp>
      <p:sp>
        <p:nvSpPr>
          <p:cNvPr id="3" name="Subtitle 2">
            <a:extLst>
              <a:ext uri="{FF2B5EF4-FFF2-40B4-BE49-F238E27FC236}">
                <a16:creationId xmlns:a16="http://schemas.microsoft.com/office/drawing/2014/main" id="{5A9A3178-CB65-4687-BC8A-DBB6F3C6EF12}"/>
              </a:ext>
            </a:extLst>
          </p:cNvPr>
          <p:cNvSpPr>
            <a:spLocks noGrp="1"/>
          </p:cNvSpPr>
          <p:nvPr>
            <p:ph type="subTitle" idx="1"/>
          </p:nvPr>
        </p:nvSpPr>
        <p:spPr/>
        <p:txBody>
          <a:bodyPr>
            <a:normAutofit lnSpcReduction="10000"/>
          </a:bodyPr>
          <a:lstStyle/>
          <a:p>
            <a:pPr>
              <a:lnSpc>
                <a:spcPct val="100000"/>
              </a:lnSpc>
            </a:pPr>
            <a:r>
              <a:rPr lang="en-US" sz="3200" dirty="0" smtClean="0">
                <a:solidFill>
                  <a:schemeClr val="tx1"/>
                </a:solidFill>
                <a:cs typeface="Segoe UI" panose="020B0502040204020203" pitchFamily="34" charset="0"/>
              </a:rPr>
              <a:t>Annual Review </a:t>
            </a:r>
          </a:p>
          <a:p>
            <a:pPr>
              <a:lnSpc>
                <a:spcPct val="100000"/>
              </a:lnSpc>
            </a:pPr>
            <a:r>
              <a:rPr lang="en-US" sz="3200" dirty="0" smtClean="0">
                <a:solidFill>
                  <a:schemeClr val="tx1"/>
                </a:solidFill>
                <a:cs typeface="Segoe UI" panose="020B0502040204020203" pitchFamily="34" charset="0"/>
              </a:rPr>
              <a:t>Think Safe, Work Safe, BE SAFE</a:t>
            </a:r>
            <a:endParaRPr lang="en-US" sz="3200" dirty="0">
              <a:solidFill>
                <a:schemeClr val="tx1"/>
              </a:solidFill>
              <a:cs typeface="Segoe UI" panose="020B0502040204020203" pitchFamily="34" charset="0"/>
            </a:endParaRPr>
          </a:p>
        </p:txBody>
      </p:sp>
      <p:sp>
        <p:nvSpPr>
          <p:cNvPr id="4" name="Slide Number Placeholder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a:lstStyle/>
          <a:p>
            <a:fld id="{7AAC19ED-7CFA-4AF2-BE7E-6017F4B12C94}" type="slidenum">
              <a:rPr lang="en-US" smtClean="0"/>
              <a:t>1</a:t>
            </a:fld>
            <a:endParaRPr lang="en-US" dirty="0"/>
          </a:p>
        </p:txBody>
      </p:sp>
      <p:grpSp>
        <p:nvGrpSpPr>
          <p:cNvPr id="6" name="Group 5">
            <a:extLst>
              <a:ext uri="{FF2B5EF4-FFF2-40B4-BE49-F238E27FC236}">
                <a16:creationId xmlns:a16="http://schemas.microsoft.com/office/drawing/2014/main" id="{698C1723-6BE3-4292-90F2-43C7A22F5038}"/>
              </a:ext>
              <a:ext uri="{C183D7F6-B498-43B3-948B-1728B52AA6E4}">
                <adec:decorative xmlns="" xmlns:adec="http://schemas.microsoft.com/office/drawing/2017/decorative" val="1"/>
              </a:ext>
            </a:extLst>
          </p:cNvPr>
          <p:cNvGrpSpPr/>
          <p:nvPr/>
        </p:nvGrpSpPr>
        <p:grpSpPr bwMode="white">
          <a:xfrm>
            <a:off x="2407627" y="1184031"/>
            <a:ext cx="7376746" cy="4149970"/>
            <a:chOff x="2989385" y="1679331"/>
            <a:chExt cx="7376746" cy="2681654"/>
          </a:xfrm>
        </p:grpSpPr>
        <p:cxnSp>
          <p:nvCxnSpPr>
            <p:cNvPr id="7" name="Straight Connector 6">
              <a:extLst>
                <a:ext uri="{FF2B5EF4-FFF2-40B4-BE49-F238E27FC236}">
                  <a16:creationId xmlns:a16="http://schemas.microsoft.com/office/drawing/2014/main" id="{EFF9A4E4-33FF-4BA5-9A1C-6E8B73621BEB}"/>
                </a:ext>
              </a:extLst>
            </p:cNvPr>
            <p:cNvCxnSpPr/>
            <p:nvPr/>
          </p:nvCxnSpPr>
          <p:spPr bwMode="white">
            <a:xfrm>
              <a:off x="2989385" y="1679331"/>
              <a:ext cx="73767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168D7F-9049-4135-9731-02DB8D3CD4C9}"/>
                </a:ext>
              </a:extLst>
            </p:cNvPr>
            <p:cNvCxnSpPr/>
            <p:nvPr/>
          </p:nvCxnSpPr>
          <p:spPr bwMode="white">
            <a:xfrm>
              <a:off x="10366130" y="1688123"/>
              <a:ext cx="0" cy="2672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19D412-8FFA-4958-A76C-EB9E1F690AD9}"/>
                </a:ext>
              </a:extLst>
            </p:cNvPr>
            <p:cNvCxnSpPr/>
            <p:nvPr/>
          </p:nvCxnSpPr>
          <p:spPr bwMode="white">
            <a:xfrm>
              <a:off x="2989385" y="1679331"/>
              <a:ext cx="0" cy="2674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5B0E36-8696-452F-958E-984FBF104D99}"/>
                </a:ext>
              </a:extLst>
            </p:cNvPr>
            <p:cNvCxnSpPr/>
            <p:nvPr/>
          </p:nvCxnSpPr>
          <p:spPr bwMode="white">
            <a:xfrm>
              <a:off x="2989385" y="4354131"/>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F49821-5888-450B-ABA1-D4D7B73EC2AB}"/>
                </a:ext>
              </a:extLst>
            </p:cNvPr>
            <p:cNvCxnSpPr/>
            <p:nvPr/>
          </p:nvCxnSpPr>
          <p:spPr bwMode="white">
            <a:xfrm>
              <a:off x="8625254" y="4360985"/>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75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84221" y="557784"/>
            <a:ext cx="11971420" cy="1294790"/>
          </a:xfrm>
        </p:spPr>
        <p:txBody>
          <a:bodyPr>
            <a:normAutofit/>
          </a:bodyPr>
          <a:lstStyle/>
          <a:p>
            <a:pPr algn="l"/>
            <a:r>
              <a:rPr lang="en-US" sz="4000" b="1" dirty="0"/>
              <a:t>Preventing workplace incidents is everyone’s job, and your personal safety is FIRST your responsibility.</a:t>
            </a:r>
            <a:endParaRPr lang="en-US" sz="4000" dirty="0"/>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84221" y="4660553"/>
            <a:ext cx="11971420" cy="1511647"/>
          </a:xfrm>
          <a:prstGeom prst="rect">
            <a:avLst/>
          </a:prstGeom>
          <a:noFill/>
        </p:spPr>
        <p:txBody>
          <a:bodyPr wrap="square" rtlCol="0">
            <a:noAutofit/>
          </a:bodyPr>
          <a:lstStyle/>
          <a:p>
            <a:r>
              <a:rPr lang="en-US" sz="4400" dirty="0">
                <a:solidFill>
                  <a:schemeClr val="accent3">
                    <a:lumMod val="75000"/>
                  </a:schemeClr>
                </a:solidFill>
              </a:rPr>
              <a:t>Employees who do not comply with university safety rules may be subject to disciplinary action.</a:t>
            </a:r>
          </a:p>
          <a:p>
            <a:r>
              <a:rPr lang="en-US" dirty="0"/>
              <a:t/>
            </a:r>
            <a:br>
              <a:rPr lang="en-US" dirty="0"/>
            </a:br>
            <a:r>
              <a:rPr lang="en-US" dirty="0"/>
              <a:t> </a:t>
            </a:r>
          </a:p>
        </p:txBody>
      </p:sp>
      <p:sp>
        <p:nvSpPr>
          <p:cNvPr id="2" name="Slide Number Placeholder 1">
            <a:extLst>
              <a:ext uri="{FF2B5EF4-FFF2-40B4-BE49-F238E27FC236}">
                <a16:creationId xmlns:a16="http://schemas.microsoft.com/office/drawing/2014/main" id="{DF632A65-4DB8-40F7-92EA-A338699FC860}"/>
              </a:ext>
            </a:extLst>
          </p:cNvPr>
          <p:cNvSpPr>
            <a:spLocks noGrp="1"/>
          </p:cNvSpPr>
          <p:nvPr>
            <p:ph type="sldNum" sz="quarter" idx="12"/>
          </p:nvPr>
        </p:nvSpPr>
        <p:spPr/>
        <p:txBody>
          <a:bodyPr/>
          <a:lstStyle/>
          <a:p>
            <a:fld id="{7AAC19ED-7CFA-4AF2-BE7E-6017F4B12C94}" type="slidenum">
              <a:rPr lang="en-US" smtClean="0"/>
              <a:t>10</a:t>
            </a:fld>
            <a:endParaRPr lang="en-US" dirty="0"/>
          </a:p>
        </p:txBody>
      </p:sp>
      <p:pic>
        <p:nvPicPr>
          <p:cNvPr id="3" name="Picture 2"/>
          <p:cNvPicPr>
            <a:picLocks noChangeAspect="1"/>
          </p:cNvPicPr>
          <p:nvPr/>
        </p:nvPicPr>
        <p:blipFill>
          <a:blip r:embed="rId3"/>
          <a:stretch>
            <a:fillRect/>
          </a:stretch>
        </p:blipFill>
        <p:spPr>
          <a:xfrm>
            <a:off x="2926247" y="1852574"/>
            <a:ext cx="4701774" cy="2956785"/>
          </a:xfrm>
          <a:prstGeom prst="rect">
            <a:avLst/>
          </a:prstGeom>
        </p:spPr>
      </p:pic>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192" y="1781341"/>
            <a:ext cx="11185741" cy="4945136"/>
          </a:xfrm>
        </p:spPr>
        <p:txBody>
          <a:bodyPr>
            <a:normAutofit/>
          </a:bodyPr>
          <a:lstStyle/>
          <a:p>
            <a:r>
              <a:rPr lang="en-US" sz="2400" cap="none" dirty="0" smtClean="0"/>
              <a:t>The department of Safety and Risk Management at Grambling State University primary objectives are to ensure the safety and health of our employees, students, and to protect company property. </a:t>
            </a:r>
            <a:br>
              <a:rPr lang="en-US" sz="2400" cap="none" dirty="0" smtClean="0"/>
            </a:br>
            <a:r>
              <a:rPr lang="en-US" sz="2400" cap="none" dirty="0"/>
              <a:t/>
            </a:r>
            <a:br>
              <a:rPr lang="en-US" sz="2400" cap="none" dirty="0"/>
            </a:br>
            <a:r>
              <a:rPr lang="en-US" sz="2400" cap="none" dirty="0" smtClean="0"/>
              <a:t>Our goal is to provide safe and healthful learning and working conditions for all.</a:t>
            </a:r>
            <a:br>
              <a:rPr lang="en-US" sz="2400" cap="none" dirty="0" smtClean="0"/>
            </a:br>
            <a:r>
              <a:rPr lang="en-US" sz="2400" cap="none" dirty="0" smtClean="0"/>
              <a:t/>
            </a:r>
            <a:br>
              <a:rPr lang="en-US" sz="2400" cap="none" dirty="0" smtClean="0"/>
            </a:br>
            <a:r>
              <a:rPr lang="en-US" sz="2400" cap="none" dirty="0" smtClean="0"/>
              <a:t>General Safety is a mandatory safety training that </a:t>
            </a:r>
            <a:r>
              <a:rPr lang="en-US" sz="2400" cap="none" dirty="0" smtClean="0">
                <a:solidFill>
                  <a:schemeClr val="accent3">
                    <a:lumMod val="75000"/>
                  </a:schemeClr>
                </a:solidFill>
              </a:rPr>
              <a:t>ALL GSU employees</a:t>
            </a:r>
            <a:r>
              <a:rPr lang="en-US" sz="2400" cap="none" dirty="0" smtClean="0"/>
              <a:t> must review annually. </a:t>
            </a:r>
            <a:br>
              <a:rPr lang="en-US" sz="2400" cap="none" dirty="0" smtClean="0"/>
            </a:br>
            <a:r>
              <a:rPr lang="en-US" sz="2400" cap="none" dirty="0" smtClean="0"/>
              <a:t/>
            </a:r>
            <a:br>
              <a:rPr lang="en-US" sz="2400" cap="none" dirty="0" smtClean="0"/>
            </a:br>
            <a:r>
              <a:rPr lang="en-US" sz="2400" cap="none" dirty="0" smtClean="0"/>
              <a:t>Purpose: to ensure that everyone is aware of the importance of following safety procedures, informed of their RIGHTS, and how to prevent unfortunate situations.</a:t>
            </a:r>
            <a:br>
              <a:rPr lang="en-US" sz="2400" cap="none" dirty="0" smtClean="0"/>
            </a:br>
            <a:r>
              <a:rPr lang="en-US" sz="2400" cap="none" dirty="0"/>
              <a:t/>
            </a:r>
            <a:br>
              <a:rPr lang="en-US" sz="2400" cap="none" dirty="0"/>
            </a:br>
            <a:r>
              <a:rPr lang="en-US" sz="2400" cap="none" dirty="0" smtClean="0"/>
              <a:t>The General Safety Manual Plan is available at: </a:t>
            </a:r>
            <a:r>
              <a:rPr lang="en-US" sz="2400" cap="none" dirty="0" smtClean="0">
                <a:hlinkClick r:id="rId2"/>
              </a:rPr>
              <a:t>www.gram.edu</a:t>
            </a:r>
            <a:r>
              <a:rPr lang="en-US" sz="2400" cap="none" dirty="0" smtClean="0"/>
              <a:t> </a:t>
            </a:r>
            <a:br>
              <a:rPr lang="en-US" sz="2400" cap="none" dirty="0" smtClean="0"/>
            </a:br>
            <a:r>
              <a:rPr lang="en-US" sz="2400" cap="none" dirty="0"/>
              <a:t>(</a:t>
            </a:r>
            <a:r>
              <a:rPr lang="en-US" sz="2400" cap="none" dirty="0" smtClean="0"/>
              <a:t>gsunet.gram.edu homepage) </a:t>
            </a:r>
            <a:endParaRPr lang="en-US" sz="2400" cap="none" dirty="0"/>
          </a:p>
        </p:txBody>
      </p:sp>
      <p:sp>
        <p:nvSpPr>
          <p:cNvPr id="3" name="Subtitle 2"/>
          <p:cNvSpPr>
            <a:spLocks noGrp="1"/>
          </p:cNvSpPr>
          <p:nvPr>
            <p:ph type="subTitle" idx="1"/>
          </p:nvPr>
        </p:nvSpPr>
        <p:spPr>
          <a:xfrm>
            <a:off x="1029265" y="943948"/>
            <a:ext cx="7034362" cy="706355"/>
          </a:xfrm>
        </p:spPr>
        <p:txBody>
          <a:bodyPr>
            <a:noAutofit/>
          </a:bodyPr>
          <a:lstStyle/>
          <a:p>
            <a:r>
              <a:rPr lang="en-US" sz="4000" dirty="0"/>
              <a:t>Welcome back!</a:t>
            </a:r>
          </a:p>
        </p:txBody>
      </p:sp>
      <p:sp>
        <p:nvSpPr>
          <p:cNvPr id="4" name="Slide Number Placeholder 3"/>
          <p:cNvSpPr>
            <a:spLocks noGrp="1"/>
          </p:cNvSpPr>
          <p:nvPr>
            <p:ph type="sldNum" sz="quarter" idx="12"/>
          </p:nvPr>
        </p:nvSpPr>
        <p:spPr/>
        <p:txBody>
          <a:bodyPr/>
          <a:lstStyle/>
          <a:p>
            <a:fld id="{7AAC19ED-7CFA-4AF2-BE7E-6017F4B12C94}" type="slidenum">
              <a:rPr lang="en-US" noProof="0" smtClean="0"/>
              <a:t>2</a:t>
            </a:fld>
            <a:endParaRPr lang="en-US" noProof="0" dirty="0"/>
          </a:p>
        </p:txBody>
      </p:sp>
    </p:spTree>
    <p:extLst>
      <p:ext uri="{BB962C8B-B14F-4D97-AF65-F5344CB8AC3E}">
        <p14:creationId xmlns:p14="http://schemas.microsoft.com/office/powerpoint/2010/main" val="327652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D27-68F1-47B9-A6E0-2CEAFAEB2F41}"/>
              </a:ext>
            </a:extLst>
          </p:cNvPr>
          <p:cNvSpPr>
            <a:spLocks noGrp="1"/>
          </p:cNvSpPr>
          <p:nvPr>
            <p:ph type="title"/>
          </p:nvPr>
        </p:nvSpPr>
        <p:spPr>
          <a:xfrm>
            <a:off x="0" y="358646"/>
            <a:ext cx="5732584" cy="2278772"/>
          </a:xfrm>
        </p:spPr>
        <p:txBody>
          <a:bodyPr>
            <a:noAutofit/>
          </a:bodyPr>
          <a:lstStyle/>
          <a:p>
            <a:pPr algn="ctr"/>
            <a:r>
              <a:rPr lang="en-US" sz="3600" dirty="0" smtClean="0"/>
              <a:t>Making </a:t>
            </a:r>
            <a:br>
              <a:rPr lang="en-US" sz="3600" dirty="0" smtClean="0"/>
            </a:br>
            <a:r>
              <a:rPr lang="en-US" sz="3600" dirty="0" smtClean="0"/>
              <a:t>Grambling State University </a:t>
            </a:r>
            <a:br>
              <a:rPr lang="en-US" sz="3600" dirty="0" smtClean="0"/>
            </a:br>
            <a:r>
              <a:rPr lang="en-US" sz="3600" dirty="0" smtClean="0"/>
              <a:t>a Safe Place to Work and Learn</a:t>
            </a:r>
            <a:endParaRPr lang="en-US" sz="3600" dirty="0"/>
          </a:p>
        </p:txBody>
      </p:sp>
      <p:sp>
        <p:nvSpPr>
          <p:cNvPr id="3" name="Content Placeholder 2">
            <a:extLst>
              <a:ext uri="{FF2B5EF4-FFF2-40B4-BE49-F238E27FC236}">
                <a16:creationId xmlns:a16="http://schemas.microsoft.com/office/drawing/2014/main" id="{4890876D-147F-4718-97A1-D749D03B8512}"/>
              </a:ext>
            </a:extLst>
          </p:cNvPr>
          <p:cNvSpPr>
            <a:spLocks noGrp="1"/>
          </p:cNvSpPr>
          <p:nvPr>
            <p:ph idx="1"/>
          </p:nvPr>
        </p:nvSpPr>
        <p:spPr>
          <a:xfrm>
            <a:off x="5732584" y="1603331"/>
            <a:ext cx="5886019" cy="4509370"/>
          </a:xfrm>
        </p:spPr>
        <p:txBody>
          <a:bodyPr>
            <a:normAutofit/>
          </a:bodyPr>
          <a:lstStyle/>
          <a:p>
            <a:pPr marL="0" lvl="0" indent="0">
              <a:lnSpc>
                <a:spcPct val="100000"/>
              </a:lnSpc>
              <a:spcAft>
                <a:spcPts val="2400"/>
              </a:spcAft>
              <a:buNone/>
            </a:pPr>
            <a:r>
              <a:rPr lang="en-US" sz="3200" b="1" dirty="0"/>
              <a:t>Safety-related incidents can </a:t>
            </a:r>
            <a:r>
              <a:rPr lang="en-US" sz="3200" b="1" dirty="0" smtClean="0"/>
              <a:t>affect</a:t>
            </a:r>
          </a:p>
          <a:p>
            <a:pPr marL="0" lvl="0" indent="0">
              <a:lnSpc>
                <a:spcPct val="100000"/>
              </a:lnSpc>
              <a:spcAft>
                <a:spcPts val="2400"/>
              </a:spcAft>
              <a:buNone/>
            </a:pPr>
            <a:r>
              <a:rPr lang="en-US" sz="3200" b="1" dirty="0" smtClean="0"/>
              <a:t>1. overall productivity</a:t>
            </a:r>
          </a:p>
          <a:p>
            <a:pPr marL="0" lvl="0" indent="0">
              <a:lnSpc>
                <a:spcPct val="100000"/>
              </a:lnSpc>
              <a:spcAft>
                <a:spcPts val="2400"/>
              </a:spcAft>
              <a:buNone/>
            </a:pPr>
            <a:r>
              <a:rPr lang="en-US" sz="3200" b="1" dirty="0" smtClean="0"/>
              <a:t>2. quality </a:t>
            </a:r>
            <a:r>
              <a:rPr lang="en-US" sz="3200" b="1" dirty="0"/>
              <a:t>of </a:t>
            </a:r>
            <a:r>
              <a:rPr lang="en-US" sz="3200" b="1" dirty="0" smtClean="0"/>
              <a:t>work </a:t>
            </a:r>
          </a:p>
          <a:p>
            <a:pPr marL="0" lvl="0" indent="0">
              <a:lnSpc>
                <a:spcPct val="100000"/>
              </a:lnSpc>
              <a:spcAft>
                <a:spcPts val="2400"/>
              </a:spcAft>
              <a:buNone/>
            </a:pPr>
            <a:r>
              <a:rPr lang="en-US" sz="3200" b="1" dirty="0" smtClean="0"/>
              <a:t>3. employee morale </a:t>
            </a:r>
            <a:endParaRPr lang="en-US" sz="3200" dirty="0">
              <a:solidFill>
                <a:prstClr val="black">
                  <a:lumMod val="85000"/>
                  <a:lumOff val="15000"/>
                </a:prstClr>
              </a:solidFill>
              <a:cs typeface="Segoe UI" panose="020B0502040204020203" pitchFamily="34" charset="0"/>
            </a:endParaRPr>
          </a:p>
        </p:txBody>
      </p:sp>
      <p:pic>
        <p:nvPicPr>
          <p:cNvPr id="16" name="Picture 15"/>
          <p:cNvPicPr>
            <a:picLocks noChangeAspect="1"/>
          </p:cNvPicPr>
          <p:nvPr/>
        </p:nvPicPr>
        <p:blipFill>
          <a:blip r:embed="rId2"/>
          <a:stretch>
            <a:fillRect/>
          </a:stretch>
        </p:blipFill>
        <p:spPr>
          <a:xfrm>
            <a:off x="895394" y="2881825"/>
            <a:ext cx="3548986" cy="2232696"/>
          </a:xfrm>
          <a:prstGeom prst="rect">
            <a:avLst/>
          </a:prstGeom>
        </p:spPr>
      </p:pic>
    </p:spTree>
    <p:extLst>
      <p:ext uri="{BB962C8B-B14F-4D97-AF65-F5344CB8AC3E}">
        <p14:creationId xmlns:p14="http://schemas.microsoft.com/office/powerpoint/2010/main" val="408564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hibited Don'T Do Not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84" y="606468"/>
            <a:ext cx="4998929" cy="4998929"/>
          </a:xfrm>
          <a:prstGeom prst="rect">
            <a:avLst/>
          </a:prstGeom>
          <a:ln>
            <a:noFill/>
          </a:ln>
          <a:effectLst>
            <a:softEdge rad="112500"/>
          </a:effectLst>
        </p:spPr>
      </p:pic>
      <p:sp>
        <p:nvSpPr>
          <p:cNvPr id="6" name="Content Placeholder 5">
            <a:extLst>
              <a:ext uri="{FF2B5EF4-FFF2-40B4-BE49-F238E27FC236}">
                <a16:creationId xmlns:a16="http://schemas.microsoft.com/office/drawing/2014/main" id="{C1445F58-7953-47AD-917A-485216F77D95}"/>
              </a:ext>
            </a:extLst>
          </p:cNvPr>
          <p:cNvSpPr>
            <a:spLocks noGrp="1"/>
          </p:cNvSpPr>
          <p:nvPr>
            <p:ph sz="quarter" idx="13"/>
          </p:nvPr>
        </p:nvSpPr>
        <p:spPr>
          <a:xfrm>
            <a:off x="0" y="388307"/>
            <a:ext cx="6893035" cy="5911851"/>
          </a:xfrm>
        </p:spPr>
        <p:txBody>
          <a:bodyPr>
            <a:normAutofit lnSpcReduction="10000"/>
          </a:bodyPr>
          <a:lstStyle/>
          <a:p>
            <a:pPr>
              <a:lnSpc>
                <a:spcPct val="100000"/>
              </a:lnSpc>
              <a:spcBef>
                <a:spcPts val="0"/>
              </a:spcBef>
            </a:pPr>
            <a:r>
              <a:rPr lang="en-US" sz="2800" dirty="0" smtClean="0">
                <a:solidFill>
                  <a:prstClr val="black">
                    <a:lumMod val="85000"/>
                    <a:lumOff val="15000"/>
                  </a:prstClr>
                </a:solidFill>
                <a:cs typeface="Segoe UI" panose="020B0502040204020203" pitchFamily="34" charset="0"/>
              </a:rPr>
              <a:t>Smoking on GSU property</a:t>
            </a:r>
          </a:p>
          <a:p>
            <a:pPr marL="0" indent="0">
              <a:lnSpc>
                <a:spcPct val="100000"/>
              </a:lnSpc>
              <a:spcBef>
                <a:spcPts val="0"/>
              </a:spcBef>
              <a:buNone/>
            </a:pPr>
            <a:endParaRPr lang="en-US" sz="2800" dirty="0" smtClean="0">
              <a:solidFill>
                <a:prstClr val="black">
                  <a:lumMod val="85000"/>
                  <a:lumOff val="15000"/>
                </a:prstClr>
              </a:solidFill>
              <a:cs typeface="Segoe UI" panose="020B0502040204020203" pitchFamily="34" charset="0"/>
            </a:endParaRPr>
          </a:p>
          <a:p>
            <a:pPr>
              <a:lnSpc>
                <a:spcPct val="100000"/>
              </a:lnSpc>
              <a:spcBef>
                <a:spcPts val="0"/>
              </a:spcBef>
            </a:pPr>
            <a:r>
              <a:rPr lang="en-US" sz="2800" dirty="0" smtClean="0">
                <a:solidFill>
                  <a:prstClr val="black">
                    <a:lumMod val="85000"/>
                    <a:lumOff val="15000"/>
                  </a:prstClr>
                </a:solidFill>
                <a:cs typeface="Segoe UI" panose="020B0502040204020203" pitchFamily="34" charset="0"/>
              </a:rPr>
              <a:t>Fighting and other aggressive behavior</a:t>
            </a:r>
          </a:p>
          <a:p>
            <a:pPr marL="0" indent="0">
              <a:lnSpc>
                <a:spcPct val="100000"/>
              </a:lnSpc>
              <a:spcBef>
                <a:spcPts val="0"/>
              </a:spcBef>
              <a:buNone/>
            </a:pPr>
            <a:endParaRPr lang="en-US" sz="2800" dirty="0">
              <a:solidFill>
                <a:prstClr val="black">
                  <a:lumMod val="85000"/>
                  <a:lumOff val="15000"/>
                </a:prstClr>
              </a:solidFill>
              <a:cs typeface="Segoe UI" panose="020B0502040204020203" pitchFamily="34" charset="0"/>
            </a:endParaRPr>
          </a:p>
          <a:p>
            <a:pPr>
              <a:lnSpc>
                <a:spcPct val="100000"/>
              </a:lnSpc>
              <a:spcBef>
                <a:spcPts val="0"/>
              </a:spcBef>
            </a:pPr>
            <a:r>
              <a:rPr lang="en-US" sz="2800" dirty="0"/>
              <a:t>Possession of unauthorized weapons and </a:t>
            </a:r>
            <a:r>
              <a:rPr lang="en-US" sz="2800" dirty="0" smtClean="0"/>
              <a:t>firearms</a:t>
            </a:r>
          </a:p>
          <a:p>
            <a:pPr marL="0" indent="0">
              <a:lnSpc>
                <a:spcPct val="100000"/>
              </a:lnSpc>
              <a:spcBef>
                <a:spcPts val="0"/>
              </a:spcBef>
              <a:buNone/>
            </a:pPr>
            <a:endParaRPr lang="en-US" sz="2800" dirty="0">
              <a:solidFill>
                <a:prstClr val="black">
                  <a:lumMod val="85000"/>
                  <a:lumOff val="15000"/>
                </a:prstClr>
              </a:solidFill>
              <a:cs typeface="Segoe UI" panose="020B0502040204020203" pitchFamily="34" charset="0"/>
            </a:endParaRPr>
          </a:p>
          <a:p>
            <a:pPr>
              <a:lnSpc>
                <a:spcPct val="100000"/>
              </a:lnSpc>
              <a:spcBef>
                <a:spcPts val="0"/>
              </a:spcBef>
            </a:pPr>
            <a:r>
              <a:rPr lang="en-US" sz="2800" dirty="0"/>
              <a:t>alcoholic beverages, illegal drugs, or unauthorized medically prescribed drugs </a:t>
            </a:r>
            <a:r>
              <a:rPr lang="en-US" sz="2800" dirty="0" smtClean="0"/>
              <a:t>(Inform </a:t>
            </a:r>
            <a:r>
              <a:rPr lang="en-US" sz="2800" dirty="0"/>
              <a:t>your immediate supervisor if you are required to take medication during work hours.  Written medical evidence stating that the medication will not adversely affect your decision making or physical ability may be required</a:t>
            </a:r>
            <a:r>
              <a:rPr lang="en-US" sz="2800" dirty="0" smtClean="0"/>
              <a:t>.)</a:t>
            </a:r>
          </a:p>
          <a:p>
            <a:pPr>
              <a:lnSpc>
                <a:spcPct val="100000"/>
              </a:lnSpc>
              <a:spcBef>
                <a:spcPts val="0"/>
              </a:spcBef>
            </a:pPr>
            <a:endParaRPr lang="en-US" sz="2800" dirty="0" smtClean="0"/>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smtClean="0">
              <a:solidFill>
                <a:prstClr val="black">
                  <a:lumMod val="85000"/>
                  <a:lumOff val="15000"/>
                </a:prstClr>
              </a:solidFill>
              <a:cs typeface="Segoe UI" panose="020B0502040204020203" pitchFamily="34" charset="0"/>
            </a:endParaRPr>
          </a:p>
        </p:txBody>
      </p:sp>
      <p:sp>
        <p:nvSpPr>
          <p:cNvPr id="2" name="Title 1"/>
          <p:cNvSpPr>
            <a:spLocks noGrp="1"/>
          </p:cNvSpPr>
          <p:nvPr>
            <p:ph type="title"/>
          </p:nvPr>
        </p:nvSpPr>
        <p:spPr/>
        <p:txBody>
          <a:bodyPr/>
          <a:lstStyle/>
          <a:p>
            <a:r>
              <a:rPr lang="en-US" dirty="0" smtClean="0"/>
              <a:t>GSU </a:t>
            </a:r>
            <a:br>
              <a:rPr lang="en-US" dirty="0" smtClean="0"/>
            </a:br>
            <a:r>
              <a:rPr lang="en-US" dirty="0" smtClean="0"/>
              <a:t>non-negotiables</a:t>
            </a:r>
            <a:endParaRPr lang="en-US" dirty="0"/>
          </a:p>
        </p:txBody>
      </p:sp>
    </p:spTree>
    <p:extLst>
      <p:ext uri="{BB962C8B-B14F-4D97-AF65-F5344CB8AC3E}">
        <p14:creationId xmlns:p14="http://schemas.microsoft.com/office/powerpoint/2010/main" val="262186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a:off x="0" y="287429"/>
            <a:ext cx="4935255" cy="5423770"/>
          </a:xfrm>
          <a:prstGeom prst="irregularSeal2">
            <a:avLst/>
          </a:prstGeom>
          <a:solidFill>
            <a:schemeClr val="bg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C46EC-1FC7-4065-BC98-F8A55E539322}"/>
              </a:ext>
            </a:extLst>
          </p:cNvPr>
          <p:cNvSpPr>
            <a:spLocks noGrp="1"/>
          </p:cNvSpPr>
          <p:nvPr>
            <p:ph type="title"/>
          </p:nvPr>
        </p:nvSpPr>
        <p:spPr>
          <a:xfrm>
            <a:off x="150312" y="543706"/>
            <a:ext cx="4997885" cy="5167493"/>
          </a:xfrm>
        </p:spPr>
        <p:txBody>
          <a:bodyPr>
            <a:noAutofit/>
          </a:bodyPr>
          <a:lstStyle/>
          <a:p>
            <a:pPr lvl="0" algn="l"/>
            <a:r>
              <a:rPr lang="en-US" sz="2800" dirty="0"/>
              <a:t>Before beginning </a:t>
            </a:r>
            <a:r>
              <a:rPr lang="en-US" sz="2800" dirty="0" smtClean="0"/>
              <a:t>work:</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notify </a:t>
            </a:r>
            <a:r>
              <a:rPr lang="en-US" sz="2800" dirty="0"/>
              <a:t>your supervisor of </a:t>
            </a:r>
            <a:r>
              <a:rPr lang="en-US" sz="2800" dirty="0" smtClean="0"/>
              <a:t/>
            </a:r>
            <a:br>
              <a:rPr lang="en-US" sz="2800" dirty="0" smtClean="0"/>
            </a:br>
            <a:r>
              <a:rPr lang="en-US" sz="2800" dirty="0" smtClean="0"/>
              <a:t>any </a:t>
            </a:r>
            <a:r>
              <a:rPr lang="en-US" sz="2800" dirty="0"/>
              <a:t>permanent or temporary impairment that may reduce your ability to perform in a safe manner.</a:t>
            </a:r>
          </a:p>
        </p:txBody>
      </p:sp>
      <p:sp>
        <p:nvSpPr>
          <p:cNvPr id="3" name="Content Placeholder 2">
            <a:extLst>
              <a:ext uri="{FF2B5EF4-FFF2-40B4-BE49-F238E27FC236}">
                <a16:creationId xmlns:a16="http://schemas.microsoft.com/office/drawing/2014/main" id="{8A851964-E2BB-4A8E-95FD-73EF52089F1C}"/>
              </a:ext>
            </a:extLst>
          </p:cNvPr>
          <p:cNvSpPr>
            <a:spLocks noGrp="1"/>
          </p:cNvSpPr>
          <p:nvPr>
            <p:ph idx="1"/>
          </p:nvPr>
        </p:nvSpPr>
        <p:spPr>
          <a:xfrm>
            <a:off x="5285984" y="0"/>
            <a:ext cx="6789105" cy="6254702"/>
          </a:xfrm>
        </p:spPr>
        <p:txBody>
          <a:bodyPr>
            <a:noAutofit/>
          </a:bodyPr>
          <a:lstStyle/>
          <a:p>
            <a:pPr>
              <a:lnSpc>
                <a:spcPct val="100000"/>
              </a:lnSpc>
              <a:spcBef>
                <a:spcPts val="0"/>
              </a:spcBef>
            </a:pPr>
            <a:r>
              <a:rPr lang="en-US" sz="2000" dirty="0" smtClean="0">
                <a:solidFill>
                  <a:prstClr val="black"/>
                </a:solidFill>
              </a:rPr>
              <a:t>Wear protective equipment </a:t>
            </a:r>
          </a:p>
          <a:p>
            <a:pPr>
              <a:lnSpc>
                <a:spcPct val="100000"/>
              </a:lnSpc>
              <a:spcBef>
                <a:spcPts val="0"/>
              </a:spcBef>
            </a:pPr>
            <a:endParaRPr lang="en-US" sz="2000" dirty="0" smtClean="0">
              <a:solidFill>
                <a:prstClr val="black"/>
              </a:solidFill>
            </a:endParaRPr>
          </a:p>
          <a:p>
            <a:pPr>
              <a:lnSpc>
                <a:spcPct val="100000"/>
              </a:lnSpc>
              <a:spcBef>
                <a:spcPts val="0"/>
              </a:spcBef>
            </a:pPr>
            <a:r>
              <a:rPr lang="en-US" sz="2000" dirty="0" smtClean="0">
                <a:solidFill>
                  <a:prstClr val="black"/>
                </a:solidFill>
              </a:rPr>
              <a:t>Be properly trained before operating equipment</a:t>
            </a:r>
          </a:p>
          <a:p>
            <a:pPr>
              <a:lnSpc>
                <a:spcPct val="100000"/>
              </a:lnSpc>
              <a:spcBef>
                <a:spcPts val="0"/>
              </a:spcBef>
            </a:pPr>
            <a:endParaRPr lang="en-US" sz="2000" dirty="0" smtClean="0">
              <a:solidFill>
                <a:prstClr val="black"/>
              </a:solidFill>
            </a:endParaRPr>
          </a:p>
          <a:p>
            <a:pPr>
              <a:lnSpc>
                <a:spcPct val="100000"/>
              </a:lnSpc>
              <a:spcBef>
                <a:spcPts val="0"/>
              </a:spcBef>
            </a:pPr>
            <a:r>
              <a:rPr lang="en-US" sz="2000" dirty="0" smtClean="0">
                <a:solidFill>
                  <a:prstClr val="black"/>
                </a:solidFill>
              </a:rPr>
              <a:t>Inspect the workstation for potential hazards</a:t>
            </a:r>
          </a:p>
          <a:p>
            <a:pPr>
              <a:lnSpc>
                <a:spcPct val="100000"/>
              </a:lnSpc>
              <a:spcBef>
                <a:spcPts val="0"/>
              </a:spcBef>
            </a:pPr>
            <a:endParaRPr lang="en-US" sz="2000" dirty="0" smtClean="0">
              <a:solidFill>
                <a:prstClr val="black"/>
              </a:solidFill>
            </a:endParaRPr>
          </a:p>
          <a:p>
            <a:pPr>
              <a:lnSpc>
                <a:spcPct val="100000"/>
              </a:lnSpc>
              <a:spcBef>
                <a:spcPts val="0"/>
              </a:spcBef>
            </a:pPr>
            <a:r>
              <a:rPr lang="en-US" sz="2000" dirty="0" smtClean="0">
                <a:solidFill>
                  <a:prstClr val="black"/>
                </a:solidFill>
              </a:rPr>
              <a:t>If there is any doubt about the method of work to be used Consult the supervisor</a:t>
            </a:r>
          </a:p>
          <a:p>
            <a:pPr>
              <a:lnSpc>
                <a:spcPct val="100000"/>
              </a:lnSpc>
              <a:spcBef>
                <a:spcPts val="0"/>
              </a:spcBef>
            </a:pPr>
            <a:endParaRPr lang="en-US" sz="2000" dirty="0" smtClean="0">
              <a:solidFill>
                <a:prstClr val="black"/>
              </a:solidFill>
            </a:endParaRPr>
          </a:p>
          <a:p>
            <a:pPr>
              <a:lnSpc>
                <a:spcPct val="100000"/>
              </a:lnSpc>
              <a:spcBef>
                <a:spcPts val="0"/>
              </a:spcBef>
            </a:pPr>
            <a:r>
              <a:rPr lang="en-US" sz="2000" dirty="0" smtClean="0"/>
              <a:t>Return </a:t>
            </a:r>
            <a:r>
              <a:rPr lang="en-US" sz="2000" dirty="0"/>
              <a:t>all tools and equipment </a:t>
            </a:r>
            <a:r>
              <a:rPr lang="en-US" sz="2000" dirty="0" smtClean="0"/>
              <a:t>to </a:t>
            </a:r>
            <a:r>
              <a:rPr lang="en-US" sz="2000" dirty="0"/>
              <a:t>a designated place after </a:t>
            </a:r>
            <a:r>
              <a:rPr lang="en-US" sz="2000" dirty="0" smtClean="0"/>
              <a:t>use</a:t>
            </a:r>
          </a:p>
          <a:p>
            <a:pPr>
              <a:lnSpc>
                <a:spcPct val="100000"/>
              </a:lnSpc>
              <a:spcBef>
                <a:spcPts val="0"/>
              </a:spcBef>
            </a:pPr>
            <a:endParaRPr lang="en-US" sz="2000" dirty="0" smtClean="0"/>
          </a:p>
          <a:p>
            <a:pPr>
              <a:lnSpc>
                <a:spcPct val="100000"/>
              </a:lnSpc>
              <a:spcBef>
                <a:spcPts val="0"/>
              </a:spcBef>
            </a:pPr>
            <a:r>
              <a:rPr lang="en-US" sz="2000" dirty="0" smtClean="0"/>
              <a:t>Use </a:t>
            </a:r>
            <a:r>
              <a:rPr lang="en-US" sz="2000" dirty="0"/>
              <a:t>proper lifting </a:t>
            </a:r>
            <a:r>
              <a:rPr lang="en-US" sz="2000" dirty="0" smtClean="0"/>
              <a:t>techniques</a:t>
            </a:r>
          </a:p>
          <a:p>
            <a:pPr>
              <a:lnSpc>
                <a:spcPct val="100000"/>
              </a:lnSpc>
              <a:spcBef>
                <a:spcPts val="0"/>
              </a:spcBef>
            </a:pPr>
            <a:endParaRPr lang="en-US" sz="2000" dirty="0" smtClean="0"/>
          </a:p>
          <a:p>
            <a:pPr>
              <a:lnSpc>
                <a:spcPct val="100000"/>
              </a:lnSpc>
              <a:spcBef>
                <a:spcPts val="0"/>
              </a:spcBef>
            </a:pPr>
            <a:r>
              <a:rPr lang="en-US" sz="2000" dirty="0" smtClean="0"/>
              <a:t>Do </a:t>
            </a:r>
            <a:r>
              <a:rPr lang="en-US" sz="2000" dirty="0"/>
              <a:t>not throw objects or attempt to catch a falling </a:t>
            </a:r>
            <a:r>
              <a:rPr lang="en-US" sz="2000" dirty="0" smtClean="0"/>
              <a:t>object</a:t>
            </a:r>
          </a:p>
          <a:p>
            <a:pPr>
              <a:lnSpc>
                <a:spcPct val="100000"/>
              </a:lnSpc>
              <a:spcBef>
                <a:spcPts val="0"/>
              </a:spcBef>
            </a:pPr>
            <a:endParaRPr lang="en-US" sz="2000" dirty="0" smtClean="0"/>
          </a:p>
          <a:p>
            <a:pPr>
              <a:lnSpc>
                <a:spcPct val="100000"/>
              </a:lnSpc>
              <a:spcBef>
                <a:spcPts val="0"/>
              </a:spcBef>
            </a:pPr>
            <a:r>
              <a:rPr lang="en-US" sz="2000" dirty="0" smtClean="0"/>
              <a:t>IMMEDIATELY use </a:t>
            </a:r>
            <a:r>
              <a:rPr lang="en-US" sz="2000" dirty="0"/>
              <a:t>safety tape or “wet floor” sign to identify </a:t>
            </a:r>
            <a:r>
              <a:rPr lang="en-US" sz="2000" dirty="0" smtClean="0"/>
              <a:t>potential slip, trip or fall hazards</a:t>
            </a:r>
            <a:endParaRPr lang="en-US" sz="2000" dirty="0">
              <a:solidFill>
                <a:prstClr val="black"/>
              </a:solidFill>
            </a:endParaRPr>
          </a:p>
        </p:txBody>
      </p:sp>
    </p:spTree>
    <p:extLst>
      <p:ext uri="{BB962C8B-B14F-4D97-AF65-F5344CB8AC3E}">
        <p14:creationId xmlns:p14="http://schemas.microsoft.com/office/powerpoint/2010/main" val="321034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59B8-20D7-4327-B945-9DB34BBA1DF7}"/>
              </a:ext>
            </a:extLst>
          </p:cNvPr>
          <p:cNvSpPr>
            <a:spLocks noGrp="1"/>
          </p:cNvSpPr>
          <p:nvPr>
            <p:ph type="title"/>
          </p:nvPr>
        </p:nvSpPr>
        <p:spPr bwMode="ltGray"/>
        <p:txBody>
          <a:bodyPr/>
          <a:lstStyle/>
          <a:p>
            <a:r>
              <a:rPr lang="en-US" dirty="0" smtClean="0"/>
              <a:t>Driving Safety- </a:t>
            </a:r>
            <a:r>
              <a:rPr lang="en-US" dirty="0" smtClean="0"/>
              <a:t>COMPLY</a:t>
            </a:r>
            <a:r>
              <a:rPr lang="en-US" dirty="0" smtClean="0"/>
              <a:t>!</a:t>
            </a:r>
            <a:endParaRPr lang="en-US" dirty="0"/>
          </a:p>
        </p:txBody>
      </p:sp>
      <p:sp>
        <p:nvSpPr>
          <p:cNvPr id="6" name="Oval 5">
            <a:extLst>
              <a:ext uri="{FF2B5EF4-FFF2-40B4-BE49-F238E27FC236}">
                <a16:creationId xmlns:a16="http://schemas.microsoft.com/office/drawing/2014/main" id="{EBE5B2B2-0684-4BD8-9A66-EEE670977AEB}"/>
              </a:ext>
              <a:ext uri="{C183D7F6-B498-43B3-948B-1728B52AA6E4}">
                <adec:decorative xmlns="" xmlns:adec="http://schemas.microsoft.com/office/drawing/2017/decorative" val="1"/>
              </a:ext>
            </a:extLst>
          </p:cNvPr>
          <p:cNvSpPr/>
          <p:nvPr/>
        </p:nvSpPr>
        <p:spPr>
          <a:xfrm>
            <a:off x="2182367"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D142DF4-4EE3-4660-9BDC-D1E1707D98BC}"/>
              </a:ext>
            </a:extLst>
          </p:cNvPr>
          <p:cNvSpPr txBox="1"/>
          <p:nvPr/>
        </p:nvSpPr>
        <p:spPr>
          <a:xfrm>
            <a:off x="2249679" y="1855939"/>
            <a:ext cx="333375" cy="400110"/>
          </a:xfrm>
          <a:prstGeom prst="rect">
            <a:avLst/>
          </a:prstGeom>
          <a:noFill/>
        </p:spPr>
        <p:txBody>
          <a:bodyPr wrap="square" rtlCol="0">
            <a:spAutoFit/>
          </a:bodyPr>
          <a:lstStyle/>
          <a:p>
            <a:r>
              <a:rPr lang="en-US" sz="2000" dirty="0">
                <a:solidFill>
                  <a:schemeClr val="bg1"/>
                </a:solidFill>
              </a:rPr>
              <a:t>1</a:t>
            </a:r>
          </a:p>
        </p:txBody>
      </p:sp>
      <p:sp>
        <p:nvSpPr>
          <p:cNvPr id="3" name="Content Placeholder 2">
            <a:extLst>
              <a:ext uri="{FF2B5EF4-FFF2-40B4-BE49-F238E27FC236}">
                <a16:creationId xmlns:a16="http://schemas.microsoft.com/office/drawing/2014/main" id="{07861C65-5310-42F3-BA62-63E7E01D96D2}"/>
              </a:ext>
            </a:extLst>
          </p:cNvPr>
          <p:cNvSpPr>
            <a:spLocks noGrp="1"/>
          </p:cNvSpPr>
          <p:nvPr>
            <p:ph sz="quarter" idx="13"/>
          </p:nvPr>
        </p:nvSpPr>
        <p:spPr/>
        <p:txBody>
          <a:bodyPr>
            <a:noAutofit/>
          </a:bodyPr>
          <a:lstStyle/>
          <a:p>
            <a:pPr marL="0" lvl="0" indent="0" algn="ctr">
              <a:buNone/>
            </a:pPr>
            <a:r>
              <a:rPr lang="en-US" dirty="0" smtClean="0"/>
              <a:t>Wear seat belts and do not speed </a:t>
            </a:r>
          </a:p>
          <a:p>
            <a:pPr marL="0" lvl="0" indent="0" algn="ctr">
              <a:buNone/>
            </a:pPr>
            <a:r>
              <a:rPr lang="en-US" dirty="0" smtClean="0"/>
              <a:t>Remember we have lots of pedestrians that may not be paying attention</a:t>
            </a:r>
            <a:endParaRPr lang="en-US" dirty="0"/>
          </a:p>
          <a:p>
            <a:pPr marL="0" lvl="0" indent="0" algn="ctr">
              <a:buNone/>
            </a:pPr>
            <a:endParaRPr lang="en-US" sz="2400" dirty="0"/>
          </a:p>
          <a:p>
            <a:pPr marL="0" indent="0" algn="ctr">
              <a:buNone/>
            </a:pPr>
            <a:endParaRPr lang="en-US" sz="2400" dirty="0"/>
          </a:p>
        </p:txBody>
      </p:sp>
      <p:sp>
        <p:nvSpPr>
          <p:cNvPr id="7" name="Oval 6">
            <a:extLst>
              <a:ext uri="{FF2B5EF4-FFF2-40B4-BE49-F238E27FC236}">
                <a16:creationId xmlns:a16="http://schemas.microsoft.com/office/drawing/2014/main" id="{498F9BDC-F173-4590-A94B-9747D4716722}"/>
              </a:ext>
              <a:ext uri="{C183D7F6-B498-43B3-948B-1728B52AA6E4}">
                <adec:decorative xmlns="" xmlns:adec="http://schemas.microsoft.com/office/drawing/2017/decorative" val="1"/>
              </a:ext>
            </a:extLst>
          </p:cNvPr>
          <p:cNvSpPr/>
          <p:nvPr/>
        </p:nvSpPr>
        <p:spPr>
          <a:xfrm>
            <a:off x="5855273"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9124239-D4DF-4D00-AF5F-B08E7F4284D0}"/>
              </a:ext>
            </a:extLst>
          </p:cNvPr>
          <p:cNvSpPr txBox="1"/>
          <p:nvPr/>
        </p:nvSpPr>
        <p:spPr>
          <a:xfrm>
            <a:off x="5928910" y="1855939"/>
            <a:ext cx="333375" cy="400110"/>
          </a:xfrm>
          <a:prstGeom prst="rect">
            <a:avLst/>
          </a:prstGeom>
          <a:noFill/>
        </p:spPr>
        <p:txBody>
          <a:bodyPr wrap="square" rtlCol="0">
            <a:spAutoFit/>
          </a:bodyPr>
          <a:lstStyle/>
          <a:p>
            <a:r>
              <a:rPr lang="en-US" sz="2000" dirty="0">
                <a:solidFill>
                  <a:schemeClr val="bg1"/>
                </a:solidFill>
              </a:rPr>
              <a:t>2</a:t>
            </a:r>
          </a:p>
        </p:txBody>
      </p:sp>
      <p:sp>
        <p:nvSpPr>
          <p:cNvPr id="4" name="Content Placeholder 3">
            <a:extLst>
              <a:ext uri="{FF2B5EF4-FFF2-40B4-BE49-F238E27FC236}">
                <a16:creationId xmlns:a16="http://schemas.microsoft.com/office/drawing/2014/main" id="{BE3B3829-6AFB-41B3-A1B4-EF5B1CE00020}"/>
              </a:ext>
            </a:extLst>
          </p:cNvPr>
          <p:cNvSpPr>
            <a:spLocks noGrp="1"/>
          </p:cNvSpPr>
          <p:nvPr>
            <p:ph sz="quarter" idx="14"/>
          </p:nvPr>
        </p:nvSpPr>
        <p:spPr>
          <a:xfrm>
            <a:off x="4421999" y="2545484"/>
            <a:ext cx="3348000" cy="1260000"/>
          </a:xfrm>
        </p:spPr>
        <p:txBody>
          <a:bodyPr>
            <a:noAutofit/>
          </a:bodyPr>
          <a:lstStyle/>
          <a:p>
            <a:pPr marL="0" lvl="0" indent="0">
              <a:buNone/>
            </a:pPr>
            <a:r>
              <a:rPr lang="en-US" dirty="0"/>
              <a:t>Comply with all traffic signs, signals, markers, and persons designated to direct traffic.</a:t>
            </a:r>
          </a:p>
          <a:p>
            <a:pPr marL="0" indent="0" algn="ctr">
              <a:buNone/>
            </a:pPr>
            <a:endParaRPr lang="en-US" sz="2400" dirty="0"/>
          </a:p>
        </p:txBody>
      </p:sp>
      <p:sp>
        <p:nvSpPr>
          <p:cNvPr id="8" name="Oval 7">
            <a:extLst>
              <a:ext uri="{FF2B5EF4-FFF2-40B4-BE49-F238E27FC236}">
                <a16:creationId xmlns:a16="http://schemas.microsoft.com/office/drawing/2014/main" id="{637BAB53-DA38-4DD5-9A3E-8152A042F2D9}"/>
              </a:ext>
              <a:ext uri="{C183D7F6-B498-43B3-948B-1728B52AA6E4}">
                <adec:decorative xmlns="" xmlns:adec="http://schemas.microsoft.com/office/drawing/2017/decorative" val="1"/>
              </a:ext>
            </a:extLst>
          </p:cNvPr>
          <p:cNvSpPr/>
          <p:nvPr/>
        </p:nvSpPr>
        <p:spPr>
          <a:xfrm>
            <a:off x="9520046"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B4695A3-1853-4E49-84FD-FE5CBABEF961}"/>
              </a:ext>
            </a:extLst>
          </p:cNvPr>
          <p:cNvSpPr txBox="1"/>
          <p:nvPr/>
        </p:nvSpPr>
        <p:spPr>
          <a:xfrm>
            <a:off x="9587358" y="1855939"/>
            <a:ext cx="333375" cy="400110"/>
          </a:xfrm>
          <a:prstGeom prst="rect">
            <a:avLst/>
          </a:prstGeom>
          <a:noFill/>
        </p:spPr>
        <p:txBody>
          <a:bodyPr wrap="square" rtlCol="0">
            <a:spAutoFit/>
          </a:bodyPr>
          <a:lstStyle/>
          <a:p>
            <a:r>
              <a:rPr lang="en-US" sz="2000" dirty="0">
                <a:solidFill>
                  <a:schemeClr val="bg1"/>
                </a:solidFill>
              </a:rPr>
              <a:t>3</a:t>
            </a:r>
          </a:p>
        </p:txBody>
      </p:sp>
      <p:sp>
        <p:nvSpPr>
          <p:cNvPr id="5" name="Content Placeholder 4">
            <a:extLst>
              <a:ext uri="{FF2B5EF4-FFF2-40B4-BE49-F238E27FC236}">
                <a16:creationId xmlns:a16="http://schemas.microsoft.com/office/drawing/2014/main" id="{8E1F8476-CA40-4F5D-BFDF-703563EA67EC}"/>
              </a:ext>
            </a:extLst>
          </p:cNvPr>
          <p:cNvSpPr>
            <a:spLocks noGrp="1"/>
          </p:cNvSpPr>
          <p:nvPr>
            <p:ph sz="quarter" idx="15"/>
          </p:nvPr>
        </p:nvSpPr>
        <p:spPr>
          <a:xfrm>
            <a:off x="8081999" y="2443526"/>
            <a:ext cx="3993266" cy="2917613"/>
          </a:xfrm>
        </p:spPr>
        <p:txBody>
          <a:bodyPr>
            <a:noAutofit/>
          </a:bodyPr>
          <a:lstStyle/>
          <a:p>
            <a:pPr marL="0" lvl="0" indent="0" algn="ctr">
              <a:buNone/>
            </a:pPr>
            <a:r>
              <a:rPr lang="en-US" dirty="0" smtClean="0"/>
              <a:t>University Authorized Drivers</a:t>
            </a:r>
          </a:p>
          <a:p>
            <a:pPr marL="0" lvl="0" indent="0" algn="ctr">
              <a:buNone/>
            </a:pPr>
            <a:r>
              <a:rPr lang="en-US" dirty="0" smtClean="0"/>
              <a:t>Keep documents updated with the office of Safety and Risk Management</a:t>
            </a:r>
          </a:p>
          <a:p>
            <a:pPr marL="0" lvl="0" indent="0" algn="ctr">
              <a:buNone/>
            </a:pPr>
            <a:r>
              <a:rPr lang="en-US" dirty="0" smtClean="0">
                <a:solidFill>
                  <a:schemeClr val="accent3">
                    <a:lumMod val="75000"/>
                  </a:schemeClr>
                </a:solidFill>
              </a:rPr>
              <a:t>Under no circumstance should you operate a University Vehicle without authorization</a:t>
            </a:r>
            <a:endParaRPr lang="en-US" dirty="0">
              <a:solidFill>
                <a:schemeClr val="accent3">
                  <a:lumMod val="75000"/>
                </a:schemeClr>
              </a:solidFill>
            </a:endParaRPr>
          </a:p>
          <a:p>
            <a:pPr marL="0" indent="0" algn="ctr">
              <a:buNone/>
            </a:pPr>
            <a:endParaRPr lang="en-US" sz="2400" dirty="0"/>
          </a:p>
        </p:txBody>
      </p:sp>
      <p:sp>
        <p:nvSpPr>
          <p:cNvPr id="12" name="Slide Number Placeholder 11">
            <a:extLst>
              <a:ext uri="{FF2B5EF4-FFF2-40B4-BE49-F238E27FC236}">
                <a16:creationId xmlns:a16="http://schemas.microsoft.com/office/drawing/2014/main" id="{1DAC7997-6C29-4070-B4EB-6A172CDBCBDE}"/>
              </a:ext>
            </a:extLst>
          </p:cNvPr>
          <p:cNvSpPr>
            <a:spLocks noGrp="1"/>
          </p:cNvSpPr>
          <p:nvPr>
            <p:ph type="sldNum" sz="quarter" idx="12"/>
          </p:nvPr>
        </p:nvSpPr>
        <p:spPr/>
        <p:txBody>
          <a:bodyPr/>
          <a:lstStyle/>
          <a:p>
            <a:fld id="{7AAC19ED-7CFA-4AF2-BE7E-6017F4B12C94}" type="slidenum">
              <a:rPr lang="en-US" smtClean="0"/>
              <a:pPr/>
              <a:t>6</a:t>
            </a:fld>
            <a:endParaRPr lang="en-US" dirty="0"/>
          </a:p>
        </p:txBody>
      </p:sp>
    </p:spTree>
    <p:extLst>
      <p:ext uri="{BB962C8B-B14F-4D97-AF65-F5344CB8AC3E}">
        <p14:creationId xmlns:p14="http://schemas.microsoft.com/office/powerpoint/2010/main" val="37168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061B-93AF-4A3E-9D95-D1F4A2B92571}"/>
              </a:ext>
            </a:extLst>
          </p:cNvPr>
          <p:cNvSpPr>
            <a:spLocks noGrp="1"/>
          </p:cNvSpPr>
          <p:nvPr>
            <p:ph type="title"/>
          </p:nvPr>
        </p:nvSpPr>
        <p:spPr>
          <a:xfrm>
            <a:off x="1891432" y="81328"/>
            <a:ext cx="8956108" cy="684633"/>
          </a:xfrm>
        </p:spPr>
        <p:txBody>
          <a:bodyPr>
            <a:normAutofit fontScale="90000"/>
          </a:bodyPr>
          <a:lstStyle/>
          <a:p>
            <a:r>
              <a:rPr lang="en-US" sz="4000" dirty="0" smtClean="0"/>
              <a:t>Accidents and Incidents Investigation Procedures </a:t>
            </a:r>
            <a:endParaRPr lang="en-US" sz="4000" dirty="0"/>
          </a:p>
        </p:txBody>
      </p:sp>
      <p:sp>
        <p:nvSpPr>
          <p:cNvPr id="5" name="Slide Number Placeholder 4">
            <a:extLst>
              <a:ext uri="{FF2B5EF4-FFF2-40B4-BE49-F238E27FC236}">
                <a16:creationId xmlns:a16="http://schemas.microsoft.com/office/drawing/2014/main" id="{82372FC0-087E-4C53-82C7-1D7555E688EE}"/>
              </a:ext>
            </a:extLst>
          </p:cNvPr>
          <p:cNvSpPr>
            <a:spLocks noGrp="1"/>
          </p:cNvSpPr>
          <p:nvPr>
            <p:ph type="sldNum" sz="quarter" idx="12"/>
          </p:nvPr>
        </p:nvSpPr>
        <p:spPr/>
        <p:txBody>
          <a:bodyPr/>
          <a:lstStyle/>
          <a:p>
            <a:fld id="{7AAC19ED-7CFA-4AF2-BE7E-6017F4B12C94}" type="slidenum">
              <a:rPr lang="en-US" smtClean="0"/>
              <a:t>7</a:t>
            </a:fld>
            <a:endParaRPr lang="en-US" dirty="0"/>
          </a:p>
        </p:txBody>
      </p:sp>
      <p:sp>
        <p:nvSpPr>
          <p:cNvPr id="6" name="TextBox 5"/>
          <p:cNvSpPr txBox="1"/>
          <p:nvPr/>
        </p:nvSpPr>
        <p:spPr>
          <a:xfrm>
            <a:off x="112734" y="1145314"/>
            <a:ext cx="5962389" cy="2769989"/>
          </a:xfrm>
          <a:prstGeom prst="rect">
            <a:avLst/>
          </a:prstGeom>
          <a:noFill/>
        </p:spPr>
        <p:txBody>
          <a:bodyPr wrap="square" rtlCol="0">
            <a:spAutoFit/>
          </a:bodyPr>
          <a:lstStyle/>
          <a:p>
            <a:pPr lvl="0">
              <a:spcAft>
                <a:spcPts val="1200"/>
              </a:spcAft>
            </a:pPr>
            <a:r>
              <a:rPr lang="en-US" b="1" u="sng" dirty="0">
                <a:solidFill>
                  <a:prstClr val="black">
                    <a:lumMod val="85000"/>
                    <a:lumOff val="15000"/>
                  </a:prstClr>
                </a:solidFill>
                <a:cs typeface="Segoe UI" panose="020B0502040204020203" pitchFamily="34" charset="0"/>
              </a:rPr>
              <a:t>For </a:t>
            </a:r>
            <a:r>
              <a:rPr lang="en-US" b="1" u="sng" dirty="0" smtClean="0">
                <a:solidFill>
                  <a:prstClr val="black">
                    <a:lumMod val="85000"/>
                    <a:lumOff val="15000"/>
                  </a:prstClr>
                </a:solidFill>
                <a:cs typeface="Segoe UI" panose="020B0502040204020203" pitchFamily="34" charset="0"/>
              </a:rPr>
              <a:t>Employees: </a:t>
            </a:r>
          </a:p>
          <a:p>
            <a:pPr lvl="0">
              <a:spcAft>
                <a:spcPts val="1200"/>
              </a:spcAft>
            </a:pPr>
            <a:r>
              <a:rPr lang="en-US" dirty="0"/>
              <a:t>When an </a:t>
            </a:r>
            <a:r>
              <a:rPr lang="en-US" u="sng" dirty="0"/>
              <a:t>employee </a:t>
            </a:r>
            <a:r>
              <a:rPr lang="en-US" dirty="0"/>
              <a:t>is injured in a non-vehicular accident, the </a:t>
            </a:r>
            <a:r>
              <a:rPr lang="en-US" u="sng" dirty="0"/>
              <a:t>employee’s supervisor</a:t>
            </a:r>
            <a:r>
              <a:rPr lang="en-US" dirty="0"/>
              <a:t> must complete the DA 2000- State Employee Incident/Accident Investigation Form.  </a:t>
            </a:r>
            <a:endParaRPr lang="en-US" dirty="0" smtClean="0"/>
          </a:p>
          <a:p>
            <a:pPr lvl="0">
              <a:spcAft>
                <a:spcPts val="1200"/>
              </a:spcAft>
            </a:pPr>
            <a:r>
              <a:rPr lang="en-US" dirty="0" smtClean="0">
                <a:solidFill>
                  <a:prstClr val="black">
                    <a:lumMod val="85000"/>
                    <a:lumOff val="15000"/>
                  </a:prstClr>
                </a:solidFill>
                <a:cs typeface="Segoe UI" panose="020B0502040204020203" pitchFamily="34" charset="0"/>
              </a:rPr>
              <a:t>Forward </a:t>
            </a:r>
            <a:r>
              <a:rPr lang="en-US" dirty="0">
                <a:solidFill>
                  <a:prstClr val="black">
                    <a:lumMod val="85000"/>
                    <a:lumOff val="15000"/>
                  </a:prstClr>
                </a:solidFill>
                <a:cs typeface="Segoe UI" panose="020B0502040204020203" pitchFamily="34" charset="0"/>
              </a:rPr>
              <a:t>DA 2000 to </a:t>
            </a:r>
            <a:r>
              <a:rPr lang="en-US" dirty="0" smtClean="0">
                <a:solidFill>
                  <a:prstClr val="black">
                    <a:lumMod val="85000"/>
                    <a:lumOff val="15000"/>
                  </a:prstClr>
                </a:solidFill>
                <a:cs typeface="Segoe UI" panose="020B0502040204020203" pitchFamily="34" charset="0"/>
              </a:rPr>
              <a:t>The Office of Safety </a:t>
            </a:r>
            <a:r>
              <a:rPr lang="en-US" dirty="0">
                <a:solidFill>
                  <a:prstClr val="black">
                    <a:lumMod val="85000"/>
                    <a:lumOff val="15000"/>
                  </a:prstClr>
                </a:solidFill>
                <a:cs typeface="Segoe UI" panose="020B0502040204020203" pitchFamily="34" charset="0"/>
              </a:rPr>
              <a:t>&amp; Risk Management</a:t>
            </a:r>
          </a:p>
          <a:p>
            <a:endParaRPr lang="en-US" u="sng" dirty="0"/>
          </a:p>
          <a:p>
            <a:endParaRPr lang="en-US" dirty="0"/>
          </a:p>
        </p:txBody>
      </p:sp>
      <p:sp>
        <p:nvSpPr>
          <p:cNvPr id="20" name="TextBox 19"/>
          <p:cNvSpPr txBox="1"/>
          <p:nvPr/>
        </p:nvSpPr>
        <p:spPr>
          <a:xfrm>
            <a:off x="6075123" y="1145314"/>
            <a:ext cx="6116876" cy="2308324"/>
          </a:xfrm>
          <a:prstGeom prst="rect">
            <a:avLst/>
          </a:prstGeom>
          <a:noFill/>
        </p:spPr>
        <p:txBody>
          <a:bodyPr wrap="square" rtlCol="0">
            <a:spAutoFit/>
          </a:bodyPr>
          <a:lstStyle/>
          <a:p>
            <a:r>
              <a:rPr lang="en-US" b="1" u="sng" dirty="0" smtClean="0">
                <a:solidFill>
                  <a:prstClr val="black">
                    <a:lumMod val="85000"/>
                    <a:lumOff val="15000"/>
                  </a:prstClr>
                </a:solidFill>
                <a:cs typeface="Segoe UI" panose="020B0502040204020203" pitchFamily="34" charset="0"/>
              </a:rPr>
              <a:t>For Visitors:</a:t>
            </a:r>
          </a:p>
          <a:p>
            <a:r>
              <a:rPr lang="en-US" dirty="0" smtClean="0"/>
              <a:t>When </a:t>
            </a:r>
            <a:r>
              <a:rPr lang="en-US" dirty="0"/>
              <a:t>a </a:t>
            </a:r>
            <a:r>
              <a:rPr lang="en-US" b="1" u="sng" dirty="0"/>
              <a:t>NON- employee  or </a:t>
            </a:r>
            <a:r>
              <a:rPr lang="en-US" dirty="0"/>
              <a:t>client is injured in a non-vehicular accident, the </a:t>
            </a:r>
            <a:r>
              <a:rPr lang="en-US" b="1" u="sng" dirty="0"/>
              <a:t>University Police </a:t>
            </a:r>
            <a:r>
              <a:rPr lang="en-US" dirty="0"/>
              <a:t>must complete the DA-3000- Visitor/Client Accident Reporting</a:t>
            </a:r>
            <a:r>
              <a:rPr lang="en-US" dirty="0" smtClean="0"/>
              <a:t>.</a:t>
            </a:r>
          </a:p>
          <a:p>
            <a:endParaRPr lang="en-US" dirty="0" smtClean="0">
              <a:solidFill>
                <a:prstClr val="black">
                  <a:lumMod val="85000"/>
                  <a:lumOff val="15000"/>
                </a:prstClr>
              </a:solidFill>
              <a:cs typeface="Segoe UI" panose="020B0502040204020203" pitchFamily="34" charset="0"/>
            </a:endParaRPr>
          </a:p>
          <a:p>
            <a:r>
              <a:rPr lang="en-US" dirty="0" smtClean="0">
                <a:solidFill>
                  <a:prstClr val="black">
                    <a:lumMod val="85000"/>
                    <a:lumOff val="15000"/>
                  </a:prstClr>
                </a:solidFill>
                <a:cs typeface="Segoe UI" panose="020B0502040204020203" pitchFamily="34" charset="0"/>
              </a:rPr>
              <a:t>Forward </a:t>
            </a:r>
            <a:r>
              <a:rPr lang="en-US" dirty="0">
                <a:solidFill>
                  <a:prstClr val="black">
                    <a:lumMod val="85000"/>
                    <a:lumOff val="15000"/>
                  </a:prstClr>
                </a:solidFill>
                <a:cs typeface="Segoe UI" panose="020B0502040204020203" pitchFamily="34" charset="0"/>
              </a:rPr>
              <a:t>DA </a:t>
            </a:r>
            <a:r>
              <a:rPr lang="en-US" dirty="0" smtClean="0">
                <a:solidFill>
                  <a:prstClr val="black">
                    <a:lumMod val="85000"/>
                    <a:lumOff val="15000"/>
                  </a:prstClr>
                </a:solidFill>
                <a:cs typeface="Segoe UI" panose="020B0502040204020203" pitchFamily="34" charset="0"/>
              </a:rPr>
              <a:t>3000 </a:t>
            </a:r>
            <a:r>
              <a:rPr lang="en-US" dirty="0">
                <a:solidFill>
                  <a:prstClr val="black">
                    <a:lumMod val="85000"/>
                    <a:lumOff val="15000"/>
                  </a:prstClr>
                </a:solidFill>
                <a:cs typeface="Segoe UI" panose="020B0502040204020203" pitchFamily="34" charset="0"/>
              </a:rPr>
              <a:t>to </a:t>
            </a:r>
            <a:r>
              <a:rPr lang="en-US" dirty="0" smtClean="0">
                <a:solidFill>
                  <a:prstClr val="black">
                    <a:lumMod val="85000"/>
                    <a:lumOff val="15000"/>
                  </a:prstClr>
                </a:solidFill>
                <a:cs typeface="Segoe UI" panose="020B0502040204020203" pitchFamily="34" charset="0"/>
              </a:rPr>
              <a:t>the Office of Safety </a:t>
            </a:r>
            <a:r>
              <a:rPr lang="en-US" dirty="0">
                <a:solidFill>
                  <a:prstClr val="black">
                    <a:lumMod val="85000"/>
                    <a:lumOff val="15000"/>
                  </a:prstClr>
                </a:solidFill>
                <a:cs typeface="Segoe UI" panose="020B0502040204020203" pitchFamily="34" charset="0"/>
              </a:rPr>
              <a:t>&amp; Risk Management</a:t>
            </a:r>
          </a:p>
          <a:p>
            <a:endParaRPr lang="en-US" dirty="0"/>
          </a:p>
        </p:txBody>
      </p:sp>
      <p:sp>
        <p:nvSpPr>
          <p:cNvPr id="23" name="TextBox 22"/>
          <p:cNvSpPr txBox="1"/>
          <p:nvPr/>
        </p:nvSpPr>
        <p:spPr>
          <a:xfrm>
            <a:off x="112734" y="3527712"/>
            <a:ext cx="11924778" cy="3416320"/>
          </a:xfrm>
          <a:prstGeom prst="rect">
            <a:avLst/>
          </a:prstGeom>
          <a:noFill/>
        </p:spPr>
        <p:txBody>
          <a:bodyPr wrap="square" rtlCol="0">
            <a:spAutoFit/>
          </a:bodyPr>
          <a:lstStyle/>
          <a:p>
            <a:r>
              <a:rPr lang="en-US" u="sng" dirty="0" smtClean="0"/>
              <a:t>Definition of Terms:</a:t>
            </a:r>
          </a:p>
          <a:p>
            <a:pPr fontAlgn="base"/>
            <a:r>
              <a:rPr lang="en-US" dirty="0"/>
              <a:t>An </a:t>
            </a:r>
            <a:r>
              <a:rPr lang="en-US" b="1" u="sng" dirty="0"/>
              <a:t>accident</a:t>
            </a:r>
            <a:r>
              <a:rPr lang="en-US" dirty="0"/>
              <a:t> is “an undesired event that results in personal injury and/or property damage.” Involving Employees, Clients/visitors and/or </a:t>
            </a:r>
            <a:r>
              <a:rPr lang="en-US" dirty="0" smtClean="0"/>
              <a:t>Property</a:t>
            </a:r>
          </a:p>
          <a:p>
            <a:pPr fontAlgn="base"/>
            <a:endParaRPr lang="en-US" dirty="0"/>
          </a:p>
          <a:p>
            <a:pPr fontAlgn="base"/>
            <a:r>
              <a:rPr lang="en-US" dirty="0"/>
              <a:t>An </a:t>
            </a:r>
            <a:r>
              <a:rPr lang="en-US" b="1" dirty="0"/>
              <a:t>i</a:t>
            </a:r>
            <a:r>
              <a:rPr lang="en-US" b="1" u="sng" dirty="0"/>
              <a:t>ncidents</a:t>
            </a:r>
            <a:r>
              <a:rPr lang="en-US" dirty="0"/>
              <a:t> (Near Misses) which could have caused injury and/or property damage involving Employees, Clients/visitors and/or </a:t>
            </a:r>
            <a:r>
              <a:rPr lang="en-US" dirty="0" smtClean="0"/>
              <a:t>Property</a:t>
            </a:r>
          </a:p>
          <a:p>
            <a:pPr fontAlgn="base"/>
            <a:endParaRPr lang="en-US" dirty="0"/>
          </a:p>
          <a:p>
            <a:pPr fontAlgn="base"/>
            <a:r>
              <a:rPr lang="en-US" dirty="0"/>
              <a:t>Every effort should be made to prevent an accident from happening in the first place</a:t>
            </a:r>
            <a:r>
              <a:rPr lang="en-US" dirty="0" smtClean="0"/>
              <a:t>.</a:t>
            </a:r>
          </a:p>
          <a:p>
            <a:pPr fontAlgn="base"/>
            <a:r>
              <a:rPr lang="en-US" dirty="0"/>
              <a:t> </a:t>
            </a:r>
          </a:p>
          <a:p>
            <a:r>
              <a:rPr lang="en-US" dirty="0" smtClean="0"/>
              <a:t>“Near </a:t>
            </a:r>
            <a:r>
              <a:rPr lang="en-US" dirty="0"/>
              <a:t>misses” are accidents also and should be investigated as thoroughly as an accident </a:t>
            </a:r>
            <a:r>
              <a:rPr lang="en-US" dirty="0" smtClean="0"/>
              <a:t>that </a:t>
            </a:r>
            <a:r>
              <a:rPr lang="en-US" dirty="0"/>
              <a:t>results in injury or property damage.</a:t>
            </a:r>
          </a:p>
          <a:p>
            <a:endParaRPr lang="en-US" dirty="0"/>
          </a:p>
        </p:txBody>
      </p:sp>
    </p:spTree>
    <p:extLst>
      <p:ext uri="{BB962C8B-B14F-4D97-AF65-F5344CB8AC3E}">
        <p14:creationId xmlns:p14="http://schemas.microsoft.com/office/powerpoint/2010/main" val="74112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33" y="587179"/>
            <a:ext cx="5105400" cy="684633"/>
          </a:xfrm>
        </p:spPr>
        <p:txBody>
          <a:bodyPr>
            <a:normAutofit fontScale="90000"/>
          </a:bodyPr>
          <a:lstStyle/>
          <a:p>
            <a:r>
              <a:rPr lang="en-US" dirty="0" smtClean="0"/>
              <a:t>Common ELECTRICAL issues to avoid</a:t>
            </a:r>
            <a:endParaRPr lang="en-US" dirty="0"/>
          </a:p>
        </p:txBody>
      </p:sp>
      <p:sp>
        <p:nvSpPr>
          <p:cNvPr id="3" name="Content Placeholder 2"/>
          <p:cNvSpPr>
            <a:spLocks noGrp="1"/>
          </p:cNvSpPr>
          <p:nvPr>
            <p:ph idx="1"/>
          </p:nvPr>
        </p:nvSpPr>
        <p:spPr>
          <a:xfrm>
            <a:off x="6059810" y="1070530"/>
            <a:ext cx="5724201" cy="5631059"/>
          </a:xfrm>
        </p:spPr>
        <p:txBody>
          <a:bodyPr>
            <a:normAutofit/>
          </a:bodyPr>
          <a:lstStyle/>
          <a:p>
            <a:r>
              <a:rPr lang="en-US" sz="2400" dirty="0"/>
              <a:t>Report frayed electrical cords </a:t>
            </a:r>
            <a:r>
              <a:rPr lang="en-US" sz="2400" dirty="0" smtClean="0"/>
              <a:t>immediately</a:t>
            </a:r>
          </a:p>
          <a:p>
            <a:r>
              <a:rPr lang="en-US" sz="2400" dirty="0"/>
              <a:t>Do not use electrical extension cords as a permanent electrical line.</a:t>
            </a:r>
          </a:p>
          <a:p>
            <a:r>
              <a:rPr lang="en-US" sz="2400" dirty="0"/>
              <a:t>Never turn on an electrical switch unless you know what it operates and have had the adequate training on that piece of </a:t>
            </a:r>
            <a:r>
              <a:rPr lang="en-US" sz="2400" dirty="0" smtClean="0"/>
              <a:t>equipment</a:t>
            </a:r>
          </a:p>
          <a:p>
            <a:r>
              <a:rPr lang="en-US" sz="2400" dirty="0"/>
              <a:t>Keep flammable items away from electrical outlets, cords or other electrical apparatus.</a:t>
            </a:r>
          </a:p>
          <a:p>
            <a:endParaRPr lang="en-US" dirty="0"/>
          </a:p>
          <a:p>
            <a:endParaRPr lang="en-US"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8</a:t>
            </a:fld>
            <a:endParaRPr lang="en-US" noProof="0" dirty="0"/>
          </a:p>
        </p:txBody>
      </p:sp>
      <p:pic>
        <p:nvPicPr>
          <p:cNvPr id="5" name="Picture 4" descr="electronic items - Can I plug an adapter into a pow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22" y="2696076"/>
            <a:ext cx="4514850" cy="3390900"/>
          </a:xfrm>
          <a:prstGeom prst="rect">
            <a:avLst/>
          </a:prstGeom>
        </p:spPr>
      </p:pic>
    </p:spTree>
    <p:extLst>
      <p:ext uri="{BB962C8B-B14F-4D97-AF65-F5344CB8AC3E}">
        <p14:creationId xmlns:p14="http://schemas.microsoft.com/office/powerpoint/2010/main" val="313667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FF9D-FA38-4BF2-834F-D115A5276A63}"/>
              </a:ext>
            </a:extLst>
          </p:cNvPr>
          <p:cNvSpPr>
            <a:spLocks noGrp="1"/>
          </p:cNvSpPr>
          <p:nvPr>
            <p:ph type="title"/>
          </p:nvPr>
        </p:nvSpPr>
        <p:spPr bwMode="grayWhite"/>
        <p:txBody>
          <a:bodyPr/>
          <a:lstStyle/>
          <a:p>
            <a:r>
              <a:rPr lang="en-US" dirty="0"/>
              <a:t>WEATHER EMERGENCY</a:t>
            </a:r>
          </a:p>
        </p:txBody>
      </p:sp>
      <p:sp>
        <p:nvSpPr>
          <p:cNvPr id="5" name="Content Placeholder 4">
            <a:extLst>
              <a:ext uri="{FF2B5EF4-FFF2-40B4-BE49-F238E27FC236}">
                <a16:creationId xmlns:a16="http://schemas.microsoft.com/office/drawing/2014/main" id="{4F9F8A20-BC4A-4DA3-8C8F-EC5F43545093}"/>
              </a:ext>
            </a:extLst>
          </p:cNvPr>
          <p:cNvSpPr>
            <a:spLocks noGrp="1"/>
          </p:cNvSpPr>
          <p:nvPr>
            <p:ph sz="quarter" idx="13"/>
          </p:nvPr>
        </p:nvSpPr>
        <p:spPr>
          <a:xfrm>
            <a:off x="196515" y="1811446"/>
            <a:ext cx="3348000" cy="3584157"/>
          </a:xfrm>
        </p:spPr>
        <p:txBody>
          <a:bodyPr>
            <a:normAutofit lnSpcReduction="10000"/>
          </a:bodyPr>
          <a:lstStyle/>
          <a:p>
            <a:pPr algn="ctr"/>
            <a:r>
              <a:rPr lang="en-US" sz="3000" dirty="0" smtClean="0"/>
              <a:t>Review weather emergency procedures</a:t>
            </a:r>
          </a:p>
          <a:p>
            <a:pPr marL="0" indent="0" algn="ctr">
              <a:buNone/>
            </a:pPr>
            <a:r>
              <a:rPr lang="en-US" sz="2200" dirty="0" smtClean="0"/>
              <a:t>Located in General Safety Manual (Plan)</a:t>
            </a:r>
          </a:p>
          <a:p>
            <a:pPr algn="ctr"/>
            <a:r>
              <a:rPr lang="en-US" sz="3000" dirty="0" smtClean="0"/>
              <a:t>Know </a:t>
            </a:r>
            <a:r>
              <a:rPr lang="en-US" sz="3000" dirty="0"/>
              <a:t>the safety zone</a:t>
            </a:r>
          </a:p>
          <a:p>
            <a:pPr marL="0" indent="0" algn="ctr">
              <a:buNone/>
            </a:pPr>
            <a:endParaRPr lang="en-US" sz="3000" dirty="0"/>
          </a:p>
        </p:txBody>
      </p:sp>
      <p:sp>
        <p:nvSpPr>
          <p:cNvPr id="9" name="Content Placeholder 8">
            <a:extLst>
              <a:ext uri="{FF2B5EF4-FFF2-40B4-BE49-F238E27FC236}">
                <a16:creationId xmlns:a16="http://schemas.microsoft.com/office/drawing/2014/main" id="{B13D9163-4861-465C-A2A4-AEAABF83136D}"/>
              </a:ext>
            </a:extLst>
          </p:cNvPr>
          <p:cNvSpPr>
            <a:spLocks noGrp="1"/>
          </p:cNvSpPr>
          <p:nvPr>
            <p:ph sz="quarter" idx="15"/>
          </p:nvPr>
        </p:nvSpPr>
        <p:spPr>
          <a:xfrm>
            <a:off x="8081999" y="1811446"/>
            <a:ext cx="3901454" cy="3355557"/>
          </a:xfrm>
        </p:spPr>
        <p:txBody>
          <a:bodyPr>
            <a:normAutofit/>
          </a:bodyPr>
          <a:lstStyle/>
          <a:p>
            <a:pPr algn="ctr" defTabSz="457200">
              <a:lnSpc>
                <a:spcPct val="100000"/>
              </a:lnSpc>
              <a:spcBef>
                <a:spcPts val="0"/>
              </a:spcBef>
            </a:pPr>
            <a:r>
              <a:rPr lang="en-US" sz="3200" dirty="0" smtClean="0">
                <a:solidFill>
                  <a:prstClr val="black"/>
                </a:solidFill>
              </a:rPr>
              <a:t>Follow safety and evacuation protocol</a:t>
            </a:r>
          </a:p>
          <a:p>
            <a:pPr algn="ctr" defTabSz="457200">
              <a:lnSpc>
                <a:spcPct val="100000"/>
              </a:lnSpc>
              <a:spcBef>
                <a:spcPts val="0"/>
              </a:spcBef>
            </a:pPr>
            <a:endParaRPr lang="en-US" sz="3200" dirty="0">
              <a:solidFill>
                <a:prstClr val="black"/>
              </a:solidFill>
            </a:endParaRPr>
          </a:p>
          <a:p>
            <a:pPr algn="ctr" defTabSz="457200">
              <a:lnSpc>
                <a:spcPct val="100000"/>
              </a:lnSpc>
              <a:spcBef>
                <a:spcPts val="0"/>
              </a:spcBef>
            </a:pPr>
            <a:r>
              <a:rPr lang="en-US" sz="3200" dirty="0" smtClean="0">
                <a:solidFill>
                  <a:prstClr val="black"/>
                </a:solidFill>
              </a:rPr>
              <a:t>Think </a:t>
            </a:r>
            <a:r>
              <a:rPr lang="en-US" sz="3200" dirty="0">
                <a:solidFill>
                  <a:prstClr val="black"/>
                </a:solidFill>
              </a:rPr>
              <a:t>R</a:t>
            </a:r>
            <a:r>
              <a:rPr lang="en-US" sz="3200" dirty="0" smtClean="0">
                <a:solidFill>
                  <a:prstClr val="black"/>
                </a:solidFill>
              </a:rPr>
              <a:t>esponsibly and </a:t>
            </a:r>
            <a:r>
              <a:rPr lang="en-US" sz="3200" dirty="0">
                <a:solidFill>
                  <a:prstClr val="black"/>
                </a:solidFill>
              </a:rPr>
              <a:t>m</a:t>
            </a:r>
            <a:r>
              <a:rPr lang="en-US" sz="3200" dirty="0" smtClean="0">
                <a:solidFill>
                  <a:prstClr val="black"/>
                </a:solidFill>
              </a:rPr>
              <a:t>ove </a:t>
            </a:r>
            <a:r>
              <a:rPr lang="en-US" sz="3200" dirty="0">
                <a:solidFill>
                  <a:prstClr val="black"/>
                </a:solidFill>
              </a:rPr>
              <a:t>quickly </a:t>
            </a:r>
            <a:r>
              <a:rPr lang="en-US" sz="3200" dirty="0" smtClean="0">
                <a:solidFill>
                  <a:prstClr val="black"/>
                </a:solidFill>
              </a:rPr>
              <a:t>to </a:t>
            </a:r>
            <a:r>
              <a:rPr lang="en-US" sz="3200" dirty="0">
                <a:solidFill>
                  <a:prstClr val="black"/>
                </a:solidFill>
              </a:rPr>
              <a:t>the safety zone</a:t>
            </a:r>
          </a:p>
          <a:p>
            <a:endParaRPr lang="en-US" dirty="0"/>
          </a:p>
        </p:txBody>
      </p:sp>
      <p:sp>
        <p:nvSpPr>
          <p:cNvPr id="2" name="Slide Number Placeholder 1">
            <a:extLst>
              <a:ext uri="{FF2B5EF4-FFF2-40B4-BE49-F238E27FC236}">
                <a16:creationId xmlns:a16="http://schemas.microsoft.com/office/drawing/2014/main" id="{661E5BF8-B883-4420-9EA9-7E920E5D3C22}"/>
              </a:ext>
            </a:extLst>
          </p:cNvPr>
          <p:cNvSpPr>
            <a:spLocks noGrp="1"/>
          </p:cNvSpPr>
          <p:nvPr>
            <p:ph type="sldNum" sz="quarter" idx="12"/>
          </p:nvPr>
        </p:nvSpPr>
        <p:spPr/>
        <p:txBody>
          <a:bodyPr/>
          <a:lstStyle/>
          <a:p>
            <a:fld id="{7AAC19ED-7CFA-4AF2-BE7E-6017F4B12C94}" type="slidenum">
              <a:rPr lang="en-US" smtClean="0"/>
              <a:pPr/>
              <a:t>9</a:t>
            </a:fld>
            <a:endParaRPr lang="en-US" dirty="0"/>
          </a:p>
        </p:txBody>
      </p:sp>
      <p:pic>
        <p:nvPicPr>
          <p:cNvPr id="6" name="Picture 5" descr="Tornadoes of 1996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519" y="1582846"/>
            <a:ext cx="4852051" cy="32185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26329217"/>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Safety procedures_RVA_v4" id="{94FF351A-4B06-4881-8D26-DC6D64B3CFD2}" vid="{E8C023A2-25EA-47E0-92DC-6E1BD008E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6B2BE6-8FE9-4318-AA40-8F70CEED609D}">
  <ds:schemaRefs>
    <ds:schemaRef ds:uri="http://schemas.microsoft.com/sharepoint/v3/contenttype/forms"/>
  </ds:schemaRefs>
</ds:datastoreItem>
</file>

<file path=customXml/itemProps2.xml><?xml version="1.0" encoding="utf-8"?>
<ds:datastoreItem xmlns:ds="http://schemas.openxmlformats.org/officeDocument/2006/customXml" ds:itemID="{2CF39AE0-32C9-4F1D-B08C-0B8B9BAFC18D}">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806DFB17-E262-4301-8AA5-FCE7109ED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Safety procedures</Template>
  <TotalTime>0</TotalTime>
  <Words>719</Words>
  <Application>Microsoft Office PowerPoint</Application>
  <PresentationFormat>Widescreen</PresentationFormat>
  <Paragraphs>84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Corbel</vt:lpstr>
      <vt:lpstr>Franklin Gothic Demi</vt:lpstr>
      <vt:lpstr>Franklin Gothic Medium</vt:lpstr>
      <vt:lpstr>Segoe UI</vt:lpstr>
      <vt:lpstr>Headlines</vt:lpstr>
      <vt:lpstr>Grambling State University General Safety Rules</vt:lpstr>
      <vt:lpstr>The department of Safety and Risk Management at Grambling State University primary objectives are to ensure the safety and health of our employees, students, and to protect company property.   Our goal is to provide safe and healthful learning and working conditions for all.  General Safety is a mandatory safety training that ALL GSU employees must review annually.   Purpose: to ensure that everyone is aware of the importance of following safety procedures, informed of their RIGHTS, and how to prevent unfortunate situations.  The General Safety Manual Plan is available at: www.gram.edu  (gsunet.gram.edu homepage) </vt:lpstr>
      <vt:lpstr>Making  Grambling State University  a Safe Place to Work and Learn</vt:lpstr>
      <vt:lpstr>GSU  non-negotiables</vt:lpstr>
      <vt:lpstr>Before beginning work:     notify your supervisor of  any permanent or temporary impairment that may reduce your ability to perform in a safe manner.</vt:lpstr>
      <vt:lpstr>Driving Safety- COMPLY!</vt:lpstr>
      <vt:lpstr>Accidents and Incidents Investigation Procedures </vt:lpstr>
      <vt:lpstr>Common ELECTRICAL issues to avoid</vt:lpstr>
      <vt:lpstr>WEATHER EMERGENCY</vt:lpstr>
      <vt:lpstr>Preventing workplace incidents is everyone’s job, and your personal safety is FIRST your responsibility.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2021-06-16T16:16:54Z</dcterms:created>
  <dcterms:modified xsi:type="dcterms:W3CDTF">2021-06-17T13:20:33Z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