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7" r:id="rId3"/>
    <p:sldId id="258" r:id="rId4"/>
    <p:sldId id="261" r:id="rId5"/>
    <p:sldId id="262" r:id="rId6"/>
    <p:sldId id="260" r:id="rId7"/>
    <p:sldId id="263" r:id="rId8"/>
    <p:sldId id="264" r:id="rId9"/>
    <p:sldId id="265" r:id="rId10"/>
    <p:sldId id="266"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64" autoAdjust="0"/>
  </p:normalViewPr>
  <p:slideViewPr>
    <p:cSldViewPr>
      <p:cViewPr varScale="1">
        <p:scale>
          <a:sx n="83" d="100"/>
          <a:sy n="83" d="100"/>
        </p:scale>
        <p:origin x="1450"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5752B9D-D5B2-4D71-86D4-1FCBCB9F985B}" type="datetimeFigureOut">
              <a:rPr lang="en-US" smtClean="0"/>
              <a:t>10/18/2018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706166D-85DE-45ED-8F5A-EA345D50560D}" type="slidenum">
              <a:rPr lang="en-US" smtClean="0"/>
              <a:t>‹#›</a:t>
            </a:fld>
            <a:endParaRPr lang="en-US"/>
          </a:p>
        </p:txBody>
      </p:sp>
    </p:spTree>
    <p:extLst>
      <p:ext uri="{BB962C8B-B14F-4D97-AF65-F5344CB8AC3E}">
        <p14:creationId xmlns:p14="http://schemas.microsoft.com/office/powerpoint/2010/main" val="25111398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A72D7373-C1DD-49EA-98D4-2F96712F981B}"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62159600-459D-40B2-AEE9-97A3B5B47C33}" type="slidenum">
              <a:rPr lang="en-US" altLang="en-US"/>
              <a:pPr>
                <a:spcBef>
                  <a:spcPct val="0"/>
                </a:spcBef>
              </a:pPr>
              <a:t>2</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Even if the Employee does NOT seek medical attention</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6AC9BE6-4D66-4226-8C61-8B4A8C7FB724}" type="slidenum">
              <a:rPr lang="en-US" altLang="en-US"/>
              <a:pPr>
                <a:spcBef>
                  <a:spcPct val="0"/>
                </a:spcBef>
              </a:pPr>
              <a:t>3</a:t>
            </a:fld>
            <a:endParaRPr lang="en-US" altLang="en-US"/>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Arial" panose="020B0604020202020204" pitchFamily="34" charset="0"/>
              </a:rPr>
              <a:t>*Enterprise Rental Vehicles</a:t>
            </a:r>
          </a:p>
          <a:p>
            <a:pPr eaLnBrk="1" hangingPunct="1"/>
            <a:r>
              <a:rPr lang="en-US" altLang="en-US" smtClean="0">
                <a:latin typeface="Arial" panose="020B0604020202020204" pitchFamily="34" charset="0"/>
              </a:rPr>
              <a:t>Enterprise Rental Vehicles also</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8AFE8356-A128-4EBA-B487-F796500520FE}" type="slidenum">
              <a:rPr lang="en-US" altLang="en-US"/>
              <a:pPr>
                <a:defRPr/>
              </a:pPr>
              <a:t>‹#›</a:t>
            </a:fld>
            <a:endParaRPr lang="en-US" altLang="en-US"/>
          </a:p>
        </p:txBody>
      </p:sp>
    </p:spTree>
    <p:extLst>
      <p:ext uri="{BB962C8B-B14F-4D97-AF65-F5344CB8AC3E}">
        <p14:creationId xmlns:p14="http://schemas.microsoft.com/office/powerpoint/2010/main" val="2126225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75AF705-1F16-48D4-AF6C-2FF5253829ED}" type="slidenum">
              <a:rPr lang="en-US" altLang="en-US"/>
              <a:pPr>
                <a:defRPr/>
              </a:pPr>
              <a:t>‹#›</a:t>
            </a:fld>
            <a:endParaRPr lang="en-US" altLang="en-US"/>
          </a:p>
        </p:txBody>
      </p:sp>
    </p:spTree>
    <p:extLst>
      <p:ext uri="{BB962C8B-B14F-4D97-AF65-F5344CB8AC3E}">
        <p14:creationId xmlns:p14="http://schemas.microsoft.com/office/powerpoint/2010/main" val="3260020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C934E990-3B33-4544-80F0-2A35F340DCC3}" type="slidenum">
              <a:rPr lang="en-US" altLang="en-US"/>
              <a:pPr>
                <a:defRPr/>
              </a:pPr>
              <a:t>‹#›</a:t>
            </a:fld>
            <a:endParaRPr lang="en-US" altLang="en-US"/>
          </a:p>
        </p:txBody>
      </p:sp>
    </p:spTree>
    <p:extLst>
      <p:ext uri="{BB962C8B-B14F-4D97-AF65-F5344CB8AC3E}">
        <p14:creationId xmlns:p14="http://schemas.microsoft.com/office/powerpoint/2010/main" val="38381551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18E74DF-0758-4339-ABEB-586C984CC91B}" type="slidenum">
              <a:rPr lang="en-US" altLang="en-US"/>
              <a:pPr>
                <a:defRPr/>
              </a:pPr>
              <a:t>‹#›</a:t>
            </a:fld>
            <a:endParaRPr lang="en-US" altLang="en-US"/>
          </a:p>
        </p:txBody>
      </p:sp>
    </p:spTree>
    <p:extLst>
      <p:ext uri="{BB962C8B-B14F-4D97-AF65-F5344CB8AC3E}">
        <p14:creationId xmlns:p14="http://schemas.microsoft.com/office/powerpoint/2010/main" val="2550390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1633A91-F131-4439-A7E2-523878D714B3}" type="slidenum">
              <a:rPr lang="en-US" altLang="en-US"/>
              <a:pPr>
                <a:defRPr/>
              </a:pPr>
              <a:t>‹#›</a:t>
            </a:fld>
            <a:endParaRPr lang="en-US" altLang="en-US"/>
          </a:p>
        </p:txBody>
      </p:sp>
    </p:spTree>
    <p:extLst>
      <p:ext uri="{BB962C8B-B14F-4D97-AF65-F5344CB8AC3E}">
        <p14:creationId xmlns:p14="http://schemas.microsoft.com/office/powerpoint/2010/main" val="3661242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52BE9714-9111-4D63-A271-00680C659E4B}" type="slidenum">
              <a:rPr lang="en-US" altLang="en-US"/>
              <a:pPr>
                <a:defRPr/>
              </a:pPr>
              <a:t>‹#›</a:t>
            </a:fld>
            <a:endParaRPr lang="en-US" altLang="en-US"/>
          </a:p>
        </p:txBody>
      </p:sp>
    </p:spTree>
    <p:extLst>
      <p:ext uri="{BB962C8B-B14F-4D97-AF65-F5344CB8AC3E}">
        <p14:creationId xmlns:p14="http://schemas.microsoft.com/office/powerpoint/2010/main" val="42268024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5E715B24-AB32-471E-8013-A90E1ED5CFF1}" type="slidenum">
              <a:rPr lang="en-US" altLang="en-US"/>
              <a:pPr>
                <a:defRPr/>
              </a:pPr>
              <a:t>‹#›</a:t>
            </a:fld>
            <a:endParaRPr lang="en-US" altLang="en-US"/>
          </a:p>
        </p:txBody>
      </p:sp>
    </p:spTree>
    <p:extLst>
      <p:ext uri="{BB962C8B-B14F-4D97-AF65-F5344CB8AC3E}">
        <p14:creationId xmlns:p14="http://schemas.microsoft.com/office/powerpoint/2010/main" val="90194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15B343E9-1EA4-4650-9841-5D9CD1A31626}" type="slidenum">
              <a:rPr lang="en-US" altLang="en-US"/>
              <a:pPr>
                <a:defRPr/>
              </a:pPr>
              <a:t>‹#›</a:t>
            </a:fld>
            <a:endParaRPr lang="en-US" altLang="en-US"/>
          </a:p>
        </p:txBody>
      </p:sp>
    </p:spTree>
    <p:extLst>
      <p:ext uri="{BB962C8B-B14F-4D97-AF65-F5344CB8AC3E}">
        <p14:creationId xmlns:p14="http://schemas.microsoft.com/office/powerpoint/2010/main" val="2843654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1014D177-783F-4501-A4C7-928B809C7139}" type="slidenum">
              <a:rPr lang="en-US" altLang="en-US"/>
              <a:pPr>
                <a:defRPr/>
              </a:pPr>
              <a:t>‹#›</a:t>
            </a:fld>
            <a:endParaRPr lang="en-US" altLang="en-US"/>
          </a:p>
        </p:txBody>
      </p:sp>
    </p:spTree>
    <p:extLst>
      <p:ext uri="{BB962C8B-B14F-4D97-AF65-F5344CB8AC3E}">
        <p14:creationId xmlns:p14="http://schemas.microsoft.com/office/powerpoint/2010/main" val="217340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16F4ADC-C75B-4202-B57C-013C5F55C8F2}" type="slidenum">
              <a:rPr lang="en-US" altLang="en-US"/>
              <a:pPr>
                <a:defRPr/>
              </a:pPr>
              <a:t>‹#›</a:t>
            </a:fld>
            <a:endParaRPr lang="en-US" altLang="en-US"/>
          </a:p>
        </p:txBody>
      </p:sp>
    </p:spTree>
    <p:extLst>
      <p:ext uri="{BB962C8B-B14F-4D97-AF65-F5344CB8AC3E}">
        <p14:creationId xmlns:p14="http://schemas.microsoft.com/office/powerpoint/2010/main" val="971017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smtClean="0"/>
            </a:lvl1pPr>
          </a:lstStyle>
          <a:p>
            <a:pPr>
              <a:defRPr/>
            </a:pPr>
            <a:fld id="{3BD524FC-CBD7-4237-9609-474879296035}" type="slidenum">
              <a:rPr lang="en-US" altLang="en-US"/>
              <a:pPr>
                <a:defRPr/>
              </a:pPr>
              <a:t>‹#›</a:t>
            </a:fld>
            <a:endParaRPr lang="en-US" altLang="en-US"/>
          </a:p>
        </p:txBody>
      </p:sp>
    </p:spTree>
    <p:extLst>
      <p:ext uri="{BB962C8B-B14F-4D97-AF65-F5344CB8AC3E}">
        <p14:creationId xmlns:p14="http://schemas.microsoft.com/office/powerpoint/2010/main" val="149999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en-US" alt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Arial"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wrap="square" lIns="0" tIns="0" rIns="0" bIns="0" numCol="1" anchor="b" anchorCtr="0" compatLnSpc="1">
            <a:prstTxWarp prst="textNoShape">
              <a:avLst/>
            </a:prstTxWarp>
          </a:bodyPr>
          <a:lstStyle>
            <a:lvl1pPr algn="r" eaLnBrk="1" hangingPunct="1">
              <a:defRPr sz="1200" smtClean="0">
                <a:solidFill>
                  <a:srgbClr val="CCE1F3"/>
                </a:solidFill>
              </a:defRPr>
            </a:lvl1pPr>
          </a:lstStyle>
          <a:p>
            <a:pPr>
              <a:defRPr/>
            </a:pPr>
            <a:fld id="{DA1EB211-8549-4AC2-A9BE-4854B695A942}" type="slidenum">
              <a:rPr lang="en-US" altLang="en-US"/>
              <a:pPr>
                <a:defRPr/>
              </a:pPr>
              <a:t>‹#›</a:t>
            </a:fld>
            <a:endParaRPr lang="en-US" alt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eaLnBrk="1" hangingPunct="1">
                <a:defRPr/>
              </a:pPr>
              <a:endParaRPr lang="en-US">
                <a:latin typeface="Arial" charset="0"/>
              </a:endParaRPr>
            </a:p>
          </p:txBody>
        </p:sp>
      </p:grpSp>
    </p:spTree>
  </p:cSld>
  <p:clrMap bg1="dk1" tx1="lt1" bg2="dk2" tx2="lt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3" r:id="rId9"/>
    <p:sldLayoutId id="2147483731" r:id="rId10"/>
    <p:sldLayoutId id="2147483732"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gram.edu/faculty/policies/docs/53011%20-%20Drug%20Free%20Workplace.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gsunet/hr/forms.ph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gram.edu/faculty/policies/docs/53038-Transitional%20Return%20to%20Work%20Policy.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ivorycc@gram.edu"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gsunet/safet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harrisq@gram.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ln>
            <a:miter lim="800000"/>
            <a:headEnd/>
            <a:tailEnd/>
          </a:ln>
          <a:extLst/>
        </p:spPr>
        <p:txBody>
          <a:bodyPr/>
          <a:lstStyle/>
          <a:p>
            <a:pPr eaLnBrk="1" fontAlgn="auto" hangingPunct="1">
              <a:spcAft>
                <a:spcPts val="0"/>
              </a:spcAft>
              <a:defRPr/>
            </a:pPr>
            <a:r>
              <a:rPr lang="en-US" dirty="0" smtClean="0"/>
              <a:t>Grambling State University</a:t>
            </a:r>
          </a:p>
        </p:txBody>
      </p:sp>
      <p:sp>
        <p:nvSpPr>
          <p:cNvPr id="4099" name="Rectangle 3"/>
          <p:cNvSpPr>
            <a:spLocks noGrp="1" noChangeArrowheads="1"/>
          </p:cNvSpPr>
          <p:nvPr>
            <p:ph type="subTitle" idx="1"/>
          </p:nvPr>
        </p:nvSpPr>
        <p:spPr>
          <a:xfrm>
            <a:off x="533400" y="3228975"/>
            <a:ext cx="7854950" cy="1752600"/>
          </a:xfrm>
        </p:spPr>
        <p:txBody>
          <a:bodyPr/>
          <a:lstStyle/>
          <a:p>
            <a:pPr marR="0" algn="ctr" eaLnBrk="1" hangingPunct="1"/>
            <a:endParaRPr lang="en-US" altLang="en-US" dirty="0" smtClean="0"/>
          </a:p>
          <a:p>
            <a:pPr marR="0" algn="ctr" eaLnBrk="1" hangingPunct="1"/>
            <a:r>
              <a:rPr lang="en-US" altLang="en-US" dirty="0" smtClean="0"/>
              <a:t>Workers Compensation, Transitional Return to Work ,</a:t>
            </a:r>
          </a:p>
          <a:p>
            <a:pPr marR="0" algn="ctr" eaLnBrk="1" hangingPunct="1"/>
            <a:r>
              <a:rPr lang="en-US" altLang="en-US" dirty="0" smtClean="0"/>
              <a:t>Blood Borne Pathogens, Defensive Driving and Drug Free Workplace</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Drug Free Workplace</a:t>
            </a:r>
            <a:endParaRPr lang="en-US" dirty="0"/>
          </a:p>
        </p:txBody>
      </p:sp>
      <p:sp>
        <p:nvSpPr>
          <p:cNvPr id="3" name="Content Placeholder 2"/>
          <p:cNvSpPr>
            <a:spLocks noGrp="1"/>
          </p:cNvSpPr>
          <p:nvPr>
            <p:ph idx="1"/>
          </p:nvPr>
        </p:nvSpPr>
        <p:spPr/>
        <p:txBody>
          <a:bodyPr/>
          <a:lstStyle/>
          <a:p>
            <a:pPr marL="0" indent="0">
              <a:buNone/>
            </a:pPr>
            <a:r>
              <a:rPr lang="en-US" b="1" dirty="0"/>
              <a:t>PURPOSE/OBJECTIVE</a:t>
            </a:r>
          </a:p>
          <a:p>
            <a:pPr marL="0" indent="0">
              <a:buNone/>
            </a:pPr>
            <a:r>
              <a:rPr lang="en-US" dirty="0"/>
              <a:t>To create an environment that promotes and reinforces healthy, responsible </a:t>
            </a:r>
            <a:r>
              <a:rPr lang="en-US" dirty="0" smtClean="0"/>
              <a:t>living within </a:t>
            </a:r>
            <a:r>
              <a:rPr lang="en-US" dirty="0"/>
              <a:t>the context of its educational mission</a:t>
            </a:r>
            <a:r>
              <a:rPr lang="en-US" dirty="0" smtClean="0"/>
              <a:t>.</a:t>
            </a:r>
          </a:p>
          <a:p>
            <a:pPr marL="0" indent="0">
              <a:buNone/>
            </a:pPr>
            <a:endParaRPr lang="en-US" dirty="0" smtClean="0"/>
          </a:p>
          <a:p>
            <a:pPr marL="0" indent="0">
              <a:buNone/>
            </a:pPr>
            <a:r>
              <a:rPr lang="en-US" dirty="0" smtClean="0">
                <a:hlinkClick r:id="rId2"/>
              </a:rPr>
              <a:t>http://www.gram.edu/faculty/policies/docs/53011%20-%20Drug%20Free%20Workplace.pdf</a:t>
            </a:r>
            <a:endParaRPr lang="en-US" dirty="0" smtClean="0"/>
          </a:p>
          <a:p>
            <a:pPr marL="0" indent="0">
              <a:buNone/>
            </a:pPr>
            <a:endParaRPr lang="en-US" dirty="0"/>
          </a:p>
        </p:txBody>
      </p:sp>
    </p:spTree>
    <p:extLst>
      <p:ext uri="{BB962C8B-B14F-4D97-AF65-F5344CB8AC3E}">
        <p14:creationId xmlns:p14="http://schemas.microsoft.com/office/powerpoint/2010/main" val="16210549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US" altLang="en-US" smtClean="0"/>
              <a:t>Accident or Incident Occurs</a:t>
            </a:r>
          </a:p>
        </p:txBody>
      </p:sp>
      <p:sp>
        <p:nvSpPr>
          <p:cNvPr id="5123" name="Rectangle 3"/>
          <p:cNvSpPr>
            <a:spLocks noGrp="1" noChangeArrowheads="1"/>
          </p:cNvSpPr>
          <p:nvPr>
            <p:ph idx="1"/>
          </p:nvPr>
        </p:nvSpPr>
        <p:spPr/>
        <p:txBody>
          <a:bodyPr/>
          <a:lstStyle/>
          <a:p>
            <a:pPr eaLnBrk="1" hangingPunct="1"/>
            <a:r>
              <a:rPr lang="en-US" altLang="en-US" dirty="0" smtClean="0"/>
              <a:t>Employee must notify his/her supervisor within twenty-four (24) hours</a:t>
            </a:r>
          </a:p>
          <a:p>
            <a:pPr eaLnBrk="1" hangingPunct="1"/>
            <a:r>
              <a:rPr lang="en-US" altLang="en-US" dirty="0" smtClean="0"/>
              <a:t>Complete State Employee Incident/Accident Form (DA 2000) and Employer Report of Injury/Illness E1 (DA1973)</a:t>
            </a:r>
          </a:p>
          <a:p>
            <a:pPr eaLnBrk="1" hangingPunct="1"/>
            <a:r>
              <a:rPr lang="en-US" altLang="en-US" dirty="0" smtClean="0"/>
              <a:t>Send the originals to the Office of Human Resources and keep a copy for the employee’s departmental file</a:t>
            </a:r>
          </a:p>
          <a:p>
            <a:pPr eaLnBrk="1" hangingPunct="1"/>
            <a:r>
              <a:rPr lang="en-US" altLang="en-US" dirty="0">
                <a:hlinkClick r:id="rId3"/>
              </a:rPr>
              <a:t>http://</a:t>
            </a:r>
            <a:r>
              <a:rPr lang="en-US" altLang="en-US" dirty="0" smtClean="0">
                <a:hlinkClick r:id="rId3"/>
              </a:rPr>
              <a:t>gsunet/hr/forms.php</a:t>
            </a:r>
            <a:endParaRPr lang="en-US" altLang="en-US" dirty="0" smtClean="0"/>
          </a:p>
          <a:p>
            <a:pPr eaLnBrk="1" hangingPunct="1"/>
            <a:endParaRPr lang="en-US" alt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altLang="en-US" sz="4000" smtClean="0"/>
              <a:t>Accidents in Louisiana State Vehicle</a:t>
            </a:r>
          </a:p>
        </p:txBody>
      </p:sp>
      <p:sp>
        <p:nvSpPr>
          <p:cNvPr id="7171" name="Rectangle 3"/>
          <p:cNvSpPr>
            <a:spLocks noGrp="1" noChangeArrowheads="1"/>
          </p:cNvSpPr>
          <p:nvPr>
            <p:ph idx="1"/>
          </p:nvPr>
        </p:nvSpPr>
        <p:spPr/>
        <p:txBody>
          <a:bodyPr/>
          <a:lstStyle/>
          <a:p>
            <a:pPr eaLnBrk="1" hangingPunct="1"/>
            <a:r>
              <a:rPr lang="en-US" altLang="en-US" sz="2800" smtClean="0"/>
              <a:t>Must be reported to the Louisiana Office of Risk Management within forty-eight (48) hours</a:t>
            </a:r>
          </a:p>
          <a:p>
            <a:pPr eaLnBrk="1" hangingPunct="1"/>
            <a:endParaRPr lang="en-US" altLang="en-US" sz="2800" smtClean="0"/>
          </a:p>
          <a:p>
            <a:pPr eaLnBrk="1" hangingPunct="1"/>
            <a:r>
              <a:rPr lang="en-US" altLang="en-US" sz="2800" smtClean="0"/>
              <a:t>On the Accident report Louisiana State Drivers Safety Program Form (DA 2041)</a:t>
            </a:r>
          </a:p>
          <a:p>
            <a:pPr eaLnBrk="1" hangingPunct="1"/>
            <a:endParaRPr lang="en-US" altLang="en-US" sz="2800" smtClean="0"/>
          </a:p>
          <a:p>
            <a:pPr eaLnBrk="1" hangingPunct="1"/>
            <a:r>
              <a:rPr lang="en-US" altLang="en-US" sz="2800" smtClean="0"/>
              <a:t>Note: Employees on approve University Travel, must report accidents on the (DA 2041)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ltLang="en-US" sz="4000" smtClean="0"/>
              <a:t>Transitional Return to Work Policy</a:t>
            </a:r>
          </a:p>
        </p:txBody>
      </p:sp>
      <p:sp>
        <p:nvSpPr>
          <p:cNvPr id="9219" name="Rectangle 3"/>
          <p:cNvSpPr>
            <a:spLocks noGrp="1" noChangeArrowheads="1"/>
          </p:cNvSpPr>
          <p:nvPr>
            <p:ph idx="1"/>
          </p:nvPr>
        </p:nvSpPr>
        <p:spPr/>
        <p:txBody>
          <a:bodyPr/>
          <a:lstStyle/>
          <a:p>
            <a:pPr eaLnBrk="1" hangingPunct="1">
              <a:buFontTx/>
              <a:buNone/>
            </a:pPr>
            <a:r>
              <a:rPr lang="en-US" altLang="en-US" b="1" dirty="0" smtClean="0"/>
              <a:t>PURPOSE/OBJECTIVE</a:t>
            </a:r>
            <a:endParaRPr lang="en-US" altLang="en-US" dirty="0" smtClean="0"/>
          </a:p>
          <a:p>
            <a:pPr eaLnBrk="1" hangingPunct="1">
              <a:buFontTx/>
              <a:buNone/>
            </a:pPr>
            <a:r>
              <a:rPr lang="en-US" altLang="en-US" dirty="0" smtClean="0"/>
              <a:t> </a:t>
            </a:r>
          </a:p>
          <a:p>
            <a:pPr marL="0" indent="0">
              <a:buNone/>
            </a:pPr>
            <a:r>
              <a:rPr lang="en-US" dirty="0" smtClean="0"/>
              <a:t>To </a:t>
            </a:r>
            <a:r>
              <a:rPr lang="en-US" dirty="0"/>
              <a:t>ensure the safe and expedient return of Grambling State University employees with job related injuries and illnesses to transitional or regular employment, and to comply with R. S. 39:1547, which requires creation of a return to work program. </a:t>
            </a:r>
            <a:endParaRPr lang="en-US" dirty="0" smtClean="0"/>
          </a:p>
          <a:p>
            <a:pPr marL="0" indent="0">
              <a:buNone/>
            </a:pPr>
            <a:endParaRPr lang="en-US" altLang="en-US" dirty="0"/>
          </a:p>
          <a:p>
            <a:pPr marL="0" indent="0">
              <a:buNone/>
            </a:pPr>
            <a:r>
              <a:rPr lang="en-US" altLang="en-US" dirty="0" smtClean="0">
                <a:hlinkClick r:id="rId2"/>
              </a:rPr>
              <a:t>http://www.gram.edu/faculty/policies/docs/53038-Transitional%20Return%20to%20Work%20Policy.pdf</a:t>
            </a:r>
            <a:endParaRPr lang="en-US" altLang="en-US" dirty="0" smtClean="0"/>
          </a:p>
          <a:p>
            <a:pPr marL="0" indent="0">
              <a:buNone/>
            </a:pPr>
            <a:endParaRPr lang="en-US" alt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normAutofit fontScale="90000"/>
          </a:bodyPr>
          <a:lstStyle/>
          <a:p>
            <a:pPr eaLnBrk="1" fontAlgn="auto" hangingPunct="1">
              <a:spcAft>
                <a:spcPts val="0"/>
              </a:spcAft>
              <a:defRPr/>
            </a:pPr>
            <a:r>
              <a:rPr lang="en-US" smtClean="0"/>
              <a:t>Transitional Return to Work Policy</a:t>
            </a:r>
          </a:p>
        </p:txBody>
      </p:sp>
      <p:sp>
        <p:nvSpPr>
          <p:cNvPr id="10243" name="Content Placeholder 2"/>
          <p:cNvSpPr>
            <a:spLocks noGrp="1"/>
          </p:cNvSpPr>
          <p:nvPr>
            <p:ph idx="1"/>
          </p:nvPr>
        </p:nvSpPr>
        <p:spPr/>
        <p:txBody>
          <a:bodyPr/>
          <a:lstStyle/>
          <a:p>
            <a:pPr algn="just" eaLnBrk="1" hangingPunct="1">
              <a:buFontTx/>
              <a:buNone/>
            </a:pPr>
            <a:r>
              <a:rPr lang="en-US" altLang="en-US" dirty="0" smtClean="0"/>
              <a:t>   The Transitional Duty Program has been established to ensure that the university makes a concerted effort to return employees to productive and meaningful assignments. This program allows an employee to be assigned to light/restricted duty for a temporary period (One year or until the employee reaches MAXIMUM MEDICAL IMPROVEMENT, whichever is less). </a:t>
            </a:r>
          </a:p>
          <a:p>
            <a:pPr eaLnBrk="1" hangingPunct="1"/>
            <a:endParaRPr lang="en-US" alt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ctrTitle"/>
          </p:nvPr>
        </p:nvSpPr>
        <p:spPr>
          <a:xfrm>
            <a:off x="609600" y="3276600"/>
            <a:ext cx="7772400" cy="1470025"/>
          </a:xfrm>
          <a:ln>
            <a:miter lim="800000"/>
            <a:headEnd/>
            <a:tailEnd/>
          </a:ln>
          <a:extLst/>
        </p:spPr>
        <p:txBody>
          <a:bodyPr>
            <a:normAutofit fontScale="90000"/>
          </a:bodyPr>
          <a:lstStyle/>
          <a:p>
            <a:pPr eaLnBrk="1" fontAlgn="auto" hangingPunct="1">
              <a:spcAft>
                <a:spcPts val="0"/>
              </a:spcAft>
              <a:defRPr/>
            </a:pPr>
            <a:r>
              <a:rPr lang="en-US" sz="4000" dirty="0" smtClean="0"/>
              <a:t>Contact Information </a:t>
            </a:r>
            <a:br>
              <a:rPr lang="en-US" sz="4000" dirty="0" smtClean="0"/>
            </a:br>
            <a:r>
              <a:rPr lang="en-US" sz="4000" dirty="0" smtClean="0"/>
              <a:t>Cheryl Ivory</a:t>
            </a:r>
            <a:br>
              <a:rPr lang="en-US" sz="4000" dirty="0" smtClean="0"/>
            </a:br>
            <a:r>
              <a:rPr lang="en-US" sz="4000" dirty="0" smtClean="0"/>
              <a:t>Human Resources Analyst C</a:t>
            </a:r>
            <a:br>
              <a:rPr lang="en-US" sz="4000" dirty="0" smtClean="0"/>
            </a:br>
            <a:r>
              <a:rPr lang="en-US" sz="4000" dirty="0" smtClean="0"/>
              <a:t>E-Mail: </a:t>
            </a:r>
            <a:r>
              <a:rPr lang="en-US" sz="4000" dirty="0" smtClean="0">
                <a:hlinkClick r:id="rId2"/>
              </a:rPr>
              <a:t>ivorycc@gram.edu</a:t>
            </a:r>
            <a:r>
              <a:rPr lang="en-US" sz="4000" dirty="0" smtClean="0"/>
              <a:t/>
            </a:r>
            <a:br>
              <a:rPr lang="en-US" sz="4000" dirty="0" smtClean="0"/>
            </a:br>
            <a:r>
              <a:rPr lang="en-US" sz="4000" dirty="0" smtClean="0"/>
              <a:t>Phone: 318/274-3829</a:t>
            </a:r>
            <a:br>
              <a:rPr lang="en-US" sz="4000" dirty="0" smtClean="0"/>
            </a:br>
            <a:r>
              <a:rPr lang="en-US" sz="4000" dirty="0" smtClean="0"/>
              <a:t>Fax: 318/274-3876</a:t>
            </a:r>
            <a:br>
              <a:rPr lang="en-US" sz="4000" dirty="0" smtClean="0"/>
            </a:br>
            <a:r>
              <a:rPr lang="en-US" sz="4000" dirty="0" smtClean="0"/>
              <a:t/>
            </a:r>
            <a:br>
              <a:rPr lang="en-US" sz="4000" dirty="0" smtClean="0"/>
            </a:br>
            <a:endParaRPr lang="en-US" sz="40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Safety and Risk Management</a:t>
            </a:r>
            <a:endParaRPr lang="en-US" dirty="0"/>
          </a:p>
        </p:txBody>
      </p:sp>
      <p:sp>
        <p:nvSpPr>
          <p:cNvPr id="3" name="Content Placeholder 2"/>
          <p:cNvSpPr>
            <a:spLocks noGrp="1"/>
          </p:cNvSpPr>
          <p:nvPr>
            <p:ph idx="1"/>
          </p:nvPr>
        </p:nvSpPr>
        <p:spPr/>
        <p:txBody>
          <a:bodyPr/>
          <a:lstStyle/>
          <a:p>
            <a:endParaRPr lang="en-US" dirty="0" smtClean="0"/>
          </a:p>
          <a:p>
            <a:r>
              <a:rPr lang="en-US" dirty="0" smtClean="0">
                <a:hlinkClick r:id="rId2"/>
              </a:rPr>
              <a:t>http://gsunet/safety/</a:t>
            </a:r>
            <a:endParaRPr lang="en-US" dirty="0" smtClean="0"/>
          </a:p>
          <a:p>
            <a:pPr lvl="1"/>
            <a:endParaRPr lang="en-US" dirty="0" smtClean="0"/>
          </a:p>
          <a:p>
            <a:pPr lvl="2"/>
            <a:r>
              <a:rPr lang="en-US" sz="4400" dirty="0" smtClean="0">
                <a:latin typeface="Times New Roman" panose="02020603050405020304" pitchFamily="18" charset="0"/>
                <a:cs typeface="Times New Roman" panose="02020603050405020304" pitchFamily="18" charset="0"/>
              </a:rPr>
              <a:t>Blood Borne Pathogens</a:t>
            </a:r>
          </a:p>
          <a:p>
            <a:pPr lvl="2"/>
            <a:r>
              <a:rPr lang="en-US" sz="4400" dirty="0" smtClean="0">
                <a:latin typeface="Times New Roman" panose="02020603050405020304" pitchFamily="18" charset="0"/>
                <a:cs typeface="Times New Roman" panose="02020603050405020304" pitchFamily="18" charset="0"/>
              </a:rPr>
              <a:t>Defensive Driving</a:t>
            </a:r>
          </a:p>
          <a:p>
            <a:pPr lvl="2"/>
            <a:r>
              <a:rPr lang="en-US" sz="4400" dirty="0" smtClean="0">
                <a:latin typeface="Times New Roman" panose="02020603050405020304" pitchFamily="18" charset="0"/>
                <a:cs typeface="Times New Roman" panose="02020603050405020304" pitchFamily="18" charset="0"/>
              </a:rPr>
              <a:t>Drug Free Workplace</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67653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Blood Borne Pathogens</a:t>
            </a:r>
            <a:endParaRPr lang="en-US" dirty="0"/>
          </a:p>
        </p:txBody>
      </p:sp>
      <p:sp>
        <p:nvSpPr>
          <p:cNvPr id="3" name="Content Placeholder 2"/>
          <p:cNvSpPr>
            <a:spLocks noGrp="1"/>
          </p:cNvSpPr>
          <p:nvPr>
            <p:ph idx="1"/>
          </p:nvPr>
        </p:nvSpPr>
        <p:spPr/>
        <p:txBody>
          <a:bodyPr/>
          <a:lstStyle/>
          <a:p>
            <a:r>
              <a:rPr lang="en-US" dirty="0" smtClean="0"/>
              <a:t>Policy to protect employees from anticipated exposures to </a:t>
            </a:r>
            <a:r>
              <a:rPr lang="en-US" dirty="0" err="1" smtClean="0"/>
              <a:t>bloodborne</a:t>
            </a:r>
            <a:r>
              <a:rPr lang="en-US" dirty="0" smtClean="0"/>
              <a:t> pathogens.</a:t>
            </a:r>
          </a:p>
          <a:p>
            <a:pPr lvl="1" algn="just"/>
            <a:r>
              <a:rPr lang="en-US" dirty="0"/>
              <a:t>Training on the GSU </a:t>
            </a:r>
            <a:r>
              <a:rPr lang="en-US" dirty="0" err="1"/>
              <a:t>Bloodborne</a:t>
            </a:r>
            <a:r>
              <a:rPr lang="en-US" dirty="0"/>
              <a:t> Pathogens Exposure Control Plan is required for all employees upon employment and every three (3) years afterwards.  Annual training is required for those employees who may be reasonably anticipated to come into contact with blood or other potentially infectious material.  This group includes nurses, athletic trainers, police officers, custodians, facility repairman, plumbers, laborers, and laboratory assistants/technicians</a:t>
            </a:r>
          </a:p>
          <a:p>
            <a:pPr lvl="1"/>
            <a:endParaRPr lang="en-US" dirty="0"/>
          </a:p>
        </p:txBody>
      </p:sp>
    </p:spTree>
    <p:extLst>
      <p:ext uri="{BB962C8B-B14F-4D97-AF65-F5344CB8AC3E}">
        <p14:creationId xmlns:p14="http://schemas.microsoft.com/office/powerpoint/2010/main" val="506795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Defensive Driving</a:t>
            </a:r>
            <a:endParaRPr lang="en-US" dirty="0"/>
          </a:p>
        </p:txBody>
      </p:sp>
      <p:sp>
        <p:nvSpPr>
          <p:cNvPr id="3" name="Content Placeholder 2"/>
          <p:cNvSpPr>
            <a:spLocks noGrp="1"/>
          </p:cNvSpPr>
          <p:nvPr>
            <p:ph idx="1"/>
          </p:nvPr>
        </p:nvSpPr>
        <p:spPr/>
        <p:txBody>
          <a:bodyPr/>
          <a:lstStyle/>
          <a:p>
            <a:pPr marL="0" indent="0">
              <a:buNone/>
            </a:pPr>
            <a:r>
              <a:rPr lang="en-US" sz="3200" dirty="0" smtClean="0">
                <a:latin typeface="Times New Roman" panose="02020603050405020304" pitchFamily="18" charset="0"/>
                <a:cs typeface="Times New Roman" panose="02020603050405020304" pitchFamily="18" charset="0"/>
              </a:rPr>
              <a:t>Instructions to become an Authorized Driver:</a:t>
            </a:r>
          </a:p>
          <a:p>
            <a:endParaRPr lang="en-US" sz="2400" dirty="0" smtClean="0">
              <a:latin typeface="Times New Roman" panose="02020603050405020304" pitchFamily="18" charset="0"/>
              <a:cs typeface="Times New Roman" panose="02020603050405020304" pitchFamily="18" charset="0"/>
            </a:endParaRPr>
          </a:p>
          <a:p>
            <a:pPr lvl="0"/>
            <a:r>
              <a:rPr lang="en-US" sz="2400" dirty="0">
                <a:latin typeface="Times New Roman" panose="02020603050405020304" pitchFamily="18" charset="0"/>
                <a:cs typeface="Times New Roman" panose="02020603050405020304" pitchFamily="18" charset="0"/>
              </a:rPr>
              <a:t>Complete the Defensive Driver’s Course online found at </a:t>
            </a:r>
            <a:r>
              <a:rPr lang="en-US" sz="2400" dirty="0" err="1">
                <a:latin typeface="Times New Roman" panose="02020603050405020304" pitchFamily="18" charset="0"/>
                <a:cs typeface="Times New Roman" panose="02020603050405020304" pitchFamily="18" charset="0"/>
              </a:rPr>
              <a:t>GSU.Net</a:t>
            </a:r>
            <a:r>
              <a:rPr lang="en-US" sz="2400" dirty="0">
                <a:latin typeface="Times New Roman" panose="02020603050405020304" pitchFamily="18" charset="0"/>
                <a:cs typeface="Times New Roman" panose="02020603050405020304" pitchFamily="18" charset="0"/>
              </a:rPr>
              <a:t>, located under Resources and Support.</a:t>
            </a:r>
          </a:p>
          <a:p>
            <a:pPr lvl="0"/>
            <a:r>
              <a:rPr lang="en-US" sz="2400" dirty="0">
                <a:latin typeface="Times New Roman" panose="02020603050405020304" pitchFamily="18" charset="0"/>
                <a:cs typeface="Times New Roman" panose="02020603050405020304" pitchFamily="18" charset="0"/>
              </a:rPr>
              <a:t>Email </a:t>
            </a:r>
            <a:r>
              <a:rPr lang="en-US" sz="2400" u="sng" dirty="0">
                <a:latin typeface="Times New Roman" panose="02020603050405020304" pitchFamily="18" charset="0"/>
                <a:cs typeface="Times New Roman" panose="02020603050405020304" pitchFamily="18" charset="0"/>
                <a:hlinkClick r:id="rId2"/>
              </a:rPr>
              <a:t>harrisq@gram.edu</a:t>
            </a:r>
            <a:r>
              <a:rPr lang="en-US" sz="2400" dirty="0">
                <a:latin typeface="Times New Roman" panose="02020603050405020304" pitchFamily="18" charset="0"/>
                <a:cs typeface="Times New Roman" panose="02020603050405020304" pitchFamily="18" charset="0"/>
              </a:rPr>
              <a:t> the Certificate of Completion, copy of driver’s license, and the State of LA Driver Authorization Form.</a:t>
            </a:r>
          </a:p>
          <a:p>
            <a:pPr lvl="0"/>
            <a:r>
              <a:rPr lang="en-US" sz="2400" dirty="0">
                <a:latin typeface="Times New Roman" panose="02020603050405020304" pitchFamily="18" charset="0"/>
                <a:cs typeface="Times New Roman" panose="02020603050405020304" pitchFamily="18" charset="0"/>
              </a:rPr>
              <a:t>If the employee has out of state driver’s license, they will need to request a Certified Copy of their driving record from the state of issuance before becoming an Authorized Driver.</a:t>
            </a:r>
          </a:p>
          <a:p>
            <a:pPr lvl="1"/>
            <a:endParaRPr lang="en-US" dirty="0"/>
          </a:p>
        </p:txBody>
      </p:sp>
    </p:spTree>
    <p:extLst>
      <p:ext uri="{BB962C8B-B14F-4D97-AF65-F5344CB8AC3E}">
        <p14:creationId xmlns:p14="http://schemas.microsoft.com/office/powerpoint/2010/main" val="12932738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1058</TotalTime>
  <Words>426</Words>
  <Application>Microsoft Office PowerPoint</Application>
  <PresentationFormat>On-screen Show (4:3)</PresentationFormat>
  <Paragraphs>50</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Constantia</vt:lpstr>
      <vt:lpstr>Times New Roman</vt:lpstr>
      <vt:lpstr>Wingdings 2</vt:lpstr>
      <vt:lpstr>Flow</vt:lpstr>
      <vt:lpstr>Grambling State University</vt:lpstr>
      <vt:lpstr>Accident or Incident Occurs</vt:lpstr>
      <vt:lpstr>Accidents in Louisiana State Vehicle</vt:lpstr>
      <vt:lpstr>Transitional Return to Work Policy</vt:lpstr>
      <vt:lpstr>Transitional Return to Work Policy</vt:lpstr>
      <vt:lpstr>Contact Information  Cheryl Ivory Human Resources Analyst C E-Mail: ivorycc@gram.edu Phone: 318/274-3829 Fax: 318/274-3876  </vt:lpstr>
      <vt:lpstr>Safety and Risk Management</vt:lpstr>
      <vt:lpstr>Blood Borne Pathogens</vt:lpstr>
      <vt:lpstr>Defensive Driving</vt:lpstr>
      <vt:lpstr>Drug Free Workplace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Grambling State University</dc:title>
  <dc:creator>ivorycc</dc:creator>
  <cp:lastModifiedBy>Cheryl Ivory</cp:lastModifiedBy>
  <cp:revision>41</cp:revision>
  <dcterms:created xsi:type="dcterms:W3CDTF">2008-07-18T18:47:07Z</dcterms:created>
  <dcterms:modified xsi:type="dcterms:W3CDTF">2018-10-18T19:12:56Z</dcterms:modified>
</cp:coreProperties>
</file>