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6"/>
  </p:notesMasterIdLst>
  <p:sldIdLst>
    <p:sldId id="309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6" autoAdjust="0"/>
  </p:normalViewPr>
  <p:slideViewPr>
    <p:cSldViewPr snapToGrid="0" snapToObjects="1">
      <p:cViewPr varScale="1">
        <p:scale>
          <a:sx n="38" d="100"/>
          <a:sy n="38" d="100"/>
        </p:scale>
        <p:origin x="1314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264CCAE1-693B-42E3-96B0-19D767EBD42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To understand how electricity can affect our bodies we must first understand how electricity does its work.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As the diagram shows above, electricity (like water) uses its current flow to perform its work and as it does so its voltage drops from high to low. 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dirty="0" smtClean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0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43347252-228B-4459-8469-F0AFC5875BE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Who recognizes this device.  Who can tell me where you might a Ground Fault Circuit Interrupter in your home?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Why is it installed there?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(Wet location – conductivity of water)</a:t>
            </a:r>
            <a:r>
              <a:rPr lang="ar-SA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How does it work?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(Measures difference in current between hot and neutral – anything over 5mA will trip GFCI)</a:t>
            </a:r>
            <a:r>
              <a:rPr lang="ar-SA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How do you test it? 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54FEDEE0-963A-44CE-9620-BC4AD90E084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51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In the next few slides we are going to discuss how YOU can avoid these electrical hazards.  But first…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What is wrong with THESE pictures?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i="1" dirty="0" smtClean="0">
                <a:latin typeface="Arial" panose="020B0604020202020204" pitchFamily="34" charset="0"/>
                <a:cs typeface="Arial Unicode MS" charset="0"/>
              </a:rPr>
              <a:t>(Top picture - Ground prong missing/removed)</a:t>
            </a:r>
            <a:r>
              <a:rPr lang="ar-SA" altLang="en-US" sz="1400" i="1" smtClean="0"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i="1" dirty="0" smtClean="0">
                <a:latin typeface="Arial" panose="020B0604020202020204" pitchFamily="34" charset="0"/>
                <a:cs typeface="Arial Unicode MS" charset="0"/>
              </a:rPr>
              <a:t>(Bottom picture - Dangling electrical bar. 3 to 2 prong adaptors = ground connection missing)</a:t>
            </a:r>
            <a:r>
              <a:rPr lang="ar-SA" altLang="en-US" sz="1400" i="1" smtClean="0"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How do you avoid grounding hazards – anyone? 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ground ALL power supplies and electrical equipment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NOT remove ground pins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Always use double insulated tools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Make sure that all metal parts on the equipment that YOU or your co-worker are using are grounded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examine equipment for damage EVERYTIME BEFORE USE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1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67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Basic Electrical Safety</a:t>
            </a:r>
            <a:endParaRPr lang="en-US" altLang="en-US" sz="1991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4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Basic Electrical Safety</a:t>
            </a:r>
            <a:endParaRPr lang="en-US" altLang="en-US" sz="1991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  <p:sldLayoutId id="2147483703" r:id="rId8"/>
    <p:sldLayoutId id="214748370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LTC/etools/construction/images/electrical_panel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hyperlink" Target="http://www.osha.gov/SLTC/etools/construction/images/doublestrainrelief.jpg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132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6069" y="7534235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406712" y="3958930"/>
            <a:ext cx="5482483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u="sng" dirty="0" smtClean="0"/>
              <a:t>Safety Spotlight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Electrical Safety</a:t>
            </a:r>
            <a:endParaRPr sz="4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93041" cy="2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12889" y="645700"/>
            <a:ext cx="11704320" cy="8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3982" b="1" dirty="0">
                <a:solidFill>
                  <a:schemeClr val="tx1"/>
                </a:solidFill>
              </a:rPr>
              <a:t>How Electricity Works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2889" y="7908996"/>
            <a:ext cx="3359573" cy="9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Current Moves from High Voltage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914815" y="7825982"/>
            <a:ext cx="2709333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To Low Voltage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12555" y="7304642"/>
            <a:ext cx="11487573" cy="541867"/>
          </a:xfrm>
          <a:prstGeom prst="rect">
            <a:avLst/>
          </a:prstGeom>
          <a:solidFill>
            <a:srgbClr val="CC9900"/>
          </a:solidFill>
          <a:ln w="5724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560" dirty="0">
              <a:solidFill>
                <a:srgbClr val="FFFFFF"/>
              </a:solidFill>
            </a:endParaRP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5102578" y="7550009"/>
            <a:ext cx="2275840" cy="225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120" dirty="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4334933" y="6750701"/>
            <a:ext cx="379306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Flow of Current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609991" y="6117022"/>
            <a:ext cx="7261013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6633"/>
              </a:buClr>
              <a:buSzPct val="100000"/>
              <a:buNone/>
            </a:pPr>
            <a:r>
              <a:rPr lang="en-US" altLang="en-US" sz="2560" dirty="0">
                <a:solidFill>
                  <a:srgbClr val="FF0000"/>
                </a:solidFill>
              </a:rPr>
              <a:t>The same thing occurs in an Electrical Wire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906055" y="4865071"/>
            <a:ext cx="3467947" cy="9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Water Moves from High Pressure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7053297" y="3764386"/>
            <a:ext cx="281770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To Low Pressure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 rot="20717946">
            <a:off x="4450297" y="2571876"/>
            <a:ext cx="2275840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Flow of Water</a:t>
            </a:r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 flipV="1">
            <a:off x="4664767" y="2844716"/>
            <a:ext cx="2054560" cy="53546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120" dirty="0"/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312555" y="1815737"/>
            <a:ext cx="411818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Example: A Garden Hose</a:t>
            </a:r>
          </a:p>
        </p:txBody>
      </p:sp>
      <p:sp>
        <p:nvSpPr>
          <p:cNvPr id="24590" name="Freeform 13"/>
          <p:cNvSpPr>
            <a:spLocks noChangeArrowheads="1"/>
          </p:cNvSpPr>
          <p:nvPr/>
        </p:nvSpPr>
        <p:spPr bwMode="auto">
          <a:xfrm>
            <a:off x="1057967" y="3388758"/>
            <a:ext cx="7213599" cy="1564639"/>
          </a:xfrm>
          <a:custGeom>
            <a:avLst/>
            <a:gdLst>
              <a:gd name="T0" fmla="*/ 0 w 3195"/>
              <a:gd name="T1" fmla="*/ 2147483646 h 693"/>
              <a:gd name="T2" fmla="*/ 2147483646 w 3195"/>
              <a:gd name="T3" fmla="*/ 2147483646 h 693"/>
              <a:gd name="T4" fmla="*/ 2147483646 w 3195"/>
              <a:gd name="T5" fmla="*/ 2147483646 h 693"/>
              <a:gd name="T6" fmla="*/ 2147483646 w 3195"/>
              <a:gd name="T7" fmla="*/ 2147483646 h 693"/>
              <a:gd name="T8" fmla="*/ 2147483646 w 3195"/>
              <a:gd name="T9" fmla="*/ 2147483646 h 693"/>
              <a:gd name="T10" fmla="*/ 2147483646 w 3195"/>
              <a:gd name="T11" fmla="*/ 2147483646 h 693"/>
              <a:gd name="T12" fmla="*/ 2147483646 w 3195"/>
              <a:gd name="T13" fmla="*/ 2147483646 h 693"/>
              <a:gd name="T14" fmla="*/ 2147483646 w 3195"/>
              <a:gd name="T15" fmla="*/ 2147483646 h 693"/>
              <a:gd name="T16" fmla="*/ 2147483646 w 3195"/>
              <a:gd name="T17" fmla="*/ 2147483646 h 693"/>
              <a:gd name="T18" fmla="*/ 2147483646 w 3195"/>
              <a:gd name="T19" fmla="*/ 2147483646 h 693"/>
              <a:gd name="T20" fmla="*/ 2147483646 w 3195"/>
              <a:gd name="T21" fmla="*/ 2147483646 h 693"/>
              <a:gd name="T22" fmla="*/ 2147483646 w 3195"/>
              <a:gd name="T23" fmla="*/ 2147483646 h 693"/>
              <a:gd name="T24" fmla="*/ 2147483646 w 3195"/>
              <a:gd name="T25" fmla="*/ 2147483646 h 693"/>
              <a:gd name="T26" fmla="*/ 2147483646 w 3195"/>
              <a:gd name="T27" fmla="*/ 2147483646 h 693"/>
              <a:gd name="T28" fmla="*/ 2147483646 w 3195"/>
              <a:gd name="T29" fmla="*/ 2147483646 h 693"/>
              <a:gd name="T30" fmla="*/ 2147483646 w 3195"/>
              <a:gd name="T31" fmla="*/ 2147483646 h 693"/>
              <a:gd name="T32" fmla="*/ 2147483646 w 3195"/>
              <a:gd name="T33" fmla="*/ 2147483646 h 693"/>
              <a:gd name="T34" fmla="*/ 2147483646 w 3195"/>
              <a:gd name="T35" fmla="*/ 2147483646 h 693"/>
              <a:gd name="T36" fmla="*/ 2147483646 w 3195"/>
              <a:gd name="T37" fmla="*/ 2147483646 h 693"/>
              <a:gd name="T38" fmla="*/ 2147483646 w 3195"/>
              <a:gd name="T39" fmla="*/ 2147483646 h 693"/>
              <a:gd name="T40" fmla="*/ 2147483646 w 3195"/>
              <a:gd name="T41" fmla="*/ 2147483646 h 693"/>
              <a:gd name="T42" fmla="*/ 2147483646 w 3195"/>
              <a:gd name="T43" fmla="*/ 2147483646 h 693"/>
              <a:gd name="T44" fmla="*/ 2147483646 w 3195"/>
              <a:gd name="T45" fmla="*/ 2147483646 h 693"/>
              <a:gd name="T46" fmla="*/ 2147483646 w 3195"/>
              <a:gd name="T47" fmla="*/ 2147483646 h 693"/>
              <a:gd name="T48" fmla="*/ 2147483646 w 3195"/>
              <a:gd name="T49" fmla="*/ 2147483646 h 693"/>
              <a:gd name="T50" fmla="*/ 2147483646 w 3195"/>
              <a:gd name="T51" fmla="*/ 2147483646 h 693"/>
              <a:gd name="T52" fmla="*/ 2147483646 w 3195"/>
              <a:gd name="T53" fmla="*/ 2147483646 h 693"/>
              <a:gd name="T54" fmla="*/ 2147483646 w 3195"/>
              <a:gd name="T55" fmla="*/ 2147483646 h 693"/>
              <a:gd name="T56" fmla="*/ 2147483646 w 3195"/>
              <a:gd name="T57" fmla="*/ 0 h 6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5" h="693">
                <a:moveTo>
                  <a:pt x="0" y="693"/>
                </a:moveTo>
                <a:cubicBezTo>
                  <a:pt x="38" y="668"/>
                  <a:pt x="41" y="630"/>
                  <a:pt x="81" y="603"/>
                </a:cubicBezTo>
                <a:cubicBezTo>
                  <a:pt x="128" y="533"/>
                  <a:pt x="219" y="508"/>
                  <a:pt x="297" y="495"/>
                </a:cubicBezTo>
                <a:cubicBezTo>
                  <a:pt x="327" y="498"/>
                  <a:pt x="357" y="498"/>
                  <a:pt x="387" y="504"/>
                </a:cubicBezTo>
                <a:cubicBezTo>
                  <a:pt x="480" y="521"/>
                  <a:pt x="409" y="514"/>
                  <a:pt x="468" y="540"/>
                </a:cubicBezTo>
                <a:cubicBezTo>
                  <a:pt x="504" y="556"/>
                  <a:pt x="546" y="566"/>
                  <a:pt x="585" y="576"/>
                </a:cubicBezTo>
                <a:cubicBezTo>
                  <a:pt x="594" y="582"/>
                  <a:pt x="602" y="590"/>
                  <a:pt x="612" y="594"/>
                </a:cubicBezTo>
                <a:cubicBezTo>
                  <a:pt x="629" y="602"/>
                  <a:pt x="666" y="612"/>
                  <a:pt x="666" y="612"/>
                </a:cubicBezTo>
                <a:cubicBezTo>
                  <a:pt x="774" y="609"/>
                  <a:pt x="882" y="611"/>
                  <a:pt x="990" y="603"/>
                </a:cubicBezTo>
                <a:cubicBezTo>
                  <a:pt x="1017" y="601"/>
                  <a:pt x="1042" y="559"/>
                  <a:pt x="1071" y="549"/>
                </a:cubicBezTo>
                <a:cubicBezTo>
                  <a:pt x="1134" y="486"/>
                  <a:pt x="1114" y="518"/>
                  <a:pt x="1143" y="459"/>
                </a:cubicBezTo>
                <a:cubicBezTo>
                  <a:pt x="1153" y="410"/>
                  <a:pt x="1160" y="361"/>
                  <a:pt x="1197" y="324"/>
                </a:cubicBezTo>
                <a:cubicBezTo>
                  <a:pt x="1215" y="306"/>
                  <a:pt x="1242" y="297"/>
                  <a:pt x="1260" y="279"/>
                </a:cubicBezTo>
                <a:cubicBezTo>
                  <a:pt x="1295" y="244"/>
                  <a:pt x="1319" y="201"/>
                  <a:pt x="1368" y="180"/>
                </a:cubicBezTo>
                <a:cubicBezTo>
                  <a:pt x="1388" y="171"/>
                  <a:pt x="1410" y="169"/>
                  <a:pt x="1431" y="162"/>
                </a:cubicBezTo>
                <a:cubicBezTo>
                  <a:pt x="1489" y="191"/>
                  <a:pt x="1455" y="193"/>
                  <a:pt x="1503" y="225"/>
                </a:cubicBezTo>
                <a:cubicBezTo>
                  <a:pt x="1530" y="266"/>
                  <a:pt x="1524" y="296"/>
                  <a:pt x="1539" y="342"/>
                </a:cubicBezTo>
                <a:cubicBezTo>
                  <a:pt x="1555" y="390"/>
                  <a:pt x="1617" y="443"/>
                  <a:pt x="1665" y="459"/>
                </a:cubicBezTo>
                <a:cubicBezTo>
                  <a:pt x="1716" y="456"/>
                  <a:pt x="1767" y="456"/>
                  <a:pt x="1818" y="450"/>
                </a:cubicBezTo>
                <a:cubicBezTo>
                  <a:pt x="1856" y="445"/>
                  <a:pt x="1945" y="425"/>
                  <a:pt x="1980" y="405"/>
                </a:cubicBezTo>
                <a:cubicBezTo>
                  <a:pt x="1999" y="394"/>
                  <a:pt x="2014" y="377"/>
                  <a:pt x="2034" y="369"/>
                </a:cubicBezTo>
                <a:cubicBezTo>
                  <a:pt x="2054" y="361"/>
                  <a:pt x="2076" y="365"/>
                  <a:pt x="2097" y="360"/>
                </a:cubicBezTo>
                <a:cubicBezTo>
                  <a:pt x="2139" y="350"/>
                  <a:pt x="2180" y="333"/>
                  <a:pt x="2223" y="324"/>
                </a:cubicBezTo>
                <a:cubicBezTo>
                  <a:pt x="2238" y="321"/>
                  <a:pt x="2253" y="318"/>
                  <a:pt x="2268" y="315"/>
                </a:cubicBezTo>
                <a:cubicBezTo>
                  <a:pt x="2311" y="286"/>
                  <a:pt x="2353" y="256"/>
                  <a:pt x="2394" y="225"/>
                </a:cubicBezTo>
                <a:cubicBezTo>
                  <a:pt x="2406" y="188"/>
                  <a:pt x="2398" y="145"/>
                  <a:pt x="2412" y="108"/>
                </a:cubicBezTo>
                <a:cubicBezTo>
                  <a:pt x="2421" y="85"/>
                  <a:pt x="2480" y="61"/>
                  <a:pt x="2502" y="54"/>
                </a:cubicBezTo>
                <a:cubicBezTo>
                  <a:pt x="2671" y="59"/>
                  <a:pt x="2782" y="42"/>
                  <a:pt x="2925" y="90"/>
                </a:cubicBezTo>
                <a:cubicBezTo>
                  <a:pt x="3034" y="82"/>
                  <a:pt x="3116" y="79"/>
                  <a:pt x="3195" y="0"/>
                </a:cubicBezTo>
              </a:path>
            </a:pathLst>
          </a:custGeom>
          <a:noFill/>
          <a:ln w="10476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1" name="Freeform 14"/>
          <p:cNvSpPr>
            <a:spLocks noChangeArrowheads="1"/>
          </p:cNvSpPr>
          <p:nvPr/>
        </p:nvSpPr>
        <p:spPr bwMode="auto">
          <a:xfrm>
            <a:off x="8166383" y="2641907"/>
            <a:ext cx="873759" cy="921173"/>
          </a:xfrm>
          <a:custGeom>
            <a:avLst/>
            <a:gdLst>
              <a:gd name="T0" fmla="*/ 0 w 387"/>
              <a:gd name="T1" fmla="*/ 2147483646 h 408"/>
              <a:gd name="T2" fmla="*/ 2147483646 w 387"/>
              <a:gd name="T3" fmla="*/ 2147483646 h 408"/>
              <a:gd name="T4" fmla="*/ 2147483646 w 387"/>
              <a:gd name="T5" fmla="*/ 2147483646 h 408"/>
              <a:gd name="T6" fmla="*/ 2147483646 w 387"/>
              <a:gd name="T7" fmla="*/ 2147483646 h 408"/>
              <a:gd name="T8" fmla="*/ 2147483646 w 387"/>
              <a:gd name="T9" fmla="*/ 0 h 408"/>
              <a:gd name="T10" fmla="*/ 0 w 387"/>
              <a:gd name="T11" fmla="*/ 2147483646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" h="408">
                <a:moveTo>
                  <a:pt x="0" y="234"/>
                </a:moveTo>
                <a:cubicBezTo>
                  <a:pt x="5" y="252"/>
                  <a:pt x="37" y="341"/>
                  <a:pt x="54" y="351"/>
                </a:cubicBezTo>
                <a:cubicBezTo>
                  <a:pt x="154" y="408"/>
                  <a:pt x="63" y="324"/>
                  <a:pt x="117" y="378"/>
                </a:cubicBezTo>
                <a:lnTo>
                  <a:pt x="387" y="72"/>
                </a:lnTo>
                <a:lnTo>
                  <a:pt x="342" y="0"/>
                </a:lnTo>
                <a:lnTo>
                  <a:pt x="0" y="234"/>
                </a:lnTo>
                <a:close/>
              </a:path>
            </a:pathLst>
          </a:custGeom>
          <a:solidFill>
            <a:srgbClr val="009900"/>
          </a:solidFill>
          <a:ln w="936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2" name="Freeform 17"/>
          <p:cNvSpPr>
            <a:spLocks noChangeArrowheads="1"/>
          </p:cNvSpPr>
          <p:nvPr/>
        </p:nvSpPr>
        <p:spPr bwMode="auto">
          <a:xfrm rot="1380000">
            <a:off x="9060130" y="2994664"/>
            <a:ext cx="1194364" cy="252871"/>
          </a:xfrm>
          <a:custGeom>
            <a:avLst/>
            <a:gdLst>
              <a:gd name="T0" fmla="*/ 2147483646 w 106"/>
              <a:gd name="T1" fmla="*/ 2147483646 h 148"/>
              <a:gd name="T2" fmla="*/ 2147483646 w 106"/>
              <a:gd name="T3" fmla="*/ 2147483646 h 148"/>
              <a:gd name="T4" fmla="*/ 2147483646 w 106"/>
              <a:gd name="T5" fmla="*/ 2147483646 h 148"/>
              <a:gd name="T6" fmla="*/ 2147483646 w 106"/>
              <a:gd name="T7" fmla="*/ 0 h 148"/>
              <a:gd name="T8" fmla="*/ 2147483646 w 106"/>
              <a:gd name="T9" fmla="*/ 2147483646 h 148"/>
              <a:gd name="T10" fmla="*/ 2147483646 w 106"/>
              <a:gd name="T11" fmla="*/ 2147483646 h 148"/>
              <a:gd name="T12" fmla="*/ 2147483646 w 106"/>
              <a:gd name="T13" fmla="*/ 2147483646 h 148"/>
              <a:gd name="T14" fmla="*/ 2147483646 w 106"/>
              <a:gd name="T15" fmla="*/ 2147483646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48">
                <a:moveTo>
                  <a:pt x="21" y="144"/>
                </a:moveTo>
                <a:cubicBezTo>
                  <a:pt x="10" y="101"/>
                  <a:pt x="0" y="79"/>
                  <a:pt x="21" y="27"/>
                </a:cubicBezTo>
                <a:cubicBezTo>
                  <a:pt x="25" y="18"/>
                  <a:pt x="40" y="22"/>
                  <a:pt x="48" y="18"/>
                </a:cubicBezTo>
                <a:cubicBezTo>
                  <a:pt x="58" y="13"/>
                  <a:pt x="66" y="6"/>
                  <a:pt x="75" y="0"/>
                </a:cubicBezTo>
                <a:cubicBezTo>
                  <a:pt x="84" y="3"/>
                  <a:pt x="101" y="0"/>
                  <a:pt x="102" y="9"/>
                </a:cubicBezTo>
                <a:cubicBezTo>
                  <a:pt x="106" y="40"/>
                  <a:pt x="61" y="97"/>
                  <a:pt x="48" y="117"/>
                </a:cubicBezTo>
                <a:cubicBezTo>
                  <a:pt x="43" y="125"/>
                  <a:pt x="46" y="137"/>
                  <a:pt x="39" y="144"/>
                </a:cubicBezTo>
                <a:cubicBezTo>
                  <a:pt x="35" y="148"/>
                  <a:pt x="27" y="144"/>
                  <a:pt x="21" y="144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3" name="Freeform 18"/>
          <p:cNvSpPr>
            <a:spLocks noChangeArrowheads="1"/>
          </p:cNvSpPr>
          <p:nvPr/>
        </p:nvSpPr>
        <p:spPr bwMode="auto">
          <a:xfrm rot="15240000">
            <a:off x="9329605" y="2129449"/>
            <a:ext cx="243840" cy="690880"/>
          </a:xfrm>
          <a:custGeom>
            <a:avLst/>
            <a:gdLst>
              <a:gd name="T0" fmla="*/ 0 w 108"/>
              <a:gd name="T1" fmla="*/ 0 h 306"/>
              <a:gd name="T2" fmla="*/ 2147483646 w 108"/>
              <a:gd name="T3" fmla="*/ 2147483646 h 306"/>
              <a:gd name="T4" fmla="*/ 2147483646 w 108"/>
              <a:gd name="T5" fmla="*/ 2147483646 h 306"/>
              <a:gd name="T6" fmla="*/ 2147483646 w 108"/>
              <a:gd name="T7" fmla="*/ 2147483646 h 306"/>
              <a:gd name="T8" fmla="*/ 2147483646 w 108"/>
              <a:gd name="T9" fmla="*/ 2147483646 h 306"/>
              <a:gd name="T10" fmla="*/ 2147483646 w 108"/>
              <a:gd name="T11" fmla="*/ 2147483646 h 306"/>
              <a:gd name="T12" fmla="*/ 0 w 108"/>
              <a:gd name="T13" fmla="*/ 0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" h="306">
                <a:moveTo>
                  <a:pt x="0" y="0"/>
                </a:moveTo>
                <a:cubicBezTo>
                  <a:pt x="23" y="92"/>
                  <a:pt x="4" y="231"/>
                  <a:pt x="54" y="306"/>
                </a:cubicBezTo>
                <a:cubicBezTo>
                  <a:pt x="69" y="303"/>
                  <a:pt x="86" y="305"/>
                  <a:pt x="99" y="297"/>
                </a:cubicBezTo>
                <a:cubicBezTo>
                  <a:pt x="107" y="292"/>
                  <a:pt x="108" y="279"/>
                  <a:pt x="108" y="270"/>
                </a:cubicBezTo>
                <a:cubicBezTo>
                  <a:pt x="108" y="228"/>
                  <a:pt x="106" y="185"/>
                  <a:pt x="99" y="144"/>
                </a:cubicBezTo>
                <a:cubicBezTo>
                  <a:pt x="97" y="133"/>
                  <a:pt x="86" y="127"/>
                  <a:pt x="81" y="117"/>
                </a:cubicBezTo>
                <a:cubicBezTo>
                  <a:pt x="57" y="69"/>
                  <a:pt x="37" y="37"/>
                  <a:pt x="0" y="0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4" name="Freeform 19"/>
          <p:cNvSpPr>
            <a:spLocks noChangeArrowheads="1"/>
          </p:cNvSpPr>
          <p:nvPr/>
        </p:nvSpPr>
        <p:spPr bwMode="auto">
          <a:xfrm rot="360000" flipV="1">
            <a:off x="8982732" y="1589598"/>
            <a:ext cx="203819" cy="851182"/>
          </a:xfrm>
          <a:custGeom>
            <a:avLst/>
            <a:gdLst>
              <a:gd name="T0" fmla="*/ 0 w 108"/>
              <a:gd name="T1" fmla="*/ 0 h 306"/>
              <a:gd name="T2" fmla="*/ 2147483646 w 108"/>
              <a:gd name="T3" fmla="*/ 2147483646 h 306"/>
              <a:gd name="T4" fmla="*/ 2147483646 w 108"/>
              <a:gd name="T5" fmla="*/ 2147483646 h 306"/>
              <a:gd name="T6" fmla="*/ 2147483646 w 108"/>
              <a:gd name="T7" fmla="*/ 2147483646 h 306"/>
              <a:gd name="T8" fmla="*/ 2147483646 w 108"/>
              <a:gd name="T9" fmla="*/ 2147483646 h 306"/>
              <a:gd name="T10" fmla="*/ 2147483646 w 108"/>
              <a:gd name="T11" fmla="*/ 2147483646 h 306"/>
              <a:gd name="T12" fmla="*/ 0 w 108"/>
              <a:gd name="T13" fmla="*/ 0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" h="306">
                <a:moveTo>
                  <a:pt x="0" y="0"/>
                </a:moveTo>
                <a:cubicBezTo>
                  <a:pt x="23" y="92"/>
                  <a:pt x="4" y="231"/>
                  <a:pt x="54" y="306"/>
                </a:cubicBezTo>
                <a:cubicBezTo>
                  <a:pt x="69" y="303"/>
                  <a:pt x="86" y="305"/>
                  <a:pt x="99" y="297"/>
                </a:cubicBezTo>
                <a:cubicBezTo>
                  <a:pt x="107" y="292"/>
                  <a:pt x="108" y="279"/>
                  <a:pt x="108" y="270"/>
                </a:cubicBezTo>
                <a:cubicBezTo>
                  <a:pt x="108" y="228"/>
                  <a:pt x="106" y="185"/>
                  <a:pt x="99" y="144"/>
                </a:cubicBezTo>
                <a:cubicBezTo>
                  <a:pt x="97" y="133"/>
                  <a:pt x="86" y="127"/>
                  <a:pt x="81" y="117"/>
                </a:cubicBezTo>
                <a:cubicBezTo>
                  <a:pt x="57" y="69"/>
                  <a:pt x="37" y="37"/>
                  <a:pt x="0" y="0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</p:spTree>
    <p:extLst>
      <p:ext uri="{BB962C8B-B14F-4D97-AF65-F5344CB8AC3E}">
        <p14:creationId xmlns:p14="http://schemas.microsoft.com/office/powerpoint/2010/main" val="1012207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78" y="1672046"/>
            <a:ext cx="9685865" cy="884400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5919" y="3653732"/>
            <a:ext cx="6779784" cy="4014168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Voltage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electrical pressure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Amperage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electrical flow rate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Impedance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restriction to electrical flow</a:t>
            </a:r>
          </a:p>
        </p:txBody>
      </p:sp>
    </p:spTree>
    <p:extLst>
      <p:ext uri="{BB962C8B-B14F-4D97-AF65-F5344CB8AC3E}">
        <p14:creationId xmlns:p14="http://schemas.microsoft.com/office/powerpoint/2010/main" val="64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384" y="3259912"/>
            <a:ext cx="9605554" cy="478681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Circuit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path of flow of electricity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Circuit Element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objects which are part of a circuit and</a:t>
            </a:r>
          </a:p>
          <a:p>
            <a:pPr marL="650195" lvl="1" indent="0">
              <a:buClr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  through which current flows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Fault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current flow through an unintended path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6578" y="1672046"/>
            <a:ext cx="9685865" cy="884400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6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308776"/>
            <a:ext cx="11054080" cy="446362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What is Grounding?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Protection from electric shock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normally a secondary protection measure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 ground is a conductive connection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between electrical circuit or equipment and earth or ground plane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creates a low resistance to the earth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6578" y="1685109"/>
            <a:ext cx="9685865" cy="871337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53155" y="1463666"/>
            <a:ext cx="11704320" cy="90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  <a:cs typeface="Arial Unicode MS" charset="0"/>
              </a:rPr>
              <a:t>Ground-Fault Protection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9902" y="2495140"/>
            <a:ext cx="11270827" cy="2322840"/>
          </a:xfrm>
          <a:prstGeom prst="rect">
            <a:avLst/>
          </a:prstGeom>
          <a:noFill/>
          <a:ln>
            <a:noFill/>
          </a:ln>
          <a:effectLst/>
        </p:spPr>
        <p:txBody>
          <a:bodyPr lIns="128000" tIns="66560" rIns="128000" bIns="6656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ground-fault circuit interrupter (GFCI) works by comparing the amount of current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going to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returning from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equipment along the circuit conductors. When the amount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going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differs from the amount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returning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approximately </a:t>
            </a:r>
            <a:r>
              <a:rPr lang="en-US" altLang="en-US" sz="2844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milliamperes</a:t>
            </a:r>
            <a:r>
              <a:rPr lang="en-US" altLang="en-US" sz="2844" dirty="0" smtClean="0">
                <a:solidFill>
                  <a:schemeClr val="tx1"/>
                </a:solidFill>
              </a:rPr>
              <a:t>,</a:t>
            </a:r>
            <a:r>
              <a:rPr lang="en-US" altLang="en-US" sz="2844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GFCI interrupts the current within as little as 1/40 of a second.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7" y="7345667"/>
            <a:ext cx="1422400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5264" r="8499" b="5264"/>
          <a:stretch>
            <a:fillRect/>
          </a:stretch>
        </p:blipFill>
        <p:spPr bwMode="auto">
          <a:xfrm>
            <a:off x="11339688" y="7236867"/>
            <a:ext cx="1402081" cy="23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13" t="5264" r="8499" b="52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75361" y="5034079"/>
            <a:ext cx="10859911" cy="27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Note: A GFCI will </a:t>
            </a:r>
            <a:r>
              <a:rPr lang="en-US" altLang="en-US" sz="2844" i="1" dirty="0">
                <a:solidFill>
                  <a:schemeClr val="tx1"/>
                </a:solidFill>
                <a:cs typeface="Arial Unicode MS" charset="0"/>
              </a:rPr>
              <a:t>not</a:t>
            </a: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 protect you from line contact hazards (i.e</a:t>
            </a:r>
            <a:r>
              <a:rPr lang="en-US" altLang="en-US" sz="2844" dirty="0" smtClean="0">
                <a:solidFill>
                  <a:schemeClr val="tx1"/>
                </a:solidFill>
                <a:cs typeface="Arial Unicode MS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2844" dirty="0" smtClean="0">
                <a:solidFill>
                  <a:schemeClr val="tx1"/>
                </a:solidFill>
                <a:cs typeface="Arial Unicode MS" charset="0"/>
              </a:rPr>
              <a:t> a person </a:t>
            </a: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holding two "hot" wires, a hot and a neutral wire in each hand, or contacting an overhead power line). However, it protects against the most common form of electrical shock hazard, the ground-fault. It also protects against fires, overheating, and destruction of wire insulation. </a:t>
            </a:r>
          </a:p>
        </p:txBody>
      </p:sp>
    </p:spTree>
    <p:extLst>
      <p:ext uri="{BB962C8B-B14F-4D97-AF65-F5344CB8AC3E}">
        <p14:creationId xmlns:p14="http://schemas.microsoft.com/office/powerpoint/2010/main" val="3462064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69157" y="1685109"/>
            <a:ext cx="8254112" cy="905372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Basic Rules of Electrical Action</a:t>
            </a:r>
            <a:endParaRPr lang="en-US" altLang="en-US" dirty="0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41123" y="3549229"/>
            <a:ext cx="11054080" cy="3308772"/>
          </a:xfrm>
          <a:noFill/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Electricity isn’t live until current flows.</a:t>
            </a:r>
          </a:p>
          <a:p>
            <a:pPr>
              <a:buClrTx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Electrical current won’t flow until there</a:t>
            </a:r>
          </a:p>
          <a:p>
            <a:pPr marL="0" indent="0">
              <a:buClr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  is a complete loop, out from and back to</a:t>
            </a:r>
          </a:p>
          <a:p>
            <a:pPr marL="0" indent="0">
              <a:buClr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  the </a:t>
            </a:r>
            <a:r>
              <a:rPr lang="en-US" altLang="en-US" u="sng" dirty="0" smtClean="0">
                <a:solidFill>
                  <a:schemeClr val="tx1"/>
                </a:solidFill>
              </a:rPr>
              <a:t>power source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7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85349" y="1713215"/>
            <a:ext cx="11704320" cy="83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  <a:cs typeface="Arial Unicode MS" charset="0"/>
              </a:rPr>
              <a:t>Grounding - How Do I Avoid Hazards</a:t>
            </a:r>
            <a:r>
              <a:rPr lang="en-US" altLang="en-US" sz="4600" dirty="0">
                <a:solidFill>
                  <a:schemeClr val="tx1"/>
                </a:solidFill>
                <a:latin typeface="Garamond" panose="02020404030301010803" pitchFamily="18" charset="0"/>
                <a:cs typeface="Arial Unicode MS" charset="0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85349" y="3098724"/>
            <a:ext cx="11872114" cy="481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 marL="341313" indent="-341313">
              <a:spcBef>
                <a:spcPct val="20000"/>
              </a:spcBef>
              <a:buSzPct val="125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Ground all power supply systems, electrical circuits, and electrical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equipment.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Do not remove ground pins/prongs from cord- and plug-connected equipment or extension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cords.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Use double-insulated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tools.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Ground all exposed metal parts of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equipment.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24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1787" y="1828800"/>
            <a:ext cx="4413310" cy="759100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2946401"/>
            <a:ext cx="11054080" cy="5411893"/>
          </a:xfrm>
          <a:noFill/>
        </p:spPr>
        <p:txBody>
          <a:bodyPr/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</a:t>
            </a:r>
            <a:r>
              <a:rPr lang="en-US" altLang="en-US" sz="3982" dirty="0">
                <a:solidFill>
                  <a:schemeClr val="tx1"/>
                </a:solidFill>
              </a:rPr>
              <a:t>plug power equipment into wall receptacles with power </a:t>
            </a:r>
            <a:r>
              <a:rPr lang="en-US" altLang="en-US" sz="3982" dirty="0" smtClean="0">
                <a:solidFill>
                  <a:schemeClr val="tx1"/>
                </a:solidFill>
              </a:rPr>
              <a:t>switches </a:t>
            </a:r>
            <a:r>
              <a:rPr lang="en-US" altLang="en-US" sz="3982" dirty="0">
                <a:solidFill>
                  <a:schemeClr val="tx1"/>
                </a:solidFill>
              </a:rPr>
              <a:t>in </a:t>
            </a:r>
            <a:r>
              <a:rPr lang="en-US" altLang="en-US" sz="3982" dirty="0" smtClean="0">
                <a:solidFill>
                  <a:schemeClr val="tx1"/>
                </a:solidFill>
              </a:rPr>
              <a:t>the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en-US" sz="3982" dirty="0">
                <a:solidFill>
                  <a:schemeClr val="tx1"/>
                </a:solidFill>
              </a:rPr>
              <a:t> </a:t>
            </a:r>
            <a:r>
              <a:rPr lang="en-US" altLang="en-US" sz="3982" dirty="0" smtClean="0">
                <a:solidFill>
                  <a:schemeClr val="tx1"/>
                </a:solidFill>
              </a:rPr>
              <a:t>  </a:t>
            </a:r>
            <a:r>
              <a:rPr lang="en-US" altLang="en-US" sz="3982" dirty="0">
                <a:solidFill>
                  <a:schemeClr val="tx1"/>
                </a:solidFill>
              </a:rPr>
              <a:t>Off position.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</a:t>
            </a:r>
            <a:r>
              <a:rPr lang="en-US" altLang="en-US" sz="3982" dirty="0">
                <a:solidFill>
                  <a:schemeClr val="tx1"/>
                </a:solidFill>
              </a:rPr>
              <a:t>unplug electrical equipment by grasping the plug and pulling. </a:t>
            </a:r>
            <a:r>
              <a:rPr lang="en-US" altLang="en-US" sz="3982" b="1" dirty="0">
                <a:solidFill>
                  <a:schemeClr val="tx1"/>
                </a:solidFill>
              </a:rPr>
              <a:t>Do not </a:t>
            </a:r>
            <a:r>
              <a:rPr lang="en-US" altLang="en-US" sz="3982" dirty="0">
                <a:solidFill>
                  <a:schemeClr val="tx1"/>
                </a:solidFill>
              </a:rPr>
              <a:t>pull or jerk the cord to unplug the equipment.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not </a:t>
            </a:r>
            <a:r>
              <a:rPr lang="en-US" altLang="en-US" sz="3982" dirty="0">
                <a:solidFill>
                  <a:schemeClr val="tx1"/>
                </a:solidFill>
              </a:rPr>
              <a:t>drape power cords over hot pipes, </a:t>
            </a:r>
            <a:r>
              <a:rPr lang="en-US" altLang="en-US" sz="3982" dirty="0" smtClean="0">
                <a:solidFill>
                  <a:schemeClr val="tx1"/>
                </a:solidFill>
              </a:rPr>
              <a:t>radiators, </a:t>
            </a:r>
            <a:r>
              <a:rPr lang="en-US" altLang="en-US" sz="3982" dirty="0">
                <a:solidFill>
                  <a:schemeClr val="tx1"/>
                </a:solidFill>
              </a:rPr>
              <a:t>or sharp objects.</a:t>
            </a:r>
          </a:p>
        </p:txBody>
      </p:sp>
    </p:spTree>
    <p:extLst>
      <p:ext uri="{BB962C8B-B14F-4D97-AF65-F5344CB8AC3E}">
        <p14:creationId xmlns:p14="http://schemas.microsoft.com/office/powerpoint/2010/main" val="20286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425050"/>
            <a:ext cx="11054080" cy="4842933"/>
          </a:xfrm>
          <a:noFill/>
        </p:spPr>
        <p:txBody>
          <a:bodyPr/>
          <a:lstStyle/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</a:t>
            </a:r>
            <a:r>
              <a:rPr lang="en-US" altLang="en-US" sz="3413" dirty="0">
                <a:solidFill>
                  <a:schemeClr val="tx1"/>
                </a:solidFill>
              </a:rPr>
              <a:t> check the receptacle for missing or damaged parts. </a:t>
            </a:r>
          </a:p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 not </a:t>
            </a:r>
            <a:r>
              <a:rPr lang="en-US" altLang="en-US" sz="3413" dirty="0">
                <a:solidFill>
                  <a:schemeClr val="tx1"/>
                </a:solidFill>
              </a:rPr>
              <a:t>plug equipment into defective receptacles.</a:t>
            </a:r>
          </a:p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</a:t>
            </a:r>
            <a:r>
              <a:rPr lang="en-US" altLang="en-US" sz="3413" dirty="0">
                <a:solidFill>
                  <a:schemeClr val="tx1"/>
                </a:solidFill>
              </a:rPr>
              <a:t> check for frayed, cracked, or exposed wiring on equipment cords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31007" r="19768" b="16280"/>
          <a:stretch>
            <a:fillRect/>
          </a:stretch>
        </p:blipFill>
        <p:spPr bwMode="auto">
          <a:xfrm>
            <a:off x="7281329" y="6824884"/>
            <a:ext cx="3573905" cy="22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280" t="31007" r="19768" b="16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1" y="6812041"/>
            <a:ext cx="1546577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96" y="6825105"/>
            <a:ext cx="3034453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6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400118"/>
            <a:ext cx="10403840" cy="5982208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</a:rPr>
              <a:t>Do </a:t>
            </a:r>
            <a:r>
              <a:rPr lang="en-US" altLang="en-US" dirty="0" smtClean="0">
                <a:solidFill>
                  <a:schemeClr val="tx1"/>
                </a:solidFill>
              </a:rPr>
              <a:t>check for defective cords clamps at locations where the power cord enters the equipment or the attachment plug.</a:t>
            </a:r>
          </a:p>
          <a:p>
            <a:pPr marL="0" indent="0">
              <a:buClr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Extension cords should not be used in office areas. Generally, extension cords should be limited to use by maintenance personnel.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8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1449" y="4008846"/>
            <a:ext cx="10737991" cy="481358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To flow, electricity must have a complete path.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Electricity flows through </a:t>
            </a:r>
            <a:r>
              <a:rPr lang="en-US" altLang="en-US" i="1" dirty="0" smtClean="0">
                <a:solidFill>
                  <a:schemeClr val="tx1"/>
                </a:solidFill>
              </a:rPr>
              <a:t>conductors.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water, metal, the human body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Insulators are non-conductors.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The human body is a conductor.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661238" y="2364377"/>
            <a:ext cx="9552658" cy="858280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8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689209"/>
            <a:ext cx="11054080" cy="2502585"/>
          </a:xfrm>
        </p:spPr>
        <p:txBody>
          <a:bodyPr/>
          <a:lstStyle/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Employees should know the location of electrical circuit breaker panels that control equipment and lighting in their respective areas. Circuits and equipment disconnects must be identified.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388738" y="2431628"/>
            <a:ext cx="184730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4551" dirty="0">
              <a:solidFill>
                <a:schemeClr val="tx1"/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743005" y="3903699"/>
            <a:ext cx="9871004" cy="17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5120" b="1" dirty="0">
                <a:solidFill>
                  <a:schemeClr val="tx1"/>
                </a:solidFill>
                <a:latin typeface="Helvetica" panose="020B0604020202020204" pitchFamily="34" charset="0"/>
              </a:rPr>
              <a:t>Have You Ever Been Shocked?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872589" y="6073628"/>
            <a:ext cx="4905154" cy="10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951" tIns="65476" rIns="130951" bIns="65476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5973" b="1" dirty="0">
                <a:solidFill>
                  <a:schemeClr val="tx1"/>
                </a:solidFill>
                <a:latin typeface="Helvetica" panose="020B0604020202020204" pitchFamily="34" charset="0"/>
              </a:rPr>
              <a:t>THE BASICS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519689" y="4815841"/>
            <a:ext cx="184730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4551" dirty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61238" y="2364377"/>
            <a:ext cx="9552658" cy="858280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6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975360" y="795677"/>
            <a:ext cx="8453120" cy="1170432"/>
          </a:xfrm>
        </p:spPr>
        <p:txBody>
          <a:bodyPr/>
          <a:lstStyle/>
          <a:p>
            <a:pPr algn="ctr"/>
            <a:r>
              <a:rPr lang="en-AU" altLang="en-US" sz="3982" dirty="0">
                <a:solidFill>
                  <a:schemeClr val="tx1"/>
                </a:solidFill>
              </a:rPr>
              <a:t>What are the levels </a:t>
            </a:r>
            <a:r>
              <a:rPr lang="en-AU" altLang="en-US" sz="3982" dirty="0" smtClean="0">
                <a:solidFill>
                  <a:schemeClr val="tx1"/>
                </a:solidFill>
              </a:rPr>
              <a:t>of</a:t>
            </a:r>
            <a:br>
              <a:rPr lang="en-AU" altLang="en-US" sz="3982" dirty="0" smtClean="0">
                <a:solidFill>
                  <a:schemeClr val="tx1"/>
                </a:solidFill>
              </a:rPr>
            </a:br>
            <a:r>
              <a:rPr lang="en-AU" altLang="en-US" sz="3982" dirty="0" smtClean="0">
                <a:solidFill>
                  <a:schemeClr val="tx1"/>
                </a:solidFill>
              </a:rPr>
              <a:t>effect </a:t>
            </a:r>
            <a:r>
              <a:rPr lang="en-AU" altLang="en-US" sz="3982" dirty="0">
                <a:solidFill>
                  <a:schemeClr val="tx1"/>
                </a:solidFill>
              </a:rPr>
              <a:t>of current? </a:t>
            </a:r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10685"/>
              </p:ext>
            </p:extLst>
          </p:nvPr>
        </p:nvGraphicFramePr>
        <p:xfrm>
          <a:off x="722648" y="2521528"/>
          <a:ext cx="8193476" cy="5769033"/>
        </p:xfrm>
        <a:graphic>
          <a:graphicData uri="http://schemas.openxmlformats.org/drawingml/2006/table">
            <a:tbl>
              <a:tblPr/>
              <a:tblGrid>
                <a:gridCol w="228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 current (mA)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Effect on human body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Slight tingling sensation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2-9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Small shock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10-24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Muscles contract causing you to freeze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25-74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Respiratory muscles can become paralysed; pain; exit burns often visible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75-300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Usually fatal; ventricular fibrillation; entry &amp; exit wounds visible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&gt;300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Death almost certain; if </a:t>
                      </a:r>
                      <a:r>
                        <a:rPr kumimoji="0" lang="en-A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survive, </a:t>
                      </a: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will have badly burnt organs and probably require amputations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6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21" y="2790614"/>
            <a:ext cx="3174436" cy="42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25000"/>
              <a:buChar char="•"/>
              <a:defRPr sz="455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2238DEF-6374-4429-AE20-6F7B12E1064C}" type="slidenum">
              <a:rPr lang="en-US" altLang="en-US" sz="1991">
                <a:solidFill>
                  <a:schemeClr val="tx1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99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1759132" y="260096"/>
            <a:ext cx="8453120" cy="1170432"/>
          </a:xfrm>
        </p:spPr>
        <p:txBody>
          <a:bodyPr/>
          <a:lstStyle/>
          <a:p>
            <a:r>
              <a:rPr lang="en-AU" altLang="en-US" sz="3982" dirty="0">
                <a:solidFill>
                  <a:schemeClr val="tx1"/>
                </a:solidFill>
              </a:rPr>
              <a:t>What are the types of injuries?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77618" y="2091508"/>
            <a:ext cx="2771422" cy="6394027"/>
          </a:xfrm>
        </p:spPr>
        <p:txBody>
          <a:bodyPr/>
          <a:lstStyle/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B</a:t>
            </a:r>
            <a:r>
              <a:rPr lang="en-AU" sz="2844" dirty="0">
                <a:solidFill>
                  <a:schemeClr val="tx1"/>
                </a:solidFill>
              </a:rPr>
              <a:t>urns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S</a:t>
            </a:r>
            <a:r>
              <a:rPr lang="en-AU" sz="2844" dirty="0">
                <a:solidFill>
                  <a:schemeClr val="tx1"/>
                </a:solidFill>
              </a:rPr>
              <a:t>hocks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A</a:t>
            </a:r>
            <a:r>
              <a:rPr lang="en-AU" sz="2844" dirty="0">
                <a:solidFill>
                  <a:schemeClr val="tx1"/>
                </a:solidFill>
              </a:rPr>
              <a:t>rc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F</a:t>
            </a:r>
            <a:r>
              <a:rPr lang="en-AU" sz="2844" dirty="0">
                <a:solidFill>
                  <a:schemeClr val="tx1"/>
                </a:solidFill>
              </a:rPr>
              <a:t>ire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E</a:t>
            </a:r>
            <a:r>
              <a:rPr lang="en-AU" sz="2844" dirty="0">
                <a:solidFill>
                  <a:schemeClr val="tx1"/>
                </a:solidFill>
              </a:rPr>
              <a:t>xplosion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AU" sz="2844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AU" sz="2844" dirty="0">
              <a:solidFill>
                <a:schemeClr val="tx1"/>
              </a:solidFill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25000"/>
              <a:buChar char="•"/>
              <a:defRPr sz="455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25912D-84F7-467B-B336-25388A3F771A}" type="slidenum">
              <a:rPr lang="en-US" altLang="en-US" sz="1991">
                <a:solidFill>
                  <a:schemeClr val="tx1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99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55" y="2043291"/>
            <a:ext cx="3813386" cy="35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69" y="2056836"/>
            <a:ext cx="3549227" cy="35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78" y="5583486"/>
            <a:ext cx="3517618" cy="28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6" y="5583486"/>
            <a:ext cx="3815644" cy="28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4166" y="2847868"/>
            <a:ext cx="11054080" cy="1641404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dirty="0">
                <a:solidFill>
                  <a:schemeClr val="tx1"/>
                </a:solidFill>
              </a:rPr>
              <a:t>Hazards of Electricity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Electrocution/Shock/Burns/Death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1822028" y="1742688"/>
            <a:ext cx="9372841" cy="810543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0760" y="4417613"/>
            <a:ext cx="105920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282825" lvl="8" indent="-457200" algn="l">
              <a:spcBef>
                <a:spcPct val="0"/>
              </a:spcBef>
              <a:buSzTx/>
            </a:pPr>
            <a:r>
              <a:rPr lang="en-US" altLang="en-US" sz="3200" dirty="0" smtClean="0">
                <a:solidFill>
                  <a:schemeClr val="tx1"/>
                </a:solidFill>
              </a:rPr>
              <a:t>Minimum </a:t>
            </a:r>
            <a:r>
              <a:rPr lang="en-US" altLang="en-US" sz="3200" dirty="0">
                <a:solidFill>
                  <a:schemeClr val="tx1"/>
                </a:solidFill>
              </a:rPr>
              <a:t>distance from overhead lines 10 ft.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515290" y="5220514"/>
            <a:ext cx="111164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58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 Electrical </a:t>
            </a:r>
            <a:r>
              <a:rPr lang="en-US" altLang="en-US" sz="3200" dirty="0">
                <a:solidFill>
                  <a:schemeClr val="tx1"/>
                </a:solidFill>
              </a:rPr>
              <a:t>tools and </a:t>
            </a:r>
            <a:r>
              <a:rPr lang="en-US" altLang="en-US" sz="3200" dirty="0" smtClean="0">
                <a:solidFill>
                  <a:schemeClr val="tx1"/>
                </a:solidFill>
              </a:rPr>
              <a:t>equipment</a:t>
            </a:r>
            <a:endParaRPr lang="en-US" altLang="en-US" sz="3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sz="3200" dirty="0" smtClean="0">
                <a:solidFill>
                  <a:schemeClr val="tx1"/>
                </a:solidFill>
              </a:rPr>
              <a:t>Inspect for: frayed</a:t>
            </a:r>
            <a:r>
              <a:rPr lang="en-US" altLang="en-US" sz="3200" dirty="0">
                <a:solidFill>
                  <a:schemeClr val="tx1"/>
                </a:solidFill>
              </a:rPr>
              <a:t>, cut, </a:t>
            </a:r>
            <a:r>
              <a:rPr lang="en-US" altLang="en-US" sz="3200" dirty="0" smtClean="0">
                <a:solidFill>
                  <a:schemeClr val="tx1"/>
                </a:solidFill>
              </a:rPr>
              <a:t>broken wires; grounding</a:t>
            </a: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 prong missing; improper </a:t>
            </a:r>
            <a:r>
              <a:rPr lang="en-US" altLang="en-US" sz="3200" dirty="0">
                <a:solidFill>
                  <a:schemeClr val="tx1"/>
                </a:solidFill>
              </a:rPr>
              <a:t>use of cube </a:t>
            </a:r>
            <a:r>
              <a:rPr lang="en-US" altLang="en-US" sz="3200" dirty="0" smtClean="0">
                <a:solidFill>
                  <a:schemeClr val="tx1"/>
                </a:solidFill>
              </a:rPr>
              <a:t>taps; improperly</a:t>
            </a: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applied or </a:t>
            </a:r>
            <a:r>
              <a:rPr lang="en-US" altLang="en-US" sz="3200" dirty="0" smtClean="0">
                <a:solidFill>
                  <a:schemeClr val="tx1"/>
                </a:solidFill>
              </a:rPr>
              <a:t>missing strain relief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8" grpId="0" autoUpdateAnimBg="0"/>
      <p:bldP spid="307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346" y="2873995"/>
            <a:ext cx="12401495" cy="134563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For purposes of electrical safety, </a:t>
            </a:r>
            <a:r>
              <a:rPr lang="en-US" altLang="en-US" sz="3600" dirty="0" smtClean="0">
                <a:solidFill>
                  <a:schemeClr val="tx1"/>
                </a:solidFill>
              </a:rPr>
              <a:t>there</a:t>
            </a:r>
          </a:p>
          <a:p>
            <a:pPr marL="0" indent="0">
              <a:buClrTx/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   are 2 </a:t>
            </a:r>
            <a:r>
              <a:rPr lang="en-US" altLang="en-US" sz="3600" dirty="0">
                <a:solidFill>
                  <a:schemeClr val="tx1"/>
                </a:solidFill>
              </a:rPr>
              <a:t>types of workers: Qualified and Unqualified </a:t>
            </a:r>
          </a:p>
          <a:p>
            <a:pPr marL="0" indent="0">
              <a:buClrTx/>
              <a:buNone/>
            </a:pP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1822028" y="1742688"/>
            <a:ext cx="9346715" cy="810543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Qualified vs. Unqualified Personnel</a:t>
            </a:r>
            <a:endParaRPr lang="en-US" altLang="en-US" dirty="0" smtClean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6990" y="4328360"/>
            <a:ext cx="1194910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58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A qualified worker:</a:t>
            </a:r>
          </a:p>
          <a:p>
            <a:pPr lvl="1" algn="l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Is </a:t>
            </a:r>
            <a:r>
              <a:rPr lang="en-US" altLang="en-US" sz="3200" dirty="0">
                <a:solidFill>
                  <a:schemeClr val="tx1"/>
                </a:solidFill>
              </a:rPr>
              <a:t>trained to avoid electrical hazards when working on </a:t>
            </a:r>
          </a:p>
          <a:p>
            <a:pPr lvl="2" indent="0" algn="l">
              <a:spcBef>
                <a:spcPct val="0"/>
              </a:spcBef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 or </a:t>
            </a:r>
            <a:r>
              <a:rPr lang="en-US" altLang="en-US" sz="3200" dirty="0">
                <a:solidFill>
                  <a:schemeClr val="tx1"/>
                </a:solidFill>
              </a:rPr>
              <a:t>near exposed energized parts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Is </a:t>
            </a:r>
            <a:r>
              <a:rPr lang="en-US" altLang="en-US" sz="3200" dirty="0">
                <a:solidFill>
                  <a:schemeClr val="tx1"/>
                </a:solidFill>
              </a:rPr>
              <a:t>familiar with OSHA standards and work practices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Can </a:t>
            </a:r>
            <a:r>
              <a:rPr lang="en-US" altLang="en-US" sz="3200" dirty="0">
                <a:solidFill>
                  <a:schemeClr val="tx1"/>
                </a:solidFill>
              </a:rPr>
              <a:t>distinguish exposed live parts of electrical equipment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Knowledgeable </a:t>
            </a:r>
            <a:r>
              <a:rPr lang="en-US" altLang="en-US" sz="3200" dirty="0">
                <a:solidFill>
                  <a:schemeClr val="tx1"/>
                </a:solidFill>
              </a:rPr>
              <a:t>of the skills and techniques used to</a:t>
            </a:r>
          </a:p>
          <a:p>
            <a:pPr lvl="2" indent="0" algn="l"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determine </a:t>
            </a:r>
            <a:r>
              <a:rPr lang="en-US" altLang="en-US" sz="3200" dirty="0">
                <a:solidFill>
                  <a:schemeClr val="tx1"/>
                </a:solidFill>
              </a:rPr>
              <a:t>nominal voltages of exposed parts/components</a:t>
            </a:r>
          </a:p>
        </p:txBody>
      </p:sp>
    </p:spTree>
    <p:extLst>
      <p:ext uri="{BB962C8B-B14F-4D97-AF65-F5344CB8AC3E}">
        <p14:creationId xmlns:p14="http://schemas.microsoft.com/office/powerpoint/2010/main" val="1359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286" y="1809447"/>
            <a:ext cx="5390765" cy="706685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Electrical Protection</a:t>
            </a:r>
            <a:endParaRPr lang="en-US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05" y="2748233"/>
            <a:ext cx="11148907" cy="267546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413" b="1" dirty="0">
                <a:solidFill>
                  <a:schemeClr val="tx1"/>
                </a:solidFill>
              </a:rPr>
              <a:t>Circuit Breakers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844" dirty="0">
                <a:solidFill>
                  <a:schemeClr val="tx1"/>
                </a:solidFill>
              </a:rPr>
              <a:t>Provided to protect EQUIPMENT not people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844" dirty="0">
                <a:solidFill>
                  <a:schemeClr val="tx1"/>
                </a:solidFill>
              </a:rPr>
              <a:t>Do not reset breakers with a line voltage higher than 120V and only reset if you know why it tripped</a:t>
            </a:r>
            <a:endParaRPr lang="en-US" altLang="en-US" sz="2844" b="1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sz="2844" b="1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sz="2844" b="1" dirty="0">
              <a:solidFill>
                <a:schemeClr val="tx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-195942" y="5214340"/>
            <a:ext cx="7550331" cy="279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8700" lvl="1" indent="-457200" algn="l">
              <a:buFont typeface="Arial" panose="020B0604020202020204" pitchFamily="34" charset="0"/>
              <a:buChar char="•"/>
            </a:pPr>
            <a:r>
              <a:rPr lang="en-US" altLang="en-US" sz="3410" b="1" dirty="0"/>
              <a:t>GFCI’s</a:t>
            </a:r>
            <a:endParaRPr lang="en-US" altLang="en-US" sz="3410" dirty="0"/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Provided </a:t>
            </a:r>
            <a:r>
              <a:rPr lang="en-US" altLang="en-US" sz="3000" dirty="0"/>
              <a:t>to protect people</a:t>
            </a:r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Trip </a:t>
            </a:r>
            <a:r>
              <a:rPr lang="en-US" altLang="en-US" sz="3000" dirty="0"/>
              <a:t>range 4-6ma</a:t>
            </a:r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Monthly </a:t>
            </a:r>
            <a:r>
              <a:rPr lang="en-US" altLang="en-US" sz="3000" dirty="0"/>
              <a:t>test</a:t>
            </a:r>
            <a:endParaRPr lang="en-US" altLang="en-US" sz="3000" b="1" dirty="0"/>
          </a:p>
          <a:p>
            <a:endParaRPr lang="en-US" altLang="en-US" sz="4551" dirty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5264" r="8499" b="5264"/>
          <a:stretch>
            <a:fillRect/>
          </a:stretch>
        </p:blipFill>
        <p:spPr bwMode="auto">
          <a:xfrm>
            <a:off x="4997652" y="6697700"/>
            <a:ext cx="1402079" cy="23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13" t="5264" r="8499" b="52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07" y="4717951"/>
            <a:ext cx="2818124" cy="33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2430" y="2948337"/>
            <a:ext cx="10500925" cy="264256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</a:rPr>
              <a:t>Distance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If you sense the presence of an electrical hazard or exposed conductors that may be energized, keep your distance and </a:t>
            </a:r>
            <a:r>
              <a:rPr lang="en-US" altLang="en-US" u="sng" dirty="0" smtClean="0">
                <a:solidFill>
                  <a:schemeClr val="tx1"/>
                </a:solidFill>
              </a:rPr>
              <a:t>STAY AWAY.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6" y="5522754"/>
            <a:ext cx="3363439" cy="29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7" y="5487532"/>
            <a:ext cx="3964560" cy="30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48286" y="1809447"/>
            <a:ext cx="5390765" cy="706685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551" dirty="0" smtClean="0">
                <a:solidFill>
                  <a:schemeClr val="tx1"/>
                </a:solidFill>
              </a:rPr>
              <a:t>Electrical Protection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10866</TotalTime>
  <Words>1177</Words>
  <Application>Microsoft Office PowerPoint</Application>
  <PresentationFormat>Custom</PresentationFormat>
  <Paragraphs>158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 Unicode MS</vt:lpstr>
      <vt:lpstr>ＭＳ Ｐゴシック</vt:lpstr>
      <vt:lpstr>Arial</vt:lpstr>
      <vt:lpstr>Arial Narrow</vt:lpstr>
      <vt:lpstr>Garamond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Wingdings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Fundamentals of Electrical Hazards</vt:lpstr>
      <vt:lpstr>PowerPoint Presentation</vt:lpstr>
      <vt:lpstr>What are the levels of effect of current? </vt:lpstr>
      <vt:lpstr>What are the types of injuries?</vt:lpstr>
      <vt:lpstr>Fundamentals of Electrical Hazards</vt:lpstr>
      <vt:lpstr>Qualified vs. Unqualified Personnel</vt:lpstr>
      <vt:lpstr>Electrical Protection</vt:lpstr>
      <vt:lpstr>PowerPoint Presentation</vt:lpstr>
      <vt:lpstr>PowerPoint Presentation</vt:lpstr>
      <vt:lpstr>Fundamentals of Electrical Hazards</vt:lpstr>
      <vt:lpstr>PowerPoint Presentation</vt:lpstr>
      <vt:lpstr>PowerPoint Presentation</vt:lpstr>
      <vt:lpstr>PowerPoint Presentation</vt:lpstr>
      <vt:lpstr>Basic Rules of Electrical Action</vt:lpstr>
      <vt:lpstr>PowerPoint Presentation</vt:lpstr>
      <vt:lpstr>Do’s and Don'ts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Keith Odom</cp:lastModifiedBy>
  <cp:revision>320</cp:revision>
  <cp:lastPrinted>2018-07-31T13:11:46Z</cp:lastPrinted>
  <dcterms:modified xsi:type="dcterms:W3CDTF">2019-10-17T16:39:26Z</dcterms:modified>
</cp:coreProperties>
</file>