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5"/>
  </p:notesMasterIdLst>
  <p:handoutMasterIdLst>
    <p:handoutMasterId r:id="rId16"/>
  </p:handoutMasterIdLst>
  <p:sldIdLst>
    <p:sldId id="258" r:id="rId5"/>
    <p:sldId id="271" r:id="rId6"/>
    <p:sldId id="266" r:id="rId7"/>
    <p:sldId id="265" r:id="rId8"/>
    <p:sldId id="267" r:id="rId9"/>
    <p:sldId id="268" r:id="rId10"/>
    <p:sldId id="269" r:id="rId11"/>
    <p:sldId id="272" r:id="rId12"/>
    <p:sldId id="270"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3/26/2024</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3/26/2024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3/26/2024 3:13 PM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3/26/2024 3:13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3/26/2024 3:13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3/26/2024 3:13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3/26/2024 3:13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3/26/2024 3:13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3/26/2024 3:13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3/26/2024 3:13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4172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3/26/2024 3:13 PM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3/26/2024 3:13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3/26/2024 3:13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a:t>Click to edit Master title style</a:t>
            </a:r>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3/26/2024 3:13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3/26/2024 3:13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3/26/2024 3:13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3/26/2024 3:13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3/26/2024 3:13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3/26/2024 3:13 PM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gram.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cher">
            <a:extLst>
              <a:ext uri="{FF2B5EF4-FFF2-40B4-BE49-F238E27FC236}">
                <a16:creationId xmlns:a16="http://schemas.microsoft.com/office/drawing/2014/main" id="{55999741-3CB0-4E9F-9B1F-47F7BDC2DB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476" y="0"/>
            <a:ext cx="12240000" cy="6906641"/>
          </a:xfrm>
          <a:prstGeom prst="rect">
            <a:avLst/>
          </a:prstGeom>
        </p:spPr>
      </p:pic>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p:txBody>
          <a:bodyPr/>
          <a:lstStyle/>
          <a:p>
            <a:r>
              <a:rPr lang="en-US" sz="3600" dirty="0">
                <a:solidFill>
                  <a:schemeClr val="tx1"/>
                </a:solidFill>
              </a:rPr>
              <a:t>Grambling State University General Safety Rules</a:t>
            </a:r>
            <a:br>
              <a:rPr lang="en-US" sz="3600" dirty="0">
                <a:solidFill>
                  <a:schemeClr val="tx1"/>
                </a:solidFill>
              </a:rPr>
            </a:br>
            <a:r>
              <a:rPr lang="en-US" sz="1400" dirty="0">
                <a:solidFill>
                  <a:schemeClr val="tx1"/>
                </a:solidFill>
              </a:rPr>
              <a:t>(Repeat Training required due to not meeting 100% Employee</a:t>
            </a:r>
            <a:br>
              <a:rPr lang="en-US" sz="1400" dirty="0">
                <a:solidFill>
                  <a:schemeClr val="tx1"/>
                </a:solidFill>
              </a:rPr>
            </a:br>
            <a:r>
              <a:rPr lang="en-US" sz="1400" dirty="0">
                <a:solidFill>
                  <a:schemeClr val="tx1"/>
                </a:solidFill>
              </a:rPr>
              <a:t> Participation during the month of January)</a:t>
            </a:r>
            <a:endParaRPr lang="en-US" sz="1400"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p:txBody>
          <a:bodyPr>
            <a:normAutofit lnSpcReduction="10000"/>
          </a:bodyPr>
          <a:lstStyle/>
          <a:p>
            <a:pPr>
              <a:lnSpc>
                <a:spcPct val="100000"/>
              </a:lnSpc>
            </a:pPr>
            <a:r>
              <a:rPr lang="en-US" sz="3200" dirty="0">
                <a:solidFill>
                  <a:schemeClr val="tx1"/>
                </a:solidFill>
                <a:cs typeface="Segoe UI" panose="020B0502040204020203" pitchFamily="34" charset="0"/>
              </a:rPr>
              <a:t>Annual Review </a:t>
            </a:r>
          </a:p>
          <a:p>
            <a:pPr>
              <a:lnSpc>
                <a:spcPct val="100000"/>
              </a:lnSpc>
            </a:pPr>
            <a:r>
              <a:rPr lang="en-US" sz="3200" dirty="0">
                <a:solidFill>
                  <a:schemeClr val="tx1"/>
                </a:solidFill>
                <a:cs typeface="Segoe UI" panose="020B0502040204020203" pitchFamily="34" charset="0"/>
              </a:rPr>
              <a:t>Think Safe, Work Safe, BE SAFE</a:t>
            </a: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1</a:t>
            </a:fld>
            <a:endParaRPr lang="en-US" dirty="0"/>
          </a:p>
        </p:txBody>
      </p:sp>
      <p:grpSp>
        <p:nvGrpSpPr>
          <p:cNvPr id="6" name="Group 5">
            <a:extLst>
              <a:ext uri="{FF2B5EF4-FFF2-40B4-BE49-F238E27FC236}">
                <a16:creationId xmlns:a16="http://schemas.microsoft.com/office/drawing/2014/main" id="{698C1723-6BE3-4292-90F2-43C7A22F5038}"/>
              </a:ext>
              <a:ext uri="{C183D7F6-B498-43B3-948B-1728B52AA6E4}">
                <adec:decorative xmlns:adec="http://schemas.microsoft.com/office/drawing/2017/decorative" val="1"/>
              </a:ext>
            </a:extLst>
          </p:cNvPr>
          <p:cNvGrpSpPr/>
          <p:nvPr/>
        </p:nvGrpSpPr>
        <p:grpSpPr bwMode="white">
          <a:xfrm>
            <a:off x="2407627" y="1184031"/>
            <a:ext cx="7376746" cy="4149970"/>
            <a:chOff x="2989385" y="1679331"/>
            <a:chExt cx="7376746" cy="2681654"/>
          </a:xfrm>
        </p:grpSpPr>
        <p:cxnSp>
          <p:nvCxnSpPr>
            <p:cNvPr id="7" name="Straight Connector 6">
              <a:extLst>
                <a:ext uri="{FF2B5EF4-FFF2-40B4-BE49-F238E27FC236}">
                  <a16:creationId xmlns:a16="http://schemas.microsoft.com/office/drawing/2014/main" id="{EFF9A4E4-33FF-4BA5-9A1C-6E8B73621BEB}"/>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168D7F-9049-4135-9731-02DB8D3CD4C9}"/>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19D412-8FFA-4958-A76C-EB9E1F690AD9}"/>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5B0E36-8696-452F-958E-984FBF104D99}"/>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49821-5888-450B-ABA1-D4D7B73EC2AB}"/>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75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84221" y="188669"/>
            <a:ext cx="11971420" cy="1294790"/>
          </a:xfrm>
        </p:spPr>
        <p:txBody>
          <a:bodyPr>
            <a:normAutofit fontScale="90000"/>
          </a:bodyPr>
          <a:lstStyle/>
          <a:p>
            <a:pPr algn="ctr"/>
            <a:r>
              <a:rPr lang="en-US" sz="2800" dirty="0"/>
              <a:t>Focusing on the safety and health of our employees and students helps </a:t>
            </a:r>
            <a:br>
              <a:rPr lang="en-US" sz="2800" dirty="0"/>
            </a:br>
            <a:r>
              <a:rPr lang="en-US" sz="2800" dirty="0"/>
              <a:t>us create learning environments that strengthen learning and </a:t>
            </a:r>
            <a:br>
              <a:rPr lang="en-US" sz="2800" dirty="0"/>
            </a:br>
            <a:r>
              <a:rPr lang="en-US" sz="2800" dirty="0"/>
              <a:t>create working conditions that enhance employee safety.  </a:t>
            </a:r>
            <a:br>
              <a:rPr lang="en-US" sz="2800" dirty="0"/>
            </a:br>
            <a:endParaRPr lang="en-US" sz="2800" dirty="0"/>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10290" y="4091027"/>
            <a:ext cx="11971420" cy="1511647"/>
          </a:xfrm>
          <a:prstGeom prst="rect">
            <a:avLst/>
          </a:prstGeom>
          <a:noFill/>
        </p:spPr>
        <p:txBody>
          <a:bodyPr wrap="square" rtlCol="0">
            <a:noAutofit/>
          </a:bodyPr>
          <a:lstStyle/>
          <a:p>
            <a:pPr algn="ctr"/>
            <a:endParaRPr lang="en-US" sz="2400" dirty="0">
              <a:solidFill>
                <a:schemeClr val="accent3">
                  <a:lumMod val="75000"/>
                </a:schemeClr>
              </a:solidFill>
            </a:endParaRPr>
          </a:p>
          <a:p>
            <a:pPr algn="ctr"/>
            <a:r>
              <a:rPr lang="en-US" sz="2400" dirty="0">
                <a:solidFill>
                  <a:schemeClr val="accent3">
                    <a:lumMod val="75000"/>
                  </a:schemeClr>
                </a:solidFill>
              </a:rPr>
              <a:t>Employees who do not comply with GSU safety rules may be subject to disciplinary action.</a:t>
            </a:r>
          </a:p>
          <a:p>
            <a:pPr algn="ctr"/>
            <a:br>
              <a:rPr lang="en-US" sz="2400" dirty="0"/>
            </a:br>
            <a:r>
              <a:rPr lang="en-US" dirty="0"/>
              <a:t> If you have any questions or concerns, please feel free to reach out to the Department of Safety and Risk Management at extension 2174 or 2419.  Have a great and </a:t>
            </a:r>
            <a:r>
              <a:rPr lang="en-US" dirty="0">
                <a:solidFill>
                  <a:schemeClr val="accent3">
                    <a:lumMod val="75000"/>
                  </a:schemeClr>
                </a:solidFill>
              </a:rPr>
              <a:t>SAFE</a:t>
            </a:r>
            <a:r>
              <a:rPr lang="en-US" dirty="0"/>
              <a:t> day!</a:t>
            </a:r>
          </a:p>
        </p:txBody>
      </p:sp>
      <p:sp>
        <p:nvSpPr>
          <p:cNvPr id="2" name="Slide Number Placeholder 1">
            <a:extLst>
              <a:ext uri="{FF2B5EF4-FFF2-40B4-BE49-F238E27FC236}">
                <a16:creationId xmlns:a16="http://schemas.microsoft.com/office/drawing/2014/main" id="{DF632A65-4DB8-40F7-92EA-A338699FC860}"/>
              </a:ext>
            </a:extLst>
          </p:cNvPr>
          <p:cNvSpPr>
            <a:spLocks noGrp="1"/>
          </p:cNvSpPr>
          <p:nvPr>
            <p:ph type="sldNum" sz="quarter" idx="12"/>
          </p:nvPr>
        </p:nvSpPr>
        <p:spPr/>
        <p:txBody>
          <a:bodyPr/>
          <a:lstStyle/>
          <a:p>
            <a:fld id="{7AAC19ED-7CFA-4AF2-BE7E-6017F4B12C94}" type="slidenum">
              <a:rPr lang="en-US" smtClean="0"/>
              <a:t>10</a:t>
            </a:fld>
            <a:endParaRPr lang="en-US" dirty="0"/>
          </a:p>
        </p:txBody>
      </p:sp>
      <p:pic>
        <p:nvPicPr>
          <p:cNvPr id="3" name="Picture 2"/>
          <p:cNvPicPr>
            <a:picLocks noChangeAspect="1"/>
          </p:cNvPicPr>
          <p:nvPr/>
        </p:nvPicPr>
        <p:blipFill>
          <a:blip r:embed="rId3"/>
          <a:stretch>
            <a:fillRect/>
          </a:stretch>
        </p:blipFill>
        <p:spPr>
          <a:xfrm>
            <a:off x="3719044" y="1483459"/>
            <a:ext cx="4701774" cy="2956785"/>
          </a:xfrm>
          <a:prstGeom prst="rect">
            <a:avLst/>
          </a:prstGeom>
        </p:spPr>
      </p:pic>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153" y="496648"/>
            <a:ext cx="11185741" cy="4945136"/>
          </a:xfrm>
        </p:spPr>
        <p:txBody>
          <a:bodyPr>
            <a:normAutofit/>
          </a:bodyPr>
          <a:lstStyle/>
          <a:p>
            <a:r>
              <a:rPr lang="en-US" sz="2400" cap="none" dirty="0"/>
              <a:t>The Department of Safety and Risk Management at Grambling State University is focused on ensuring the safety and health of our employees, students, as well as  protecting our property. We work diligently to support the creation of learning environments that are conducive to learning and working conditions that enhance employee safety.  </a:t>
            </a:r>
            <a:br>
              <a:rPr lang="en-US" sz="2400" cap="none" dirty="0"/>
            </a:br>
            <a:br>
              <a:rPr lang="en-US" sz="2400" cap="none" dirty="0"/>
            </a:br>
            <a:r>
              <a:rPr lang="en-US" sz="2400" cap="none" dirty="0"/>
              <a:t>This “General Safety Rules” training is one of several safety trainings that </a:t>
            </a:r>
            <a:r>
              <a:rPr lang="en-US" sz="2400" cap="none" dirty="0">
                <a:solidFill>
                  <a:schemeClr val="accent3">
                    <a:lumMod val="75000"/>
                  </a:schemeClr>
                </a:solidFill>
              </a:rPr>
              <a:t>ALL GSU EMPLOYEES</a:t>
            </a:r>
            <a:r>
              <a:rPr lang="en-US" sz="2400" cap="none" dirty="0"/>
              <a:t> must complete annually. It is designed to help increase our safety awareness, avoid accidents, and to help promote a strong safety culture at </a:t>
            </a:r>
            <a:r>
              <a:rPr lang="en-US" sz="2400" cap="none" dirty="0">
                <a:solidFill>
                  <a:schemeClr val="accent3">
                    <a:lumMod val="75000"/>
                  </a:schemeClr>
                </a:solidFill>
              </a:rPr>
              <a:t>GSU</a:t>
            </a:r>
            <a:r>
              <a:rPr lang="en-US" sz="2400" cap="none" dirty="0"/>
              <a:t>.</a:t>
            </a:r>
            <a:br>
              <a:rPr lang="en-US" sz="2400" cap="none" dirty="0"/>
            </a:br>
            <a:br>
              <a:rPr lang="en-US" sz="2400" cap="none" dirty="0"/>
            </a:br>
            <a:br>
              <a:rPr lang="en-US" sz="2400" cap="none" dirty="0"/>
            </a:br>
            <a:br>
              <a:rPr lang="en-US" sz="2400" cap="none" dirty="0"/>
            </a:br>
            <a:r>
              <a:rPr lang="en-US" sz="2400" cap="none" dirty="0"/>
              <a:t>The General Safety Manual Plan is available at: </a:t>
            </a:r>
            <a:r>
              <a:rPr lang="en-US" sz="2400" cap="none" dirty="0">
                <a:hlinkClick r:id="rId2"/>
              </a:rPr>
              <a:t>www.gram.edu</a:t>
            </a:r>
            <a:r>
              <a:rPr lang="en-US" sz="2400" cap="none" dirty="0"/>
              <a:t> </a:t>
            </a:r>
            <a:br>
              <a:rPr lang="en-US" sz="2400" cap="none" dirty="0"/>
            </a:br>
            <a:r>
              <a:rPr lang="en-US" sz="2400" cap="none" dirty="0"/>
              <a:t>(gsunet.gram.edu homepage) </a:t>
            </a:r>
          </a:p>
        </p:txBody>
      </p:sp>
      <p:sp>
        <p:nvSpPr>
          <p:cNvPr id="4" name="Slide Number Placeholder 3"/>
          <p:cNvSpPr>
            <a:spLocks noGrp="1"/>
          </p:cNvSpPr>
          <p:nvPr>
            <p:ph type="sldNum" sz="quarter" idx="12"/>
          </p:nvPr>
        </p:nvSpPr>
        <p:spPr/>
        <p:txBody>
          <a:bodyPr/>
          <a:lstStyle/>
          <a:p>
            <a:fld id="{7AAC19ED-7CFA-4AF2-BE7E-6017F4B12C94}" type="slidenum">
              <a:rPr lang="en-US" noProof="0" smtClean="0"/>
              <a:t>2</a:t>
            </a:fld>
            <a:endParaRPr lang="en-US" noProof="0" dirty="0"/>
          </a:p>
        </p:txBody>
      </p:sp>
      <p:sp>
        <p:nvSpPr>
          <p:cNvPr id="6" name="Subtitle 5">
            <a:extLst>
              <a:ext uri="{FF2B5EF4-FFF2-40B4-BE49-F238E27FC236}">
                <a16:creationId xmlns:a16="http://schemas.microsoft.com/office/drawing/2014/main" id="{6511AD2B-98A3-44AD-8FB8-7CAA4DE27C3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7652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D27-68F1-47B9-A6E0-2CEAFAEB2F41}"/>
              </a:ext>
            </a:extLst>
          </p:cNvPr>
          <p:cNvSpPr>
            <a:spLocks noGrp="1"/>
          </p:cNvSpPr>
          <p:nvPr>
            <p:ph type="title"/>
          </p:nvPr>
        </p:nvSpPr>
        <p:spPr>
          <a:xfrm>
            <a:off x="-196405" y="463945"/>
            <a:ext cx="5732584" cy="2278772"/>
          </a:xfrm>
        </p:spPr>
        <p:txBody>
          <a:bodyPr>
            <a:noAutofit/>
          </a:bodyPr>
          <a:lstStyle/>
          <a:p>
            <a:pPr algn="ctr"/>
            <a:r>
              <a:rPr lang="en-US" sz="3200" dirty="0"/>
              <a:t>Making </a:t>
            </a:r>
            <a:br>
              <a:rPr lang="en-US" sz="3200" dirty="0"/>
            </a:br>
            <a:r>
              <a:rPr lang="en-US" sz="3200" dirty="0"/>
              <a:t>Grambling State University </a:t>
            </a:r>
            <a:br>
              <a:rPr lang="en-US" sz="3200" dirty="0"/>
            </a:br>
            <a:r>
              <a:rPr lang="en-US" sz="3200" dirty="0"/>
              <a:t>a Safe Place to Work and Learn</a:t>
            </a:r>
          </a:p>
        </p:txBody>
      </p:sp>
      <p:sp>
        <p:nvSpPr>
          <p:cNvPr id="3" name="Content Placeholder 2">
            <a:extLst>
              <a:ext uri="{FF2B5EF4-FFF2-40B4-BE49-F238E27FC236}">
                <a16:creationId xmlns:a16="http://schemas.microsoft.com/office/drawing/2014/main" id="{4890876D-147F-4718-97A1-D749D03B8512}"/>
              </a:ext>
            </a:extLst>
          </p:cNvPr>
          <p:cNvSpPr>
            <a:spLocks noGrp="1"/>
          </p:cNvSpPr>
          <p:nvPr>
            <p:ph idx="1"/>
          </p:nvPr>
        </p:nvSpPr>
        <p:spPr>
          <a:xfrm>
            <a:off x="5992643" y="845254"/>
            <a:ext cx="5886019" cy="4509370"/>
          </a:xfrm>
        </p:spPr>
        <p:txBody>
          <a:bodyPr>
            <a:normAutofit/>
          </a:bodyPr>
          <a:lstStyle/>
          <a:p>
            <a:pPr marL="0" lvl="0" indent="0">
              <a:lnSpc>
                <a:spcPct val="100000"/>
              </a:lnSpc>
              <a:spcAft>
                <a:spcPts val="2400"/>
              </a:spcAft>
              <a:buNone/>
            </a:pPr>
            <a:r>
              <a:rPr lang="en-US" sz="3200" b="1" dirty="0"/>
              <a:t>Safety-related incidents impact:</a:t>
            </a:r>
          </a:p>
          <a:p>
            <a:pPr>
              <a:lnSpc>
                <a:spcPct val="100000"/>
              </a:lnSpc>
              <a:spcAft>
                <a:spcPts val="2400"/>
              </a:spcAft>
            </a:pPr>
            <a:r>
              <a:rPr lang="en-US" sz="3200" b="1" dirty="0"/>
              <a:t>Employee productivity and ultimately our efforts to support our students</a:t>
            </a:r>
          </a:p>
          <a:p>
            <a:pPr>
              <a:lnSpc>
                <a:spcPct val="100000"/>
              </a:lnSpc>
              <a:spcAft>
                <a:spcPts val="2400"/>
              </a:spcAft>
            </a:pPr>
            <a:r>
              <a:rPr lang="en-US" sz="3200" b="1" dirty="0"/>
              <a:t>Our quality of work</a:t>
            </a:r>
          </a:p>
          <a:p>
            <a:pPr>
              <a:lnSpc>
                <a:spcPct val="100000"/>
              </a:lnSpc>
              <a:spcAft>
                <a:spcPts val="2400"/>
              </a:spcAft>
            </a:pPr>
            <a:r>
              <a:rPr lang="en-US" sz="3200" b="1" dirty="0"/>
              <a:t>Employee morale</a:t>
            </a:r>
          </a:p>
        </p:txBody>
      </p:sp>
      <p:pic>
        <p:nvPicPr>
          <p:cNvPr id="16" name="Picture 15"/>
          <p:cNvPicPr>
            <a:picLocks noChangeAspect="1"/>
          </p:cNvPicPr>
          <p:nvPr/>
        </p:nvPicPr>
        <p:blipFill>
          <a:blip r:embed="rId2"/>
          <a:stretch>
            <a:fillRect/>
          </a:stretch>
        </p:blipFill>
        <p:spPr>
          <a:xfrm>
            <a:off x="895394" y="3099939"/>
            <a:ext cx="3548986" cy="2232696"/>
          </a:xfrm>
          <a:prstGeom prst="rect">
            <a:avLst/>
          </a:prstGeom>
        </p:spPr>
      </p:pic>
    </p:spTree>
    <p:extLst>
      <p:ext uri="{BB962C8B-B14F-4D97-AF65-F5344CB8AC3E}">
        <p14:creationId xmlns:p14="http://schemas.microsoft.com/office/powerpoint/2010/main" val="408564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hibited Don'T Do Not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84" y="606468"/>
            <a:ext cx="4998929" cy="4998929"/>
          </a:xfrm>
          <a:prstGeom prst="rect">
            <a:avLst/>
          </a:prstGeom>
          <a:ln>
            <a:noFill/>
          </a:ln>
          <a:effectLst>
            <a:softEdge rad="112500"/>
          </a:effectLst>
        </p:spPr>
      </p:pic>
      <p:sp>
        <p:nvSpPr>
          <p:cNvPr id="6" name="Content Placeholder 5">
            <a:extLst>
              <a:ext uri="{FF2B5EF4-FFF2-40B4-BE49-F238E27FC236}">
                <a16:creationId xmlns:a16="http://schemas.microsoft.com/office/drawing/2014/main" id="{C1445F58-7953-47AD-917A-485216F77D95}"/>
              </a:ext>
            </a:extLst>
          </p:cNvPr>
          <p:cNvSpPr>
            <a:spLocks noGrp="1"/>
          </p:cNvSpPr>
          <p:nvPr>
            <p:ph sz="quarter" idx="13"/>
          </p:nvPr>
        </p:nvSpPr>
        <p:spPr>
          <a:xfrm>
            <a:off x="0" y="388307"/>
            <a:ext cx="6893035" cy="5911851"/>
          </a:xfrm>
        </p:spPr>
        <p:txBody>
          <a:bodyPr>
            <a:normAutofit lnSpcReduction="10000"/>
          </a:bodyPr>
          <a:lstStyle/>
          <a:p>
            <a:pPr>
              <a:lnSpc>
                <a:spcPct val="100000"/>
              </a:lnSpc>
              <a:spcBef>
                <a:spcPts val="0"/>
              </a:spcBef>
            </a:pPr>
            <a:r>
              <a:rPr lang="en-US" sz="2800" dirty="0">
                <a:solidFill>
                  <a:prstClr val="black">
                    <a:lumMod val="85000"/>
                    <a:lumOff val="15000"/>
                  </a:prstClr>
                </a:solidFill>
                <a:cs typeface="Segoe UI" panose="020B0502040204020203" pitchFamily="34" charset="0"/>
              </a:rPr>
              <a:t>Smoking on GSU property.</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solidFill>
                  <a:prstClr val="black">
                    <a:lumMod val="85000"/>
                    <a:lumOff val="15000"/>
                  </a:prstClr>
                </a:solidFill>
                <a:cs typeface="Segoe UI" panose="020B0502040204020203" pitchFamily="34" charset="0"/>
              </a:rPr>
              <a:t>Fighting and other aggressive behavior.</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t>Possession of unauthorized weapons and firearms.</a:t>
            </a:r>
          </a:p>
          <a:p>
            <a:pPr marL="0" indent="0">
              <a:lnSpc>
                <a:spcPct val="100000"/>
              </a:lnSpc>
              <a:spcBef>
                <a:spcPts val="0"/>
              </a:spcBef>
              <a:buNone/>
            </a:pPr>
            <a:endParaRPr lang="en-US" sz="2800" dirty="0">
              <a:solidFill>
                <a:prstClr val="black">
                  <a:lumMod val="85000"/>
                  <a:lumOff val="15000"/>
                </a:prstClr>
              </a:solidFill>
              <a:cs typeface="Segoe UI" panose="020B0502040204020203" pitchFamily="34" charset="0"/>
            </a:endParaRPr>
          </a:p>
          <a:p>
            <a:pPr>
              <a:lnSpc>
                <a:spcPct val="100000"/>
              </a:lnSpc>
              <a:spcBef>
                <a:spcPts val="0"/>
              </a:spcBef>
            </a:pPr>
            <a:r>
              <a:rPr lang="en-US" sz="2800" dirty="0"/>
              <a:t>Use of alcoholic beverages, illegal drugs, or unauthorized medically prescribed drugs. Inform your immediate supervisor if you are required to take medication during work hours.  </a:t>
            </a:r>
          </a:p>
          <a:p>
            <a:pPr marL="0" indent="0">
              <a:lnSpc>
                <a:spcPct val="100000"/>
              </a:lnSpc>
              <a:spcBef>
                <a:spcPts val="0"/>
              </a:spcBef>
              <a:buNone/>
            </a:pPr>
            <a:r>
              <a:rPr lang="en-US" sz="2800" dirty="0"/>
              <a:t>* </a:t>
            </a:r>
            <a:r>
              <a:rPr lang="en-US" sz="1900" dirty="0"/>
              <a:t>Medical documentation stating that the medication will not       adversely affect your decision making or physical ability may be required.</a:t>
            </a:r>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p>
          <a:p>
            <a:pPr>
              <a:lnSpc>
                <a:spcPct val="100000"/>
              </a:lnSpc>
              <a:spcBef>
                <a:spcPts val="0"/>
              </a:spcBef>
            </a:pPr>
            <a:endParaRPr lang="en-US" sz="2800" dirty="0">
              <a:solidFill>
                <a:prstClr val="black">
                  <a:lumMod val="85000"/>
                  <a:lumOff val="15000"/>
                </a:prstClr>
              </a:solidFill>
              <a:cs typeface="Segoe UI" panose="020B0502040204020203" pitchFamily="34" charset="0"/>
            </a:endParaRPr>
          </a:p>
        </p:txBody>
      </p:sp>
      <p:sp>
        <p:nvSpPr>
          <p:cNvPr id="2" name="Title 1"/>
          <p:cNvSpPr>
            <a:spLocks noGrp="1"/>
          </p:cNvSpPr>
          <p:nvPr>
            <p:ph type="title"/>
          </p:nvPr>
        </p:nvSpPr>
        <p:spPr>
          <a:xfrm>
            <a:off x="7314268" y="2145428"/>
            <a:ext cx="4641006" cy="2397608"/>
          </a:xfrm>
        </p:spPr>
        <p:txBody>
          <a:bodyPr/>
          <a:lstStyle/>
          <a:p>
            <a:r>
              <a:rPr lang="en-US" dirty="0">
                <a:solidFill>
                  <a:schemeClr val="accent3">
                    <a:lumMod val="75000"/>
                  </a:schemeClr>
                </a:solidFill>
              </a:rPr>
              <a:t>GSU</a:t>
            </a:r>
            <a:r>
              <a:rPr lang="en-US" dirty="0"/>
              <a:t> </a:t>
            </a:r>
            <a:br>
              <a:rPr lang="en-US" dirty="0"/>
            </a:br>
            <a:r>
              <a:rPr lang="en-US" dirty="0"/>
              <a:t>Non-Negotiable Safety Items</a:t>
            </a:r>
          </a:p>
        </p:txBody>
      </p:sp>
    </p:spTree>
    <p:extLst>
      <p:ext uri="{BB962C8B-B14F-4D97-AF65-F5344CB8AC3E}">
        <p14:creationId xmlns:p14="http://schemas.microsoft.com/office/powerpoint/2010/main" val="262186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0" y="287429"/>
            <a:ext cx="4935255" cy="5423770"/>
          </a:xfrm>
          <a:prstGeom prst="irregularSeal2">
            <a:avLst/>
          </a:prstGeom>
          <a:solidFill>
            <a:schemeClr val="bg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0C46EC-1FC7-4065-BC98-F8A55E539322}"/>
              </a:ext>
            </a:extLst>
          </p:cNvPr>
          <p:cNvSpPr>
            <a:spLocks noGrp="1"/>
          </p:cNvSpPr>
          <p:nvPr>
            <p:ph type="title"/>
          </p:nvPr>
        </p:nvSpPr>
        <p:spPr>
          <a:xfrm>
            <a:off x="150312" y="543706"/>
            <a:ext cx="4997885" cy="5167493"/>
          </a:xfrm>
        </p:spPr>
        <p:txBody>
          <a:bodyPr>
            <a:noAutofit/>
          </a:bodyPr>
          <a:lstStyle/>
          <a:p>
            <a:pPr lvl="0" algn="ctr"/>
            <a:br>
              <a:rPr lang="en-US" sz="2800" dirty="0"/>
            </a:br>
            <a:br>
              <a:rPr lang="en-US" sz="2800" dirty="0"/>
            </a:br>
            <a:br>
              <a:rPr lang="en-US" sz="2800" dirty="0"/>
            </a:br>
            <a:br>
              <a:rPr lang="en-US" sz="2800" dirty="0"/>
            </a:br>
            <a:r>
              <a:rPr lang="en-US" sz="2000" dirty="0"/>
              <a:t>Before beginning work, </a:t>
            </a:r>
            <a:br>
              <a:rPr lang="en-US" sz="2000" dirty="0"/>
            </a:br>
            <a:r>
              <a:rPr lang="en-US" sz="2000" dirty="0"/>
              <a:t>please notify your supervisor of </a:t>
            </a:r>
            <a:br>
              <a:rPr lang="en-US" sz="2000" dirty="0"/>
            </a:br>
            <a:r>
              <a:rPr lang="en-US" sz="2000" dirty="0"/>
              <a:t>any permanent or temporary impairment that may reduce your ability to </a:t>
            </a:r>
            <a:br>
              <a:rPr lang="en-US" sz="2000" dirty="0"/>
            </a:br>
            <a:r>
              <a:rPr lang="en-US" sz="2000" dirty="0"/>
              <a:t>perform in a safe manner.</a:t>
            </a:r>
          </a:p>
        </p:txBody>
      </p:sp>
      <p:sp>
        <p:nvSpPr>
          <p:cNvPr id="3" name="Content Placeholder 2">
            <a:extLst>
              <a:ext uri="{FF2B5EF4-FFF2-40B4-BE49-F238E27FC236}">
                <a16:creationId xmlns:a16="http://schemas.microsoft.com/office/drawing/2014/main" id="{8A851964-E2BB-4A8E-95FD-73EF52089F1C}"/>
              </a:ext>
            </a:extLst>
          </p:cNvPr>
          <p:cNvSpPr>
            <a:spLocks noGrp="1"/>
          </p:cNvSpPr>
          <p:nvPr>
            <p:ph idx="1"/>
          </p:nvPr>
        </p:nvSpPr>
        <p:spPr>
          <a:xfrm>
            <a:off x="5285984" y="0"/>
            <a:ext cx="6789105" cy="6254702"/>
          </a:xfrm>
        </p:spPr>
        <p:txBody>
          <a:bodyPr>
            <a:noAutofit/>
          </a:bodyPr>
          <a:lstStyle/>
          <a:p>
            <a:pPr>
              <a:lnSpc>
                <a:spcPct val="100000"/>
              </a:lnSpc>
              <a:spcBef>
                <a:spcPts val="0"/>
              </a:spcBef>
            </a:pPr>
            <a:r>
              <a:rPr lang="en-US" sz="2000" dirty="0">
                <a:solidFill>
                  <a:prstClr val="black"/>
                </a:solidFill>
              </a:rPr>
              <a:t>Wear protective equipment </a:t>
            </a:r>
          </a:p>
          <a:p>
            <a:pPr>
              <a:lnSpc>
                <a:spcPct val="100000"/>
              </a:lnSpc>
              <a:spcBef>
                <a:spcPts val="0"/>
              </a:spcBef>
            </a:pPr>
            <a:endParaRPr lang="en-US" sz="2000" dirty="0">
              <a:solidFill>
                <a:prstClr val="black"/>
              </a:solidFill>
            </a:endParaRPr>
          </a:p>
          <a:p>
            <a:pPr>
              <a:lnSpc>
                <a:spcPct val="100000"/>
              </a:lnSpc>
              <a:spcBef>
                <a:spcPts val="0"/>
              </a:spcBef>
            </a:pPr>
            <a:r>
              <a:rPr lang="en-US" sz="2000" dirty="0">
                <a:solidFill>
                  <a:prstClr val="black"/>
                </a:solidFill>
              </a:rPr>
              <a:t>Be properly trained before operating equipment</a:t>
            </a:r>
          </a:p>
          <a:p>
            <a:pPr>
              <a:lnSpc>
                <a:spcPct val="100000"/>
              </a:lnSpc>
              <a:spcBef>
                <a:spcPts val="0"/>
              </a:spcBef>
            </a:pPr>
            <a:endParaRPr lang="en-US" sz="2000" dirty="0">
              <a:solidFill>
                <a:prstClr val="black"/>
              </a:solidFill>
            </a:endParaRPr>
          </a:p>
          <a:p>
            <a:pPr>
              <a:lnSpc>
                <a:spcPct val="100000"/>
              </a:lnSpc>
              <a:spcBef>
                <a:spcPts val="0"/>
              </a:spcBef>
            </a:pPr>
            <a:r>
              <a:rPr lang="en-US" sz="2000" dirty="0">
                <a:solidFill>
                  <a:prstClr val="black"/>
                </a:solidFill>
              </a:rPr>
              <a:t>Inspect the workstation for potential hazards</a:t>
            </a:r>
          </a:p>
          <a:p>
            <a:pPr>
              <a:lnSpc>
                <a:spcPct val="100000"/>
              </a:lnSpc>
              <a:spcBef>
                <a:spcPts val="0"/>
              </a:spcBef>
            </a:pPr>
            <a:endParaRPr lang="en-US" sz="2000" dirty="0">
              <a:solidFill>
                <a:prstClr val="black"/>
              </a:solidFill>
            </a:endParaRPr>
          </a:p>
          <a:p>
            <a:pPr>
              <a:lnSpc>
                <a:spcPct val="100000"/>
              </a:lnSpc>
              <a:spcBef>
                <a:spcPts val="0"/>
              </a:spcBef>
            </a:pPr>
            <a:r>
              <a:rPr lang="en-US" sz="2000" dirty="0">
                <a:solidFill>
                  <a:prstClr val="black"/>
                </a:solidFill>
              </a:rPr>
              <a:t>If there is any doubt about the method of work to be used be sure to consult your supervisor</a:t>
            </a:r>
          </a:p>
          <a:p>
            <a:pPr>
              <a:lnSpc>
                <a:spcPct val="100000"/>
              </a:lnSpc>
              <a:spcBef>
                <a:spcPts val="0"/>
              </a:spcBef>
            </a:pPr>
            <a:endParaRPr lang="en-US" sz="2000" dirty="0">
              <a:solidFill>
                <a:prstClr val="black"/>
              </a:solidFill>
            </a:endParaRPr>
          </a:p>
          <a:p>
            <a:pPr>
              <a:lnSpc>
                <a:spcPct val="100000"/>
              </a:lnSpc>
              <a:spcBef>
                <a:spcPts val="0"/>
              </a:spcBef>
            </a:pPr>
            <a:r>
              <a:rPr lang="en-US" sz="2000" dirty="0"/>
              <a:t>Return all tools and equipment to a designated place after use</a:t>
            </a:r>
          </a:p>
          <a:p>
            <a:pPr>
              <a:lnSpc>
                <a:spcPct val="100000"/>
              </a:lnSpc>
              <a:spcBef>
                <a:spcPts val="0"/>
              </a:spcBef>
            </a:pPr>
            <a:endParaRPr lang="en-US" sz="2000" dirty="0"/>
          </a:p>
          <a:p>
            <a:pPr>
              <a:lnSpc>
                <a:spcPct val="100000"/>
              </a:lnSpc>
              <a:spcBef>
                <a:spcPts val="0"/>
              </a:spcBef>
            </a:pPr>
            <a:r>
              <a:rPr lang="en-US" sz="2000" dirty="0"/>
              <a:t>Use proper lifting techniques</a:t>
            </a:r>
          </a:p>
          <a:p>
            <a:pPr>
              <a:lnSpc>
                <a:spcPct val="100000"/>
              </a:lnSpc>
              <a:spcBef>
                <a:spcPts val="0"/>
              </a:spcBef>
            </a:pPr>
            <a:endParaRPr lang="en-US" sz="2000" dirty="0"/>
          </a:p>
          <a:p>
            <a:pPr>
              <a:lnSpc>
                <a:spcPct val="100000"/>
              </a:lnSpc>
              <a:spcBef>
                <a:spcPts val="0"/>
              </a:spcBef>
            </a:pPr>
            <a:r>
              <a:rPr lang="en-US" sz="2000" dirty="0"/>
              <a:t>Do not throw objects or attempt to catch a falling object</a:t>
            </a:r>
          </a:p>
          <a:p>
            <a:pPr>
              <a:lnSpc>
                <a:spcPct val="100000"/>
              </a:lnSpc>
              <a:spcBef>
                <a:spcPts val="0"/>
              </a:spcBef>
            </a:pPr>
            <a:endParaRPr lang="en-US" sz="2000" dirty="0"/>
          </a:p>
          <a:p>
            <a:pPr>
              <a:lnSpc>
                <a:spcPct val="100000"/>
              </a:lnSpc>
              <a:spcBef>
                <a:spcPts val="0"/>
              </a:spcBef>
            </a:pPr>
            <a:r>
              <a:rPr lang="en-US" sz="2000" dirty="0"/>
              <a:t>IMMEDIATELY use safety tape or “wet floor” sign to identify potential slip, trip or fall hazards</a:t>
            </a:r>
            <a:endParaRPr lang="en-US" sz="2000" dirty="0">
              <a:solidFill>
                <a:prstClr val="black"/>
              </a:solidFill>
            </a:endParaRPr>
          </a:p>
        </p:txBody>
      </p:sp>
    </p:spTree>
    <p:extLst>
      <p:ext uri="{BB962C8B-B14F-4D97-AF65-F5344CB8AC3E}">
        <p14:creationId xmlns:p14="http://schemas.microsoft.com/office/powerpoint/2010/main" val="321034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normAutofit fontScale="90000"/>
          </a:bodyPr>
          <a:lstStyle/>
          <a:p>
            <a:r>
              <a:rPr lang="en-US" dirty="0"/>
              <a:t>Demonstrating safe driving strengthens our safety culture!</a:t>
            </a:r>
          </a:p>
        </p:txBody>
      </p:sp>
      <p:sp>
        <p:nvSpPr>
          <p:cNvPr id="6" name="Oval 5">
            <a:extLst>
              <a:ext uri="{FF2B5EF4-FFF2-40B4-BE49-F238E27FC236}">
                <a16:creationId xmlns:a16="http://schemas.microsoft.com/office/drawing/2014/main" id="{EBE5B2B2-0684-4BD8-9A66-EEE670977AEB}"/>
              </a:ext>
              <a:ext uri="{C183D7F6-B498-43B3-948B-1728B52AA6E4}">
                <adec:decorative xmlns:adec="http://schemas.microsoft.com/office/drawing/2017/decorative" val="1"/>
              </a:ext>
            </a:extLst>
          </p:cNvPr>
          <p:cNvSpPr/>
          <p:nvPr/>
        </p:nvSpPr>
        <p:spPr>
          <a:xfrm>
            <a:off x="2182367"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D142DF4-4EE3-4660-9BDC-D1E1707D98BC}"/>
              </a:ext>
            </a:extLst>
          </p:cNvPr>
          <p:cNvSpPr txBox="1"/>
          <p:nvPr/>
        </p:nvSpPr>
        <p:spPr>
          <a:xfrm>
            <a:off x="2249679" y="1855939"/>
            <a:ext cx="333375" cy="400110"/>
          </a:xfrm>
          <a:prstGeom prst="rect">
            <a:avLst/>
          </a:prstGeom>
          <a:noFill/>
        </p:spPr>
        <p:txBody>
          <a:bodyPr wrap="square" rtlCol="0">
            <a:spAutoFit/>
          </a:bodyPr>
          <a:lstStyle/>
          <a:p>
            <a:r>
              <a:rPr lang="en-US" sz="2000" dirty="0">
                <a:solidFill>
                  <a:schemeClr val="bg1"/>
                </a:solidFill>
              </a:rPr>
              <a:t>1</a:t>
            </a:r>
          </a:p>
        </p:txBody>
      </p:sp>
      <p:sp>
        <p:nvSpPr>
          <p:cNvPr id="3" name="Content Placeholder 2">
            <a:extLst>
              <a:ext uri="{FF2B5EF4-FFF2-40B4-BE49-F238E27FC236}">
                <a16:creationId xmlns:a16="http://schemas.microsoft.com/office/drawing/2014/main" id="{07861C65-5310-42F3-BA62-63E7E01D96D2}"/>
              </a:ext>
            </a:extLst>
          </p:cNvPr>
          <p:cNvSpPr>
            <a:spLocks noGrp="1"/>
          </p:cNvSpPr>
          <p:nvPr>
            <p:ph sz="quarter" idx="13"/>
          </p:nvPr>
        </p:nvSpPr>
        <p:spPr>
          <a:xfrm>
            <a:off x="762000" y="2545484"/>
            <a:ext cx="3348000" cy="2291676"/>
          </a:xfrm>
        </p:spPr>
        <p:txBody>
          <a:bodyPr>
            <a:noAutofit/>
          </a:bodyPr>
          <a:lstStyle/>
          <a:p>
            <a:pPr marL="0" lvl="0" indent="0">
              <a:buNone/>
            </a:pPr>
            <a:r>
              <a:rPr lang="en-US" dirty="0"/>
              <a:t>Wear seat belts and do not speed. Remember we have lots of pedestrians that may not be paying attention.</a:t>
            </a:r>
          </a:p>
          <a:p>
            <a:pPr marL="0" lvl="0" indent="0" algn="ctr">
              <a:buNone/>
            </a:pPr>
            <a:endParaRPr lang="en-US" sz="2400" dirty="0"/>
          </a:p>
          <a:p>
            <a:pPr marL="0" indent="0" algn="ctr">
              <a:buNone/>
            </a:pPr>
            <a:endParaRPr lang="en-US" sz="2400" dirty="0"/>
          </a:p>
        </p:txBody>
      </p:sp>
      <p:sp>
        <p:nvSpPr>
          <p:cNvPr id="7" name="Oval 6">
            <a:extLst>
              <a:ext uri="{FF2B5EF4-FFF2-40B4-BE49-F238E27FC236}">
                <a16:creationId xmlns:a16="http://schemas.microsoft.com/office/drawing/2014/main" id="{498F9BDC-F173-4590-A94B-9747D4716722}"/>
              </a:ext>
              <a:ext uri="{C183D7F6-B498-43B3-948B-1728B52AA6E4}">
                <adec:decorative xmlns:adec="http://schemas.microsoft.com/office/drawing/2017/decorative" val="1"/>
              </a:ext>
            </a:extLst>
          </p:cNvPr>
          <p:cNvSpPr/>
          <p:nvPr/>
        </p:nvSpPr>
        <p:spPr>
          <a:xfrm>
            <a:off x="5855273"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9124239-D4DF-4D00-AF5F-B08E7F4284D0}"/>
              </a:ext>
            </a:extLst>
          </p:cNvPr>
          <p:cNvSpPr txBox="1"/>
          <p:nvPr/>
        </p:nvSpPr>
        <p:spPr>
          <a:xfrm>
            <a:off x="5928910" y="1855939"/>
            <a:ext cx="333375" cy="400110"/>
          </a:xfrm>
          <a:prstGeom prst="rect">
            <a:avLst/>
          </a:prstGeom>
          <a:noFill/>
        </p:spPr>
        <p:txBody>
          <a:bodyPr wrap="square" rtlCol="0">
            <a:spAutoFit/>
          </a:bodyPr>
          <a:lstStyle/>
          <a:p>
            <a:r>
              <a:rPr lang="en-US" sz="2000" dirty="0">
                <a:solidFill>
                  <a:schemeClr val="bg1"/>
                </a:solidFill>
              </a:rPr>
              <a:t>2</a:t>
            </a:r>
          </a:p>
        </p:txBody>
      </p:sp>
      <p:sp>
        <p:nvSpPr>
          <p:cNvPr id="4" name="Content Placeholder 3">
            <a:extLst>
              <a:ext uri="{FF2B5EF4-FFF2-40B4-BE49-F238E27FC236}">
                <a16:creationId xmlns:a16="http://schemas.microsoft.com/office/drawing/2014/main" id="{BE3B3829-6AFB-41B3-A1B4-EF5B1CE00020}"/>
              </a:ext>
            </a:extLst>
          </p:cNvPr>
          <p:cNvSpPr>
            <a:spLocks noGrp="1"/>
          </p:cNvSpPr>
          <p:nvPr>
            <p:ph sz="quarter" idx="14"/>
          </p:nvPr>
        </p:nvSpPr>
        <p:spPr>
          <a:xfrm>
            <a:off x="4421999" y="2545484"/>
            <a:ext cx="3348000" cy="1260000"/>
          </a:xfrm>
        </p:spPr>
        <p:txBody>
          <a:bodyPr>
            <a:noAutofit/>
          </a:bodyPr>
          <a:lstStyle/>
          <a:p>
            <a:pPr marL="0" lvl="0" indent="0">
              <a:buNone/>
            </a:pPr>
            <a:r>
              <a:rPr lang="en-US" dirty="0"/>
              <a:t>Comply with all traffic signs, signals, markers, and persons designated to direct traffic.</a:t>
            </a:r>
          </a:p>
          <a:p>
            <a:pPr marL="0" indent="0" algn="ctr">
              <a:buNone/>
            </a:pPr>
            <a:endParaRPr lang="en-US" sz="2400" dirty="0"/>
          </a:p>
        </p:txBody>
      </p:sp>
      <p:sp>
        <p:nvSpPr>
          <p:cNvPr id="8" name="Oval 7">
            <a:extLst>
              <a:ext uri="{FF2B5EF4-FFF2-40B4-BE49-F238E27FC236}">
                <a16:creationId xmlns:a16="http://schemas.microsoft.com/office/drawing/2014/main" id="{637BAB53-DA38-4DD5-9A3E-8152A042F2D9}"/>
              </a:ext>
              <a:ext uri="{C183D7F6-B498-43B3-948B-1728B52AA6E4}">
                <adec:decorative xmlns:adec="http://schemas.microsoft.com/office/drawing/2017/decorative" val="1"/>
              </a:ext>
            </a:extLst>
          </p:cNvPr>
          <p:cNvSpPr/>
          <p:nvPr/>
        </p:nvSpPr>
        <p:spPr>
          <a:xfrm>
            <a:off x="9520046" y="1825836"/>
            <a:ext cx="468000" cy="468000"/>
          </a:xfrm>
          <a:prstGeom prst="ellipse">
            <a:avLst/>
          </a:prstGeom>
          <a:solidFill>
            <a:schemeClr val="accent1"/>
          </a:solidFill>
          <a:ln w="28575">
            <a:solidFill>
              <a:schemeClr val="tx1"/>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B4695A3-1853-4E49-84FD-FE5CBABEF961}"/>
              </a:ext>
            </a:extLst>
          </p:cNvPr>
          <p:cNvSpPr txBox="1"/>
          <p:nvPr/>
        </p:nvSpPr>
        <p:spPr>
          <a:xfrm>
            <a:off x="9587358" y="1855939"/>
            <a:ext cx="333375" cy="400110"/>
          </a:xfrm>
          <a:prstGeom prst="rect">
            <a:avLst/>
          </a:prstGeom>
          <a:noFill/>
        </p:spPr>
        <p:txBody>
          <a:bodyPr wrap="square" rtlCol="0">
            <a:spAutoFit/>
          </a:bodyPr>
          <a:lstStyle/>
          <a:p>
            <a:r>
              <a:rPr lang="en-US" sz="2000" dirty="0">
                <a:solidFill>
                  <a:schemeClr val="bg1"/>
                </a:solidFill>
              </a:rPr>
              <a:t>3</a:t>
            </a:r>
          </a:p>
        </p:txBody>
      </p:sp>
      <p:sp>
        <p:nvSpPr>
          <p:cNvPr id="5" name="Content Placeholder 4">
            <a:extLst>
              <a:ext uri="{FF2B5EF4-FFF2-40B4-BE49-F238E27FC236}">
                <a16:creationId xmlns:a16="http://schemas.microsoft.com/office/drawing/2014/main" id="{8E1F8476-CA40-4F5D-BFDF-703563EA67EC}"/>
              </a:ext>
            </a:extLst>
          </p:cNvPr>
          <p:cNvSpPr>
            <a:spLocks noGrp="1"/>
          </p:cNvSpPr>
          <p:nvPr>
            <p:ph sz="quarter" idx="15"/>
          </p:nvPr>
        </p:nvSpPr>
        <p:spPr>
          <a:xfrm>
            <a:off x="7835413" y="2545484"/>
            <a:ext cx="4305266" cy="2917613"/>
          </a:xfrm>
        </p:spPr>
        <p:txBody>
          <a:bodyPr>
            <a:noAutofit/>
          </a:bodyPr>
          <a:lstStyle/>
          <a:p>
            <a:pPr marL="0" lvl="0" indent="0">
              <a:buNone/>
            </a:pPr>
            <a:r>
              <a:rPr lang="en-US" dirty="0"/>
              <a:t>University Authorized Drivers…</a:t>
            </a:r>
          </a:p>
          <a:p>
            <a:pPr marL="0" lvl="0" indent="0">
              <a:buNone/>
            </a:pPr>
            <a:r>
              <a:rPr lang="en-US" dirty="0"/>
              <a:t>Keep documents updated with the Office of Safety and Risk Management.</a:t>
            </a:r>
          </a:p>
          <a:p>
            <a:pPr marL="0" lvl="0" indent="0">
              <a:buNone/>
            </a:pPr>
            <a:r>
              <a:rPr lang="en-US" dirty="0">
                <a:solidFill>
                  <a:schemeClr val="accent3">
                    <a:lumMod val="75000"/>
                  </a:schemeClr>
                </a:solidFill>
              </a:rPr>
              <a:t>Under no circumstances should you operate a University vehicle without authorization.</a:t>
            </a:r>
          </a:p>
          <a:p>
            <a:pPr marL="0" indent="0" algn="ctr">
              <a:buNone/>
            </a:pPr>
            <a:endParaRPr lang="en-US" sz="2400" dirty="0"/>
          </a:p>
        </p:txBody>
      </p:sp>
      <p:sp>
        <p:nvSpPr>
          <p:cNvPr id="12" name="Slide Number Placehold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a:lstStyle/>
          <a:p>
            <a:fld id="{7AAC19ED-7CFA-4AF2-BE7E-6017F4B12C94}" type="slidenum">
              <a:rPr lang="en-US" smtClean="0"/>
              <a:pPr/>
              <a:t>6</a:t>
            </a:fld>
            <a:endParaRPr lang="en-US" dirty="0"/>
          </a:p>
        </p:txBody>
      </p:sp>
    </p:spTree>
    <p:extLst>
      <p:ext uri="{BB962C8B-B14F-4D97-AF65-F5344CB8AC3E}">
        <p14:creationId xmlns:p14="http://schemas.microsoft.com/office/powerpoint/2010/main" val="37168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061B-93AF-4A3E-9D95-D1F4A2B92571}"/>
              </a:ext>
            </a:extLst>
          </p:cNvPr>
          <p:cNvSpPr>
            <a:spLocks noGrp="1"/>
          </p:cNvSpPr>
          <p:nvPr>
            <p:ph type="title"/>
          </p:nvPr>
        </p:nvSpPr>
        <p:spPr>
          <a:xfrm>
            <a:off x="1891432" y="81328"/>
            <a:ext cx="8956108" cy="684633"/>
          </a:xfrm>
        </p:spPr>
        <p:txBody>
          <a:bodyPr>
            <a:normAutofit fontScale="90000"/>
          </a:bodyPr>
          <a:lstStyle/>
          <a:p>
            <a:r>
              <a:rPr lang="en-US" sz="4000" dirty="0"/>
              <a:t>Accidents and Incidents </a:t>
            </a:r>
            <a:br>
              <a:rPr lang="en-US" sz="4000" dirty="0"/>
            </a:br>
            <a:r>
              <a:rPr lang="en-US" sz="4000" dirty="0"/>
              <a:t>Investigation Procedures </a:t>
            </a:r>
          </a:p>
        </p:txBody>
      </p:sp>
      <p:sp>
        <p:nvSpPr>
          <p:cNvPr id="5" name="Slide Number Placeholder 4">
            <a:extLst>
              <a:ext uri="{FF2B5EF4-FFF2-40B4-BE49-F238E27FC236}">
                <a16:creationId xmlns:a16="http://schemas.microsoft.com/office/drawing/2014/main" id="{82372FC0-087E-4C53-82C7-1D7555E688EE}"/>
              </a:ext>
            </a:extLst>
          </p:cNvPr>
          <p:cNvSpPr>
            <a:spLocks noGrp="1"/>
          </p:cNvSpPr>
          <p:nvPr>
            <p:ph type="sldNum" sz="quarter" idx="12"/>
          </p:nvPr>
        </p:nvSpPr>
        <p:spPr/>
        <p:txBody>
          <a:bodyPr/>
          <a:lstStyle/>
          <a:p>
            <a:fld id="{7AAC19ED-7CFA-4AF2-BE7E-6017F4B12C94}" type="slidenum">
              <a:rPr lang="en-US" smtClean="0"/>
              <a:t>7</a:t>
            </a:fld>
            <a:endParaRPr lang="en-US" dirty="0"/>
          </a:p>
        </p:txBody>
      </p:sp>
      <p:sp>
        <p:nvSpPr>
          <p:cNvPr id="6" name="TextBox 5"/>
          <p:cNvSpPr txBox="1"/>
          <p:nvPr/>
        </p:nvSpPr>
        <p:spPr>
          <a:xfrm>
            <a:off x="112734" y="1145314"/>
            <a:ext cx="5962389" cy="2769989"/>
          </a:xfrm>
          <a:prstGeom prst="rect">
            <a:avLst/>
          </a:prstGeom>
          <a:noFill/>
        </p:spPr>
        <p:txBody>
          <a:bodyPr wrap="square" rtlCol="0">
            <a:spAutoFit/>
          </a:bodyPr>
          <a:lstStyle/>
          <a:p>
            <a:pPr lvl="0">
              <a:spcAft>
                <a:spcPts val="1200"/>
              </a:spcAft>
            </a:pPr>
            <a:r>
              <a:rPr lang="en-US" b="1" u="sng" dirty="0">
                <a:solidFill>
                  <a:prstClr val="black">
                    <a:lumMod val="85000"/>
                    <a:lumOff val="15000"/>
                  </a:prstClr>
                </a:solidFill>
                <a:cs typeface="Segoe UI" panose="020B0502040204020203" pitchFamily="34" charset="0"/>
              </a:rPr>
              <a:t>For Employees: </a:t>
            </a:r>
          </a:p>
          <a:p>
            <a:pPr lvl="0">
              <a:spcAft>
                <a:spcPts val="1200"/>
              </a:spcAft>
            </a:pPr>
            <a:r>
              <a:rPr lang="en-US" dirty="0"/>
              <a:t>When an </a:t>
            </a:r>
            <a:r>
              <a:rPr lang="en-US" u="sng" dirty="0"/>
              <a:t>employee </a:t>
            </a:r>
            <a:r>
              <a:rPr lang="en-US" dirty="0"/>
              <a:t>is injured in a non-vehicular accident, the </a:t>
            </a:r>
            <a:r>
              <a:rPr lang="en-US" u="sng" dirty="0"/>
              <a:t>employee’s supervisor</a:t>
            </a:r>
            <a:r>
              <a:rPr lang="en-US" dirty="0"/>
              <a:t> must complete the DA 2000- State Employee Incident/Accident Investigation Form.  </a:t>
            </a:r>
          </a:p>
          <a:p>
            <a:pPr lvl="0">
              <a:spcAft>
                <a:spcPts val="1200"/>
              </a:spcAft>
            </a:pPr>
            <a:r>
              <a:rPr lang="en-US" dirty="0">
                <a:solidFill>
                  <a:prstClr val="black">
                    <a:lumMod val="85000"/>
                    <a:lumOff val="15000"/>
                  </a:prstClr>
                </a:solidFill>
                <a:cs typeface="Segoe UI" panose="020B0502040204020203" pitchFamily="34" charset="0"/>
              </a:rPr>
              <a:t>Once completed, forward DA 2000 to The Office of Safety &amp; Risk Management.</a:t>
            </a:r>
          </a:p>
          <a:p>
            <a:endParaRPr lang="en-US" u="sng" dirty="0"/>
          </a:p>
          <a:p>
            <a:endParaRPr lang="en-US" dirty="0"/>
          </a:p>
        </p:txBody>
      </p:sp>
      <p:sp>
        <p:nvSpPr>
          <p:cNvPr id="20" name="TextBox 19"/>
          <p:cNvSpPr txBox="1"/>
          <p:nvPr/>
        </p:nvSpPr>
        <p:spPr>
          <a:xfrm>
            <a:off x="6075123" y="1043852"/>
            <a:ext cx="6116876" cy="2585323"/>
          </a:xfrm>
          <a:prstGeom prst="rect">
            <a:avLst/>
          </a:prstGeom>
          <a:noFill/>
        </p:spPr>
        <p:txBody>
          <a:bodyPr wrap="square" rtlCol="0">
            <a:spAutoFit/>
          </a:bodyPr>
          <a:lstStyle/>
          <a:p>
            <a:r>
              <a:rPr lang="en-US" b="1" u="sng" dirty="0">
                <a:solidFill>
                  <a:prstClr val="black">
                    <a:lumMod val="85000"/>
                    <a:lumOff val="15000"/>
                  </a:prstClr>
                </a:solidFill>
                <a:cs typeface="Segoe UI" panose="020B0502040204020203" pitchFamily="34" charset="0"/>
              </a:rPr>
              <a:t>For Visitors:</a:t>
            </a:r>
          </a:p>
          <a:p>
            <a:endParaRPr lang="en-US" b="1" u="sng" dirty="0">
              <a:solidFill>
                <a:prstClr val="black">
                  <a:lumMod val="85000"/>
                  <a:lumOff val="15000"/>
                </a:prstClr>
              </a:solidFill>
              <a:cs typeface="Segoe UI" panose="020B0502040204020203" pitchFamily="34" charset="0"/>
            </a:endParaRPr>
          </a:p>
          <a:p>
            <a:r>
              <a:rPr lang="en-US" dirty="0"/>
              <a:t>When a </a:t>
            </a:r>
            <a:r>
              <a:rPr lang="en-US" b="1" dirty="0"/>
              <a:t>non-employee  </a:t>
            </a:r>
            <a:r>
              <a:rPr lang="en-US" dirty="0"/>
              <a:t>or</a:t>
            </a:r>
            <a:r>
              <a:rPr lang="en-US" b="1" dirty="0"/>
              <a:t> client</a:t>
            </a:r>
            <a:r>
              <a:rPr lang="en-US" dirty="0"/>
              <a:t> is injured in a non-vehicular accident, the </a:t>
            </a:r>
            <a:r>
              <a:rPr lang="en-US" b="1" u="sng" dirty="0"/>
              <a:t>University Police </a:t>
            </a:r>
            <a:r>
              <a:rPr lang="en-US" dirty="0"/>
              <a:t>must complete the DA-3000- Visitor/Client Accident Reporting.</a:t>
            </a:r>
          </a:p>
          <a:p>
            <a:endParaRPr lang="en-US" dirty="0">
              <a:solidFill>
                <a:prstClr val="black">
                  <a:lumMod val="85000"/>
                  <a:lumOff val="15000"/>
                </a:prstClr>
              </a:solidFill>
              <a:cs typeface="Segoe UI" panose="020B0502040204020203" pitchFamily="34" charset="0"/>
            </a:endParaRPr>
          </a:p>
          <a:p>
            <a:r>
              <a:rPr lang="en-US" dirty="0">
                <a:solidFill>
                  <a:prstClr val="black">
                    <a:lumMod val="85000"/>
                    <a:lumOff val="15000"/>
                  </a:prstClr>
                </a:solidFill>
                <a:cs typeface="Segoe UI" panose="020B0502040204020203" pitchFamily="34" charset="0"/>
              </a:rPr>
              <a:t>Once completed, please forward DA 3000 to the Office of Safety &amp; Risk Management.</a:t>
            </a:r>
          </a:p>
          <a:p>
            <a:endParaRPr lang="en-US" dirty="0"/>
          </a:p>
        </p:txBody>
      </p:sp>
      <p:sp>
        <p:nvSpPr>
          <p:cNvPr id="23" name="TextBox 22"/>
          <p:cNvSpPr txBox="1"/>
          <p:nvPr/>
        </p:nvSpPr>
        <p:spPr>
          <a:xfrm>
            <a:off x="112734" y="3527712"/>
            <a:ext cx="11924778" cy="3416320"/>
          </a:xfrm>
          <a:prstGeom prst="rect">
            <a:avLst/>
          </a:prstGeom>
          <a:noFill/>
        </p:spPr>
        <p:txBody>
          <a:bodyPr wrap="square" rtlCol="0">
            <a:spAutoFit/>
          </a:bodyPr>
          <a:lstStyle/>
          <a:p>
            <a:r>
              <a:rPr lang="en-US" u="sng" dirty="0"/>
              <a:t>Definition of Terms:</a:t>
            </a:r>
          </a:p>
          <a:p>
            <a:pPr fontAlgn="base"/>
            <a:r>
              <a:rPr lang="en-US" dirty="0"/>
              <a:t>An </a:t>
            </a:r>
            <a:r>
              <a:rPr lang="en-US" b="1" u="sng" dirty="0"/>
              <a:t>accident</a:t>
            </a:r>
            <a:r>
              <a:rPr lang="en-US" dirty="0"/>
              <a:t> is “an undesired event that results in personal injury and/or property damage” involving employees, clients, visitors, and/or property.</a:t>
            </a:r>
          </a:p>
          <a:p>
            <a:pPr fontAlgn="base"/>
            <a:endParaRPr lang="en-US" dirty="0"/>
          </a:p>
          <a:p>
            <a:pPr fontAlgn="base"/>
            <a:r>
              <a:rPr lang="en-US" dirty="0"/>
              <a:t>An </a:t>
            </a:r>
            <a:r>
              <a:rPr lang="en-US" b="1" dirty="0"/>
              <a:t>i</a:t>
            </a:r>
            <a:r>
              <a:rPr lang="en-US" b="1" u="sng" dirty="0"/>
              <a:t>ncident</a:t>
            </a:r>
            <a:r>
              <a:rPr lang="en-US" dirty="0"/>
              <a:t> (near miss) is an event that could have caused injury and/or property damage involving employees, clients/visitors and/or property.</a:t>
            </a:r>
          </a:p>
          <a:p>
            <a:pPr fontAlgn="base"/>
            <a:endParaRPr lang="en-US" dirty="0"/>
          </a:p>
          <a:p>
            <a:pPr fontAlgn="base"/>
            <a:r>
              <a:rPr lang="en-US" dirty="0"/>
              <a:t>Every effort should be made to prevent an accident from happening in the first place.</a:t>
            </a:r>
          </a:p>
          <a:p>
            <a:pPr fontAlgn="base"/>
            <a:r>
              <a:rPr lang="en-US" dirty="0"/>
              <a:t> </a:t>
            </a:r>
          </a:p>
          <a:p>
            <a:r>
              <a:rPr lang="en-US" dirty="0"/>
              <a:t>“Near misses” are accidents also and should be investigated as thoroughly as an accident that results in injury or property damage.</a:t>
            </a:r>
          </a:p>
          <a:p>
            <a:endParaRPr lang="en-US" dirty="0"/>
          </a:p>
        </p:txBody>
      </p:sp>
    </p:spTree>
    <p:extLst>
      <p:ext uri="{BB962C8B-B14F-4D97-AF65-F5344CB8AC3E}">
        <p14:creationId xmlns:p14="http://schemas.microsoft.com/office/powerpoint/2010/main" val="74112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33" y="587179"/>
            <a:ext cx="5105400" cy="684633"/>
          </a:xfrm>
        </p:spPr>
        <p:txBody>
          <a:bodyPr>
            <a:normAutofit fontScale="90000"/>
          </a:bodyPr>
          <a:lstStyle/>
          <a:p>
            <a:r>
              <a:rPr lang="en-US" dirty="0"/>
              <a:t>Common ELECTRICAL Issues to Avoid</a:t>
            </a:r>
          </a:p>
        </p:txBody>
      </p:sp>
      <p:sp>
        <p:nvSpPr>
          <p:cNvPr id="3" name="Content Placeholder 2"/>
          <p:cNvSpPr>
            <a:spLocks noGrp="1"/>
          </p:cNvSpPr>
          <p:nvPr>
            <p:ph idx="1"/>
          </p:nvPr>
        </p:nvSpPr>
        <p:spPr>
          <a:xfrm>
            <a:off x="6059810" y="1070530"/>
            <a:ext cx="5724201" cy="5631059"/>
          </a:xfrm>
        </p:spPr>
        <p:txBody>
          <a:bodyPr>
            <a:normAutofit/>
          </a:bodyPr>
          <a:lstStyle/>
          <a:p>
            <a:r>
              <a:rPr lang="en-US" sz="2400" dirty="0"/>
              <a:t>Please report frayed electrical cords to your supervisor immediately.</a:t>
            </a:r>
          </a:p>
          <a:p>
            <a:r>
              <a:rPr lang="en-US" sz="2400" dirty="0"/>
              <a:t>Do not use electrical extension cords as a permanent electrical line.</a:t>
            </a:r>
          </a:p>
          <a:p>
            <a:r>
              <a:rPr lang="en-US" sz="2400" dirty="0"/>
              <a:t>Never turn on an electrical switch unless you know what it operates and have had the adequate training on that piece of equipment.</a:t>
            </a:r>
          </a:p>
          <a:p>
            <a:r>
              <a:rPr lang="en-US" sz="2400" dirty="0"/>
              <a:t>Keep flammable items away from electrical outlets, cords or other electrical appliances/tools.</a:t>
            </a:r>
          </a:p>
          <a:p>
            <a:endParaRPr lang="en-US" dirty="0"/>
          </a:p>
          <a:p>
            <a:endParaRPr lang="en-US"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8</a:t>
            </a:fld>
            <a:endParaRPr lang="en-US" noProof="0" dirty="0"/>
          </a:p>
        </p:txBody>
      </p:sp>
      <p:pic>
        <p:nvPicPr>
          <p:cNvPr id="5" name="Picture 4" descr="electronic items - Can I plug an adapter into a pow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22" y="2696076"/>
            <a:ext cx="4514850" cy="3390900"/>
          </a:xfrm>
          <a:prstGeom prst="rect">
            <a:avLst/>
          </a:prstGeom>
        </p:spPr>
      </p:pic>
    </p:spTree>
    <p:extLst>
      <p:ext uri="{BB962C8B-B14F-4D97-AF65-F5344CB8AC3E}">
        <p14:creationId xmlns:p14="http://schemas.microsoft.com/office/powerpoint/2010/main" val="313667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FF9D-FA38-4BF2-834F-D115A5276A63}"/>
              </a:ext>
            </a:extLst>
          </p:cNvPr>
          <p:cNvSpPr>
            <a:spLocks noGrp="1"/>
          </p:cNvSpPr>
          <p:nvPr>
            <p:ph type="title"/>
          </p:nvPr>
        </p:nvSpPr>
        <p:spPr bwMode="grayWhite"/>
        <p:txBody>
          <a:bodyPr/>
          <a:lstStyle/>
          <a:p>
            <a:r>
              <a:rPr lang="en-US" dirty="0"/>
              <a:t>WEATHER EMERGENCY</a:t>
            </a:r>
          </a:p>
        </p:txBody>
      </p:sp>
      <p:sp>
        <p:nvSpPr>
          <p:cNvPr id="5" name="Content Placeholder 4">
            <a:extLst>
              <a:ext uri="{FF2B5EF4-FFF2-40B4-BE49-F238E27FC236}">
                <a16:creationId xmlns:a16="http://schemas.microsoft.com/office/drawing/2014/main" id="{4F9F8A20-BC4A-4DA3-8C8F-EC5F43545093}"/>
              </a:ext>
            </a:extLst>
          </p:cNvPr>
          <p:cNvSpPr>
            <a:spLocks noGrp="1"/>
          </p:cNvSpPr>
          <p:nvPr>
            <p:ph sz="quarter" idx="13"/>
          </p:nvPr>
        </p:nvSpPr>
        <p:spPr>
          <a:xfrm>
            <a:off x="196515" y="1811446"/>
            <a:ext cx="3348000" cy="3584157"/>
          </a:xfrm>
        </p:spPr>
        <p:txBody>
          <a:bodyPr>
            <a:normAutofit fontScale="85000" lnSpcReduction="20000"/>
          </a:bodyPr>
          <a:lstStyle/>
          <a:p>
            <a:r>
              <a:rPr lang="en-US" sz="3000" dirty="0"/>
              <a:t>Review weather emergency procedures in the General Safety Manual.</a:t>
            </a:r>
          </a:p>
          <a:p>
            <a:r>
              <a:rPr lang="en-US" sz="3000" dirty="0"/>
              <a:t>Know the location of your safe areas where you can take shelter.</a:t>
            </a:r>
          </a:p>
          <a:p>
            <a:pPr marL="0" indent="0" algn="ctr">
              <a:buNone/>
            </a:pPr>
            <a:endParaRPr lang="en-US" sz="3000" dirty="0"/>
          </a:p>
        </p:txBody>
      </p:sp>
      <p:sp>
        <p:nvSpPr>
          <p:cNvPr id="9" name="Content Placeholder 8">
            <a:extLst>
              <a:ext uri="{FF2B5EF4-FFF2-40B4-BE49-F238E27FC236}">
                <a16:creationId xmlns:a16="http://schemas.microsoft.com/office/drawing/2014/main" id="{B13D9163-4861-465C-A2A4-AEAABF83136D}"/>
              </a:ext>
            </a:extLst>
          </p:cNvPr>
          <p:cNvSpPr>
            <a:spLocks noGrp="1"/>
          </p:cNvSpPr>
          <p:nvPr>
            <p:ph sz="quarter" idx="15"/>
          </p:nvPr>
        </p:nvSpPr>
        <p:spPr>
          <a:xfrm>
            <a:off x="8081999" y="1811446"/>
            <a:ext cx="3901454" cy="3355557"/>
          </a:xfrm>
        </p:spPr>
        <p:txBody>
          <a:bodyPr>
            <a:normAutofit/>
          </a:bodyPr>
          <a:lstStyle/>
          <a:p>
            <a:pPr defTabSz="457200">
              <a:lnSpc>
                <a:spcPct val="100000"/>
              </a:lnSpc>
              <a:spcBef>
                <a:spcPts val="0"/>
              </a:spcBef>
            </a:pPr>
            <a:r>
              <a:rPr lang="en-US" sz="2600" dirty="0">
                <a:solidFill>
                  <a:prstClr val="black"/>
                </a:solidFill>
              </a:rPr>
              <a:t>Follow safety and evacuation protocols if an evacuation is ordered.</a:t>
            </a:r>
          </a:p>
          <a:p>
            <a:pPr defTabSz="457200">
              <a:lnSpc>
                <a:spcPct val="100000"/>
              </a:lnSpc>
              <a:spcBef>
                <a:spcPts val="0"/>
              </a:spcBef>
            </a:pPr>
            <a:endParaRPr lang="en-US" sz="3200" dirty="0">
              <a:solidFill>
                <a:prstClr val="black"/>
              </a:solidFill>
            </a:endParaRPr>
          </a:p>
          <a:p>
            <a:pPr defTabSz="457200">
              <a:lnSpc>
                <a:spcPct val="100000"/>
              </a:lnSpc>
              <a:spcBef>
                <a:spcPts val="0"/>
              </a:spcBef>
            </a:pPr>
            <a:r>
              <a:rPr lang="en-US" sz="2600" dirty="0">
                <a:solidFill>
                  <a:prstClr val="black"/>
                </a:solidFill>
              </a:rPr>
              <a:t>Think responsibly and be situationally aware.</a:t>
            </a:r>
          </a:p>
          <a:p>
            <a:endParaRPr lang="en-US" dirty="0"/>
          </a:p>
        </p:txBody>
      </p:sp>
      <p:sp>
        <p:nvSpPr>
          <p:cNvPr id="2" name="Slide Number Placeholder 1">
            <a:extLst>
              <a:ext uri="{FF2B5EF4-FFF2-40B4-BE49-F238E27FC236}">
                <a16:creationId xmlns:a16="http://schemas.microsoft.com/office/drawing/2014/main" id="{661E5BF8-B883-4420-9EA9-7E920E5D3C22}"/>
              </a:ext>
            </a:extLst>
          </p:cNvPr>
          <p:cNvSpPr>
            <a:spLocks noGrp="1"/>
          </p:cNvSpPr>
          <p:nvPr>
            <p:ph type="sldNum" sz="quarter" idx="12"/>
          </p:nvPr>
        </p:nvSpPr>
        <p:spPr/>
        <p:txBody>
          <a:bodyPr/>
          <a:lstStyle/>
          <a:p>
            <a:fld id="{7AAC19ED-7CFA-4AF2-BE7E-6017F4B12C94}" type="slidenum">
              <a:rPr lang="en-US" smtClean="0"/>
              <a:pPr/>
              <a:t>9</a:t>
            </a:fld>
            <a:endParaRPr lang="en-US" dirty="0"/>
          </a:p>
        </p:txBody>
      </p:sp>
      <p:pic>
        <p:nvPicPr>
          <p:cNvPr id="6" name="Picture 5" descr="Tornadoes of 1996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519" y="1582846"/>
            <a:ext cx="4852051" cy="32185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26329217"/>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46B2BE6-8FE9-4318-AA40-8F70CEED609D}">
  <ds:schemaRefs>
    <ds:schemaRef ds:uri="http://schemas.microsoft.com/sharepoint/v3/contenttype/forms"/>
  </ds:schemaRefs>
</ds:datastoreItem>
</file>

<file path=customXml/itemProps2.xml><?xml version="1.0" encoding="utf-8"?>
<ds:datastoreItem xmlns:ds="http://schemas.openxmlformats.org/officeDocument/2006/customXml" ds:itemID="{806DFB17-E262-4301-8AA5-FCE7109E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F39AE0-32C9-4F1D-B08C-0B8B9BAFC18D}">
  <ds:schemaRefs>
    <ds:schemaRef ds:uri="16c05727-aa75-4e4a-9b5f-8a80a1165891"/>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71af3243-3dd4-4a8d-8c0d-dd76da1f02a5"/>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Safety procedures</Template>
  <TotalTime>0</TotalTime>
  <Words>877</Words>
  <Application>Microsoft Office PowerPoint</Application>
  <PresentationFormat>Widescreen</PresentationFormat>
  <Paragraphs>84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Corbel</vt:lpstr>
      <vt:lpstr>Franklin Gothic Demi</vt:lpstr>
      <vt:lpstr>Franklin Gothic Medium</vt:lpstr>
      <vt:lpstr>Segoe UI</vt:lpstr>
      <vt:lpstr>Headlines</vt:lpstr>
      <vt:lpstr>Grambling State University General Safety Rules (Repeat Training required due to not meeting 100% Employee  Participation during the month of January)</vt:lpstr>
      <vt:lpstr>The Department of Safety and Risk Management at Grambling State University is focused on ensuring the safety and health of our employees, students, as well as  protecting our property. We work diligently to support the creation of learning environments that are conducive to learning and working conditions that enhance employee safety.    This “General Safety Rules” training is one of several safety trainings that ALL GSU EMPLOYEES must complete annually. It is designed to help increase our safety awareness, avoid accidents, and to help promote a strong safety culture at GSU.    The General Safety Manual Plan is available at: www.gram.edu  (gsunet.gram.edu homepage) </vt:lpstr>
      <vt:lpstr>Making  Grambling State University  a Safe Place to Work and Learn</vt:lpstr>
      <vt:lpstr>GSU  Non-Negotiable Safety Items</vt:lpstr>
      <vt:lpstr>    Before beginning work,  please notify your supervisor of  any permanent or temporary impairment that may reduce your ability to  perform in a safe manner.</vt:lpstr>
      <vt:lpstr>Demonstrating safe driving strengthens our safety culture!</vt:lpstr>
      <vt:lpstr>Accidents and Incidents  Investigation Procedures </vt:lpstr>
      <vt:lpstr>Common ELECTRICAL Issues to Avoid</vt:lpstr>
      <vt:lpstr>WEATHER EMERGENCY</vt:lpstr>
      <vt:lpstr>Focusing on the safety and health of our employees and students helps  us create learning environments that strengthen learning and  create working conditions that enhance employee safety.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Grambling State University General Safety Rules</dc:title>
  <dc:creator/>
  <cp:lastModifiedBy/>
  <cp:revision>2</cp:revision>
  <dcterms:created xsi:type="dcterms:W3CDTF">2021-06-16T16:16:54Z</dcterms:created>
  <dcterms:modified xsi:type="dcterms:W3CDTF">2024-03-26T21:21:04Z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