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B1C2A-CE78-4D61-8126-3DD59F132CE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0AE21-A6F2-4C8F-91EC-D040FFC7D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81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rishe@gram.edu" TargetMode="External"/><Relationship Id="rId2" Type="http://schemas.openxmlformats.org/officeDocument/2006/relationships/hyperlink" Target="mailto:williamspo@gram.ed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BLOOD BORNE PATHOGEN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SAFETY MEETING </a:t>
            </a:r>
            <a:r>
              <a:rPr lang="en-US" dirty="0" smtClean="0"/>
              <a:t>September </a:t>
            </a:r>
            <a:r>
              <a:rPr lang="en-US" dirty="0" smtClean="0"/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1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Blood Borne Pathogen training is a Required training for all employees. The purpose of the training is to provide awareness and best work practice controls to keep our staff, Faculty, and students safe.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             Let’s Be						  REAT!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800" y="3536996"/>
            <a:ext cx="4701774" cy="29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2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BloodBorne</a:t>
            </a:r>
            <a:r>
              <a:rPr lang="en-US" dirty="0" smtClean="0"/>
              <a:t>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37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Bloodborne</a:t>
            </a:r>
            <a:r>
              <a:rPr lang="en-US" dirty="0"/>
              <a:t> pathogens are infectious microorganisms in human blood that can cause disease in humans.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These </a:t>
            </a:r>
            <a:r>
              <a:rPr lang="en-US" dirty="0"/>
              <a:t>pathogens include, but are not limited </a:t>
            </a:r>
            <a:r>
              <a:rPr lang="en-US" dirty="0" smtClean="0"/>
              <a:t>to</a:t>
            </a:r>
          </a:p>
          <a:p>
            <a:pPr marL="0" indent="0">
              <a:buNone/>
            </a:pPr>
            <a:r>
              <a:rPr lang="en-US" dirty="0" smtClean="0"/>
              <a:t>hepatitis </a:t>
            </a:r>
            <a:r>
              <a:rPr lang="en-US" dirty="0"/>
              <a:t>B (</a:t>
            </a:r>
            <a:r>
              <a:rPr lang="en-US" dirty="0" smtClean="0"/>
              <a:t>HBV)</a:t>
            </a:r>
          </a:p>
          <a:p>
            <a:pPr marL="0" indent="0">
              <a:buNone/>
            </a:pPr>
            <a:r>
              <a:rPr lang="en-US" dirty="0" smtClean="0"/>
              <a:t>hepatitis </a:t>
            </a:r>
            <a:r>
              <a:rPr lang="en-US" dirty="0"/>
              <a:t>C (</a:t>
            </a:r>
            <a:r>
              <a:rPr lang="en-US" dirty="0" smtClean="0"/>
              <a:t>HCV)</a:t>
            </a:r>
          </a:p>
          <a:p>
            <a:pPr marL="0" indent="0">
              <a:buNone/>
            </a:pPr>
            <a:r>
              <a:rPr lang="en-US" dirty="0" smtClean="0"/>
              <a:t>human </a:t>
            </a:r>
            <a:r>
              <a:rPr lang="en-US" dirty="0"/>
              <a:t>immunodeficiency virus (HIV).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Needle </a:t>
            </a:r>
            <a:r>
              <a:rPr lang="en-US" dirty="0"/>
              <a:t>sticks and other sharps-related injuries may expose workers to </a:t>
            </a:r>
            <a:r>
              <a:rPr lang="en-US" dirty="0" err="1"/>
              <a:t>bloodborne</a:t>
            </a:r>
            <a:r>
              <a:rPr lang="en-US" dirty="0"/>
              <a:t> pathogens.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2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56612"/>
            <a:ext cx="10363826" cy="494497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OSHA BLOODBORNE PATHOGEN STANDARDS</a:t>
            </a:r>
          </a:p>
          <a:p>
            <a:pPr marL="457200" indent="-457200">
              <a:buAutoNum type="arabicPeriod"/>
            </a:pPr>
            <a:r>
              <a:rPr lang="en-US" dirty="0" smtClean="0"/>
              <a:t>Each </a:t>
            </a:r>
            <a:r>
              <a:rPr lang="en-US" dirty="0"/>
              <a:t>employer having an employee(s) with occupational exposure </a:t>
            </a:r>
            <a:r>
              <a:rPr lang="en-US" dirty="0" smtClean="0"/>
              <a:t>shall </a:t>
            </a:r>
            <a:r>
              <a:rPr lang="en-US" dirty="0"/>
              <a:t>establish a written Exposure Control Plan designed to eliminate or minimize employee exposure.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/>
              <a:t>Methods of </a:t>
            </a:r>
            <a:r>
              <a:rPr lang="en-US" dirty="0" smtClean="0"/>
              <a:t>Compliance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Employee Training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Evaluation </a:t>
            </a:r>
            <a:r>
              <a:rPr lang="en-US" dirty="0"/>
              <a:t>and </a:t>
            </a:r>
            <a:r>
              <a:rPr lang="en-US" dirty="0" smtClean="0"/>
              <a:t>Follow-up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Communication </a:t>
            </a:r>
            <a:r>
              <a:rPr lang="en-US" dirty="0"/>
              <a:t>of Hazards to </a:t>
            </a:r>
            <a:r>
              <a:rPr lang="en-US" dirty="0" smtClean="0"/>
              <a:t>Employees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Recordkeeping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See the GSU safety and Risk Management </a:t>
            </a:r>
            <a:r>
              <a:rPr lang="en-US" dirty="0"/>
              <a:t>webpage under OSHA </a:t>
            </a:r>
            <a:r>
              <a:rPr lang="en-US" dirty="0" err="1"/>
              <a:t>Bloodborne</a:t>
            </a:r>
            <a:r>
              <a:rPr lang="en-US" dirty="0"/>
              <a:t> Pathogens Standard for </a:t>
            </a:r>
            <a:r>
              <a:rPr lang="en-US" dirty="0" smtClean="0"/>
              <a:t>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401643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12308"/>
            <a:ext cx="10364451" cy="874282"/>
          </a:xfrm>
        </p:spPr>
        <p:txBody>
          <a:bodyPr/>
          <a:lstStyle/>
          <a:p>
            <a:r>
              <a:rPr lang="en-US" dirty="0" smtClean="0"/>
              <a:t>WORK PRACTICE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86590"/>
            <a:ext cx="10363826" cy="57029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Use personal protective equipment (PPE)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Gloves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Eyewear</a:t>
            </a:r>
          </a:p>
          <a:p>
            <a:pPr marL="0" indent="0">
              <a:buNone/>
            </a:pPr>
            <a:r>
              <a:rPr lang="en-US" dirty="0"/>
              <a:t>	Proper shoes and clothing</a:t>
            </a:r>
          </a:p>
          <a:p>
            <a:pPr marL="0" indent="0">
              <a:buNone/>
            </a:pPr>
            <a:r>
              <a:rPr lang="en-US" dirty="0"/>
              <a:t>	Specific job PPE</a:t>
            </a:r>
          </a:p>
          <a:p>
            <a:r>
              <a:rPr lang="en-US" dirty="0"/>
              <a:t>Wash Hands regularly</a:t>
            </a:r>
          </a:p>
          <a:p>
            <a:r>
              <a:rPr lang="en-US" dirty="0"/>
              <a:t>Decontaminate and sterilize equipment and areas </a:t>
            </a:r>
          </a:p>
          <a:p>
            <a:r>
              <a:rPr lang="en-US" dirty="0"/>
              <a:t>Safely handle sharps </a:t>
            </a:r>
          </a:p>
          <a:p>
            <a:r>
              <a:rPr lang="en-US" dirty="0"/>
              <a:t>Correctly dispose of wastes </a:t>
            </a:r>
          </a:p>
          <a:p>
            <a:r>
              <a:rPr lang="en-US" dirty="0"/>
              <a:t>Safely handle laundry </a:t>
            </a:r>
          </a:p>
          <a:p>
            <a:r>
              <a:rPr lang="en-US" dirty="0"/>
              <a:t>RESTICT Work area to designated employees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165" y="1129254"/>
            <a:ext cx="5206435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3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PERSONAL PROTECTIVE EQUIPMENT (PPE)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330" y="1994055"/>
            <a:ext cx="5277050" cy="46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4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7" y="188126"/>
            <a:ext cx="10364451" cy="968539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GSU Blood Borne Pathogen </a:t>
            </a:r>
            <a:br>
              <a:rPr lang="en-US" dirty="0"/>
            </a:br>
            <a:r>
              <a:rPr lang="en-US" dirty="0"/>
              <a:t>Exposure Response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066173" y="2083399"/>
            <a:ext cx="5106027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cs typeface="Times New Roman" panose="02020603050405020304" pitchFamily="18" charset="0"/>
              </a:rPr>
              <a:t>Administer first aid. Wash the 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effectLst/>
                <a:latin typeface="Tw Cen MT" panose="020B0602020104020603" pitchFamily="34" charset="0"/>
                <a:cs typeface="Times New Roman" panose="02020603050405020304" pitchFamily="18" charset="0"/>
              </a:rPr>
              <a:t>needlestick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cs typeface="Times New Roman" panose="02020603050405020304" pitchFamily="18" charset="0"/>
              </a:rPr>
              <a:t> or cut with soap and water. Notify your supervisor as soon as feasible.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cs typeface="Times New Roman" panose="02020603050405020304" pitchFamily="18" charset="0"/>
              </a:rPr>
              <a:t>If exposure is by splashes or infectious materials to the nose, mouth or eyes, flushed the affected area extensively with water, saline or sterile irrigating solution.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cs typeface="Times New Roman" panose="02020603050405020304" pitchFamily="18" charset="0"/>
              </a:rPr>
              <a:t>Document the routes of exposure, the biological material of exposure, and how the incident occurred.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626943" y="2083399"/>
            <a:ext cx="5225976" cy="4347737"/>
          </a:xfrm>
        </p:spPr>
        <p:txBody>
          <a:bodyPr>
            <a:norm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en-US" sz="2400" cap="none" dirty="0" smtClean="0">
                <a:latin typeface="+mj-lt"/>
                <a:cs typeface="Times New Roman" panose="02020603050405020304" pitchFamily="18" charset="0"/>
              </a:rPr>
              <a:t>Seek medical attention as soon as possible. HIV prophylaxis is most effective if started within two hours of exposure.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en-US" sz="2400" cap="none" dirty="0" smtClean="0">
                <a:latin typeface="+mj-lt"/>
                <a:cs typeface="Times New Roman" panose="02020603050405020304" pitchFamily="18" charset="0"/>
              </a:rPr>
              <a:t>After initial treatment is complete, make an appointment with your healthcare provider as soon as possible for appropriate follow-up.</a:t>
            </a:r>
            <a:endParaRPr lang="en-US" altLang="en-US" sz="2400" cap="none" dirty="0" smtClean="0">
              <a:latin typeface="+mj-lt"/>
            </a:endParaRPr>
          </a:p>
          <a:p>
            <a:endParaRPr lang="en-US" cap="none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868" y="1455835"/>
            <a:ext cx="925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following actions should be taken immediately after exposure:</a:t>
            </a:r>
            <a:endParaRPr lang="en-US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893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8102" y="177943"/>
            <a:ext cx="4887883" cy="694894"/>
          </a:xfrm>
        </p:spPr>
        <p:txBody>
          <a:bodyPr/>
          <a:lstStyle/>
          <a:p>
            <a:pPr lvl="6"/>
            <a:r>
              <a:rPr lang="en-US" sz="2000" dirty="0" smtClean="0"/>
              <a:t>For PPE please complete a work order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363287" y="978866"/>
            <a:ext cx="10690167" cy="5538312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Go </a:t>
            </a:r>
            <a:r>
              <a:rPr lang="en-US" sz="2600" dirty="0"/>
              <a:t>to GSU Home page: gram.edu</a:t>
            </a:r>
          </a:p>
          <a:p>
            <a:r>
              <a:rPr lang="en-US" sz="2600" dirty="0"/>
              <a:t>At the upper right corner click on: “Select a Site”</a:t>
            </a:r>
          </a:p>
          <a:p>
            <a:r>
              <a:rPr lang="en-US" sz="2600" dirty="0"/>
              <a:t>Scroll down to select Facilities then click “Go”</a:t>
            </a:r>
          </a:p>
          <a:p>
            <a:r>
              <a:rPr lang="en-US" sz="2600" dirty="0"/>
              <a:t>Scroll down to resources and select “Submit a work order request” </a:t>
            </a:r>
          </a:p>
          <a:p>
            <a:pPr marL="0" indent="0">
              <a:buNone/>
            </a:pPr>
            <a:r>
              <a:rPr lang="en-US" sz="2600" dirty="0"/>
              <a:t>This link will lead you to the TMA system</a:t>
            </a:r>
          </a:p>
          <a:p>
            <a:r>
              <a:rPr lang="en-US" sz="2600" dirty="0"/>
              <a:t>In TMA systems select “Submit a Work Order” on the top left corner of the page</a:t>
            </a:r>
          </a:p>
          <a:p>
            <a:r>
              <a:rPr lang="en-US" sz="2600" dirty="0"/>
              <a:t>Complete the form with required criteria listed below:</a:t>
            </a:r>
          </a:p>
          <a:p>
            <a:pPr lvl="1"/>
            <a:r>
              <a:rPr lang="en-US" sz="2600" dirty="0"/>
              <a:t>Facility</a:t>
            </a:r>
          </a:p>
          <a:p>
            <a:pPr lvl="1"/>
            <a:r>
              <a:rPr lang="en-US" sz="2600" dirty="0"/>
              <a:t>Building</a:t>
            </a:r>
          </a:p>
          <a:p>
            <a:pPr lvl="1"/>
            <a:r>
              <a:rPr lang="en-US" sz="2600" dirty="0"/>
              <a:t>Floor or Area</a:t>
            </a:r>
          </a:p>
          <a:p>
            <a:pPr lvl="1"/>
            <a:r>
              <a:rPr lang="en-US" sz="2600" dirty="0"/>
              <a:t>Name</a:t>
            </a:r>
          </a:p>
          <a:p>
            <a:pPr lvl="1"/>
            <a:r>
              <a:rPr lang="en-US" sz="2600" dirty="0"/>
              <a:t>Number</a:t>
            </a:r>
          </a:p>
          <a:p>
            <a:pPr lvl="1"/>
            <a:r>
              <a:rPr lang="en-US" sz="2600" dirty="0"/>
              <a:t>Email Address</a:t>
            </a:r>
          </a:p>
          <a:p>
            <a:pPr lvl="1"/>
            <a:r>
              <a:rPr lang="en-US" sz="2600" dirty="0"/>
              <a:t>Repair Center</a:t>
            </a:r>
          </a:p>
          <a:p>
            <a:pPr lvl="1"/>
            <a:r>
              <a:rPr lang="en-US" sz="2600" dirty="0"/>
              <a:t>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45" y="157940"/>
            <a:ext cx="10364452" cy="693465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0797" y="1102909"/>
            <a:ext cx="10364452" cy="1264184"/>
          </a:xfrm>
        </p:spPr>
        <p:txBody>
          <a:bodyPr/>
          <a:lstStyle/>
          <a:p>
            <a:r>
              <a:rPr lang="en-US" dirty="0"/>
              <a:t>If you have any questions </a:t>
            </a:r>
          </a:p>
          <a:p>
            <a:r>
              <a:rPr lang="en-US" dirty="0"/>
              <a:t>Please contact safety and risk management</a:t>
            </a:r>
          </a:p>
          <a:p>
            <a:pPr algn="l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2019366" y="2928676"/>
            <a:ext cx="4256743" cy="1603707"/>
          </a:xfrm>
        </p:spPr>
        <p:txBody>
          <a:bodyPr/>
          <a:lstStyle/>
          <a:p>
            <a:r>
              <a:rPr lang="en-US" cap="none" dirty="0" smtClean="0"/>
              <a:t>Director of Safety and Risk Management</a:t>
            </a:r>
          </a:p>
          <a:p>
            <a:r>
              <a:rPr lang="en-US" cap="none" dirty="0" smtClean="0"/>
              <a:t>PORCHA JANUARY WILLIAMS</a:t>
            </a:r>
          </a:p>
          <a:p>
            <a:r>
              <a:rPr lang="en-US" cap="none" dirty="0" smtClean="0">
                <a:hlinkClick r:id="rId2"/>
              </a:rPr>
              <a:t>williamspo@gram.edu</a:t>
            </a:r>
            <a:endParaRPr lang="en-US" cap="none" dirty="0" smtClean="0"/>
          </a:p>
          <a:p>
            <a:r>
              <a:rPr lang="en-US" cap="none" dirty="0" smtClean="0"/>
              <a:t>318.274.2419</a:t>
            </a:r>
            <a:endParaRPr lang="en-US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6"/>
          </p:nvPr>
        </p:nvSpPr>
        <p:spPr>
          <a:xfrm>
            <a:off x="6527842" y="2931272"/>
            <a:ext cx="3303351" cy="1420827"/>
          </a:xfrm>
        </p:spPr>
        <p:txBody>
          <a:bodyPr>
            <a:normAutofit lnSpcReduction="10000"/>
          </a:bodyPr>
          <a:lstStyle/>
          <a:p>
            <a:r>
              <a:rPr lang="en-US" cap="none" dirty="0" smtClean="0"/>
              <a:t>Safety and Risk Manager</a:t>
            </a:r>
          </a:p>
          <a:p>
            <a:r>
              <a:rPr lang="en-US" cap="none" dirty="0" smtClean="0"/>
              <a:t>EDWARD MARISH</a:t>
            </a:r>
          </a:p>
          <a:p>
            <a:r>
              <a:rPr lang="en-US" cap="none" dirty="0" smtClean="0">
                <a:hlinkClick r:id="rId3"/>
              </a:rPr>
              <a:t>marishe@gram.edu</a:t>
            </a:r>
            <a:endParaRPr lang="en-US" cap="none" dirty="0" smtClean="0"/>
          </a:p>
          <a:p>
            <a:r>
              <a:rPr lang="en-US" cap="none" dirty="0" smtClean="0"/>
              <a:t>318.274.3174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33924465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571</TotalTime>
  <Words>498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Tw Cen MT</vt:lpstr>
      <vt:lpstr>Droplet</vt:lpstr>
      <vt:lpstr>BLOOD BORNE PATHOGEN</vt:lpstr>
      <vt:lpstr>PURPOSE</vt:lpstr>
      <vt:lpstr>What are BloodBorne Pathogens</vt:lpstr>
      <vt:lpstr>EXPOSURE CONTROL</vt:lpstr>
      <vt:lpstr>WORK PRACTICE CONTROLS</vt:lpstr>
      <vt:lpstr>EXAMPLES OF PERSONAL PROTECTIVE EQUIPMENT (PPE)</vt:lpstr>
      <vt:lpstr> GSU Blood Borne Pathogen  Exposure Response </vt:lpstr>
      <vt:lpstr>For PPE please complete a work order 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BORNE PATHOGEN</dc:title>
  <dc:creator>Porcha Williams</dc:creator>
  <cp:lastModifiedBy>Porcha Williams</cp:lastModifiedBy>
  <cp:revision>18</cp:revision>
  <cp:lastPrinted>2021-08-12T22:18:44Z</cp:lastPrinted>
  <dcterms:created xsi:type="dcterms:W3CDTF">2021-07-28T18:47:42Z</dcterms:created>
  <dcterms:modified xsi:type="dcterms:W3CDTF">2021-08-12T22:19:39Z</dcterms:modified>
</cp:coreProperties>
</file>