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handoutMasterIdLst>
    <p:handoutMasterId r:id="rId14"/>
  </p:handoutMasterIdLst>
  <p:sldIdLst>
    <p:sldId id="256" r:id="rId5"/>
    <p:sldId id="260" r:id="rId6"/>
    <p:sldId id="257" r:id="rId7"/>
    <p:sldId id="258" r:id="rId8"/>
    <p:sldId id="259" r:id="rId9"/>
    <p:sldId id="262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1C2A-CE78-4D61-8126-3DD59F132CEB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0AE21-A6F2-4C8F-91EC-D040FFC7D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81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8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3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9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7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7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3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9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5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9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1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1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4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2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she@gram.edu" TargetMode="External"/><Relationship Id="rId2" Type="http://schemas.openxmlformats.org/officeDocument/2006/relationships/hyperlink" Target="mailto:williamspo@gram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BLOOD BORNE PATHOGEN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SAFETY MEETING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2771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Blood Borne Pathogen training is a Required training for all employees. The purpose of the training is to provide awareness and best work practice controls to keep our staff, Faculty, and students safe.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        Let’s Be						  REAT!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800" y="3536996"/>
            <a:ext cx="4701774" cy="29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dirty="0" err="1"/>
              <a:t>BloodBorne</a:t>
            </a:r>
            <a:r>
              <a:rPr lang="en-US" dirty="0"/>
              <a:t>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93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Bloodborne</a:t>
            </a:r>
            <a:r>
              <a:rPr lang="en-US" dirty="0"/>
              <a:t> pathogens are infectious microorganisms in human blood that can cause disease in humans. </a:t>
            </a:r>
          </a:p>
          <a:p>
            <a:pPr marL="0" indent="0">
              <a:buNone/>
            </a:pPr>
            <a:r>
              <a:rPr lang="en-US" dirty="0"/>
              <a:t>	These pathogens include, but are not limited to</a:t>
            </a:r>
          </a:p>
          <a:p>
            <a:pPr marL="0" indent="0">
              <a:buNone/>
            </a:pPr>
            <a:r>
              <a:rPr lang="en-US" dirty="0"/>
              <a:t>hepatitis B (HBV)</a:t>
            </a:r>
          </a:p>
          <a:p>
            <a:pPr marL="0" indent="0">
              <a:buNone/>
            </a:pPr>
            <a:r>
              <a:rPr lang="en-US" dirty="0"/>
              <a:t>hepatitis C (HCV)</a:t>
            </a:r>
          </a:p>
          <a:p>
            <a:pPr marL="0" indent="0">
              <a:buNone/>
            </a:pPr>
            <a:r>
              <a:rPr lang="en-US" dirty="0"/>
              <a:t>human immunodeficiency virus (HIV). </a:t>
            </a:r>
          </a:p>
          <a:p>
            <a:pPr marL="0" indent="0">
              <a:buNone/>
            </a:pPr>
            <a:r>
              <a:rPr lang="en-US" dirty="0"/>
              <a:t>Needle sticks and other sharps-related injuries may expose workers to </a:t>
            </a:r>
            <a:r>
              <a:rPr lang="en-US" dirty="0" err="1"/>
              <a:t>bloodborne</a:t>
            </a:r>
            <a:r>
              <a:rPr lang="en-US" dirty="0"/>
              <a:t> pathogens.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2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56612"/>
            <a:ext cx="10363826" cy="49449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OSHA BLOODBORNE PATHOGEN STANDARDS</a:t>
            </a:r>
          </a:p>
          <a:p>
            <a:pPr marL="457200" indent="-457200">
              <a:buAutoNum type="arabicPeriod"/>
            </a:pPr>
            <a:r>
              <a:rPr lang="en-US" dirty="0"/>
              <a:t>Each employer having an employee(s) with occupational exposure shall establish a written Exposure Control Plan designed to eliminate or minimize employee exposure. </a:t>
            </a:r>
          </a:p>
          <a:p>
            <a:pPr marL="457200" indent="-457200">
              <a:buAutoNum type="arabicPeriod"/>
            </a:pPr>
            <a:r>
              <a:rPr lang="en-US" dirty="0"/>
              <a:t>Methods of Compliance</a:t>
            </a:r>
          </a:p>
          <a:p>
            <a:pPr marL="914400" lvl="1" indent="-457200">
              <a:buAutoNum type="arabicPeriod"/>
            </a:pPr>
            <a:r>
              <a:rPr lang="en-US" dirty="0"/>
              <a:t>Employee Training</a:t>
            </a:r>
          </a:p>
          <a:p>
            <a:pPr marL="914400" lvl="1" indent="-457200">
              <a:buAutoNum type="arabicPeriod"/>
            </a:pPr>
            <a:r>
              <a:rPr lang="en-US" dirty="0"/>
              <a:t>Evaluation and Follow-up</a:t>
            </a:r>
          </a:p>
          <a:p>
            <a:pPr marL="914400" lvl="1" indent="-457200">
              <a:buAutoNum type="arabicPeriod"/>
            </a:pPr>
            <a:r>
              <a:rPr lang="en-US" dirty="0"/>
              <a:t>Communication of Hazards to Employees</a:t>
            </a:r>
          </a:p>
          <a:p>
            <a:pPr marL="914400" lvl="1" indent="-457200">
              <a:buAutoNum type="arabicPeriod"/>
            </a:pPr>
            <a:r>
              <a:rPr lang="en-US" dirty="0"/>
              <a:t>Recordkeeping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See the GSU safety and Risk Management webpage under OSHA </a:t>
            </a:r>
            <a:r>
              <a:rPr lang="en-US" dirty="0" err="1"/>
              <a:t>Bloodborne</a:t>
            </a:r>
            <a:r>
              <a:rPr lang="en-US" dirty="0"/>
              <a:t> Pathogens Standard for complete details.</a:t>
            </a:r>
          </a:p>
        </p:txBody>
      </p:sp>
    </p:spTree>
    <p:extLst>
      <p:ext uri="{BB962C8B-B14F-4D97-AF65-F5344CB8AC3E}">
        <p14:creationId xmlns:p14="http://schemas.microsoft.com/office/powerpoint/2010/main" val="401643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12308"/>
            <a:ext cx="10364451" cy="874282"/>
          </a:xfrm>
        </p:spPr>
        <p:txBody>
          <a:bodyPr/>
          <a:lstStyle/>
          <a:p>
            <a:r>
              <a:rPr lang="en-US" dirty="0"/>
              <a:t>WORK PRACTICE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86590"/>
            <a:ext cx="10363826" cy="5702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Use personal protective equipment (PPE) </a:t>
            </a:r>
          </a:p>
          <a:p>
            <a:pPr marL="0" indent="0">
              <a:buNone/>
            </a:pPr>
            <a:r>
              <a:rPr lang="en-US" dirty="0"/>
              <a:t>	Gloves</a:t>
            </a:r>
          </a:p>
          <a:p>
            <a:pPr marL="0" indent="0">
              <a:buNone/>
            </a:pPr>
            <a:r>
              <a:rPr lang="en-US" dirty="0"/>
              <a:t>	Eyewear</a:t>
            </a:r>
          </a:p>
          <a:p>
            <a:pPr marL="0" indent="0">
              <a:buNone/>
            </a:pPr>
            <a:r>
              <a:rPr lang="en-US" dirty="0"/>
              <a:t>	Proper shoes and clothing</a:t>
            </a:r>
          </a:p>
          <a:p>
            <a:pPr marL="0" indent="0">
              <a:buNone/>
            </a:pPr>
            <a:r>
              <a:rPr lang="en-US" dirty="0"/>
              <a:t>	Specific job PPE</a:t>
            </a:r>
          </a:p>
          <a:p>
            <a:r>
              <a:rPr lang="en-US" dirty="0"/>
              <a:t>Wash Hands regularly</a:t>
            </a:r>
          </a:p>
          <a:p>
            <a:r>
              <a:rPr lang="en-US" dirty="0"/>
              <a:t>Decontaminate and sterilize equipment and areas </a:t>
            </a:r>
          </a:p>
          <a:p>
            <a:r>
              <a:rPr lang="en-US" dirty="0"/>
              <a:t>Safely handle sharps </a:t>
            </a:r>
          </a:p>
          <a:p>
            <a:r>
              <a:rPr lang="en-US" dirty="0"/>
              <a:t>Correctly dispose of wastes </a:t>
            </a:r>
          </a:p>
          <a:p>
            <a:r>
              <a:rPr lang="en-US" dirty="0"/>
              <a:t>Safely handle laundry </a:t>
            </a:r>
          </a:p>
          <a:p>
            <a:r>
              <a:rPr lang="en-US" dirty="0"/>
              <a:t>RESTICT Work area to designated employees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5" y="1129254"/>
            <a:ext cx="5206435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PERSONAL PROTECTIVE EQUIPMENT (PPE)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30" y="1994055"/>
            <a:ext cx="5277050" cy="46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7" y="188126"/>
            <a:ext cx="10364451" cy="96853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GSU Blood Borne Pathogen </a:t>
            </a:r>
            <a:br>
              <a:rPr lang="en-US" dirty="0"/>
            </a:br>
            <a:r>
              <a:rPr lang="en-US" dirty="0"/>
              <a:t>Exposure Response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66173" y="2083399"/>
            <a:ext cx="5106027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Administer first aid. Wash the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needlestick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 or cut with soap and water. Notify your supervisor as soon as feasible.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If exposure is by splashes or infectious materials to the nose, mouth or eyes, flushed the affected area extensively with water, saline or sterile irrigating solution.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Tw Cen MT" panose="020B0602020104020603" pitchFamily="34" charset="0"/>
                <a:cs typeface="Times New Roman" panose="02020603050405020304" pitchFamily="18" charset="0"/>
              </a:rPr>
              <a:t>Document the routes of exposure, the biological material of exposure, and how the incident occurred.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626943" y="2083399"/>
            <a:ext cx="5225976" cy="4347737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2400" cap="none" dirty="0">
                <a:latin typeface="+mj-lt"/>
                <a:cs typeface="Times New Roman" panose="02020603050405020304" pitchFamily="18" charset="0"/>
              </a:rPr>
              <a:t>Seek medical attention as soon as possible. HIV prophylaxis is most effective if started within two hours of exposure.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en-US" sz="2400" cap="none" dirty="0">
                <a:latin typeface="+mj-lt"/>
                <a:cs typeface="Times New Roman" panose="02020603050405020304" pitchFamily="18" charset="0"/>
              </a:rPr>
              <a:t>After initial treatment is complete, make an appointment with your healthcare provider as soon as possible for appropriate follow-up.</a:t>
            </a:r>
            <a:endParaRPr lang="en-US" altLang="en-US" sz="2400" cap="none" dirty="0">
              <a:latin typeface="+mj-lt"/>
            </a:endParaRPr>
          </a:p>
          <a:p>
            <a:endParaRPr lang="en-US" cap="none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868" y="1455835"/>
            <a:ext cx="925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+mj-lt"/>
                <a:cs typeface="Times New Roman" panose="02020603050405020304" pitchFamily="18" charset="0"/>
              </a:rPr>
              <a:t>The following actions should be taken immediately after exposure: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9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8102" y="177943"/>
            <a:ext cx="7714287" cy="694894"/>
          </a:xfrm>
        </p:spPr>
        <p:txBody>
          <a:bodyPr>
            <a:normAutofit/>
          </a:bodyPr>
          <a:lstStyle/>
          <a:p>
            <a:pPr lvl="6"/>
            <a:r>
              <a:rPr lang="en-US" sz="3200" dirty="0">
                <a:solidFill>
                  <a:srgbClr val="FF0000"/>
                </a:solidFill>
              </a:rPr>
              <a:t>For PPE please complete a work order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63287" y="978866"/>
            <a:ext cx="10690167" cy="5538312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Go to GSU Home page: gram.edu</a:t>
            </a:r>
          </a:p>
          <a:p>
            <a:r>
              <a:rPr lang="en-US" sz="2600" dirty="0"/>
              <a:t>At the upper right corner click on: “Select a Site”</a:t>
            </a:r>
          </a:p>
          <a:p>
            <a:r>
              <a:rPr lang="en-US" sz="2600" dirty="0"/>
              <a:t>Scroll down to select Facilities then click “Go”</a:t>
            </a:r>
          </a:p>
          <a:p>
            <a:r>
              <a:rPr lang="en-US" sz="2600" dirty="0"/>
              <a:t>Scroll down to resources and select “Submit a work order request” </a:t>
            </a:r>
          </a:p>
          <a:p>
            <a:pPr marL="0" indent="0">
              <a:buNone/>
            </a:pPr>
            <a:r>
              <a:rPr lang="en-US" sz="2600" dirty="0"/>
              <a:t>This link will lead you to the TMA system</a:t>
            </a:r>
          </a:p>
          <a:p>
            <a:r>
              <a:rPr lang="en-US" sz="2600" dirty="0"/>
              <a:t>In TMA systems select “Submit a Work Order” on the top left corner of the page</a:t>
            </a:r>
          </a:p>
          <a:p>
            <a:r>
              <a:rPr lang="en-US" sz="2600" dirty="0"/>
              <a:t>Complete the form with required criteria listed below:</a:t>
            </a:r>
          </a:p>
          <a:p>
            <a:pPr lvl="1"/>
            <a:r>
              <a:rPr lang="en-US" sz="2600" dirty="0"/>
              <a:t>Facility</a:t>
            </a:r>
          </a:p>
          <a:p>
            <a:pPr lvl="1"/>
            <a:r>
              <a:rPr lang="en-US" sz="2600" dirty="0"/>
              <a:t>Building</a:t>
            </a:r>
          </a:p>
          <a:p>
            <a:pPr lvl="1"/>
            <a:r>
              <a:rPr lang="en-US" sz="2600" dirty="0"/>
              <a:t>Floor or Area</a:t>
            </a:r>
          </a:p>
          <a:p>
            <a:pPr lvl="1"/>
            <a:r>
              <a:rPr lang="en-US" sz="2600" dirty="0"/>
              <a:t>Name</a:t>
            </a:r>
          </a:p>
          <a:p>
            <a:pPr lvl="1"/>
            <a:r>
              <a:rPr lang="en-US" sz="2600" dirty="0"/>
              <a:t>Number</a:t>
            </a:r>
          </a:p>
          <a:p>
            <a:pPr lvl="1"/>
            <a:r>
              <a:rPr lang="en-US" sz="2600" dirty="0"/>
              <a:t>Email Address</a:t>
            </a:r>
          </a:p>
          <a:p>
            <a:pPr lvl="1"/>
            <a:r>
              <a:rPr lang="en-US" sz="2600" dirty="0"/>
              <a:t>Repair Center</a:t>
            </a:r>
          </a:p>
          <a:p>
            <a:pPr lvl="1"/>
            <a:r>
              <a:rPr lang="en-US" sz="2600" dirty="0"/>
              <a:t>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45" y="157940"/>
            <a:ext cx="10364452" cy="693465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0797" y="1102909"/>
            <a:ext cx="10364452" cy="1264184"/>
          </a:xfrm>
        </p:spPr>
        <p:txBody>
          <a:bodyPr/>
          <a:lstStyle/>
          <a:p>
            <a:r>
              <a:rPr lang="en-US" dirty="0"/>
              <a:t>If you have any questions </a:t>
            </a:r>
          </a:p>
          <a:p>
            <a:r>
              <a:rPr lang="en-US" dirty="0"/>
              <a:t>Please contact safety and risk management</a:t>
            </a:r>
          </a:p>
          <a:p>
            <a:pPr algn="l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019366" y="2928676"/>
            <a:ext cx="4256743" cy="1603707"/>
          </a:xfrm>
        </p:spPr>
        <p:txBody>
          <a:bodyPr/>
          <a:lstStyle/>
          <a:p>
            <a:r>
              <a:rPr lang="en-US" cap="none" dirty="0"/>
              <a:t>Director of Safety and Risk Management</a:t>
            </a:r>
          </a:p>
          <a:p>
            <a:r>
              <a:rPr lang="en-US" cap="none" dirty="0"/>
              <a:t>Dr. John McMahon</a:t>
            </a:r>
          </a:p>
          <a:p>
            <a:r>
              <a:rPr lang="en-US" cap="none" dirty="0">
                <a:hlinkClick r:id="rId2"/>
              </a:rPr>
              <a:t>mcmahonj@gram.edu</a:t>
            </a:r>
            <a:endParaRPr lang="en-US" cap="none" dirty="0"/>
          </a:p>
          <a:p>
            <a:r>
              <a:rPr lang="en-US" cap="none" dirty="0"/>
              <a:t>318-274-2419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7842" y="2931272"/>
            <a:ext cx="3303351" cy="1420827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/>
              <a:t>Safety and Risk Manager</a:t>
            </a:r>
          </a:p>
          <a:p>
            <a:r>
              <a:rPr lang="en-US" cap="none" dirty="0"/>
              <a:t>EDWARD MARISH</a:t>
            </a:r>
          </a:p>
          <a:p>
            <a:r>
              <a:rPr lang="en-US" cap="none" dirty="0">
                <a:hlinkClick r:id="rId3"/>
              </a:rPr>
              <a:t>marishe@gram.edu</a:t>
            </a:r>
            <a:endParaRPr lang="en-US" cap="none" dirty="0"/>
          </a:p>
          <a:p>
            <a:r>
              <a:rPr lang="en-US" cap="none" dirty="0"/>
              <a:t>318-274-3174</a:t>
            </a:r>
          </a:p>
        </p:txBody>
      </p:sp>
    </p:spTree>
    <p:extLst>
      <p:ext uri="{BB962C8B-B14F-4D97-AF65-F5344CB8AC3E}">
        <p14:creationId xmlns:p14="http://schemas.microsoft.com/office/powerpoint/2010/main" val="33392446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32E868D1EBB4B8D250441075E09D5" ma:contentTypeVersion="5" ma:contentTypeDescription="Create a new document." ma:contentTypeScope="" ma:versionID="3d5ed4b6e06878eeb38a6829dae4635b">
  <xsd:schema xmlns:xsd="http://www.w3.org/2001/XMLSchema" xmlns:xs="http://www.w3.org/2001/XMLSchema" xmlns:p="http://schemas.microsoft.com/office/2006/metadata/properties" xmlns:ns3="568449ae-e241-4dbf-8c07-e17d0d41683b" xmlns:ns4="3f10ee3a-44ab-4712-afc0-4f7e5911ea6b" targetNamespace="http://schemas.microsoft.com/office/2006/metadata/properties" ma:root="true" ma:fieldsID="83c46410c646d8bf0f23429575203006" ns3:_="" ns4:_="">
    <xsd:import namespace="568449ae-e241-4dbf-8c07-e17d0d41683b"/>
    <xsd:import namespace="3f10ee3a-44ab-4712-afc0-4f7e5911e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449ae-e241-4dbf-8c07-e17d0d416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0ee3a-44ab-4712-afc0-4f7e5911e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EC8E78-7876-491A-98E6-228FFAD94D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2286F2-4A1A-4E0E-BFFC-0A579F9CA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449ae-e241-4dbf-8c07-e17d0d41683b"/>
    <ds:schemaRef ds:uri="3f10ee3a-44ab-4712-afc0-4f7e5911e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64A93-D467-4286-BABE-3CD0146CC3DB}">
  <ds:schemaRefs>
    <ds:schemaRef ds:uri="http://purl.org/dc/terms/"/>
    <ds:schemaRef ds:uri="568449ae-e241-4dbf-8c07-e17d0d41683b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f10ee3a-44ab-4712-afc0-4f7e5911ea6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583</TotalTime>
  <Words>511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Droplet</vt:lpstr>
      <vt:lpstr>BLOOD BORNE PATHOGEN</vt:lpstr>
      <vt:lpstr>PURPOSE</vt:lpstr>
      <vt:lpstr>What are BloodBorne Pathogens</vt:lpstr>
      <vt:lpstr>EXPOSURE CONTROL</vt:lpstr>
      <vt:lpstr>WORK PRACTICE CONTROLS</vt:lpstr>
      <vt:lpstr>EXAMPLES OF PERSONAL PROTECTIVE EQUIPMENT (PPE)</vt:lpstr>
      <vt:lpstr> GSU Blood Borne Pathogen  Exposure Response </vt:lpstr>
      <vt:lpstr>For PPE please complete a work order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BORNE PATHOGEN</dc:title>
  <dc:creator>john mcmahon;Edward Marish</dc:creator>
  <cp:lastModifiedBy>mcmahonj@GRAMBLING.EDU</cp:lastModifiedBy>
  <cp:revision>26</cp:revision>
  <cp:lastPrinted>2021-08-12T22:18:44Z</cp:lastPrinted>
  <dcterms:created xsi:type="dcterms:W3CDTF">2021-07-28T18:47:42Z</dcterms:created>
  <dcterms:modified xsi:type="dcterms:W3CDTF">2022-08-30T17:25:00Z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0x0101007F732E868D1EBB4B8D250441075E09D5</vt:lpwstr>
  </property>
</Properties>
</file>