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256" r:id="rId2"/>
    <p:sldId id="317" r:id="rId3"/>
    <p:sldId id="308" r:id="rId4"/>
    <p:sldId id="322" r:id="rId5"/>
    <p:sldId id="296" r:id="rId6"/>
    <p:sldId id="321" r:id="rId7"/>
    <p:sldId id="316" r:id="rId8"/>
    <p:sldId id="311" r:id="rId9"/>
    <p:sldId id="312" r:id="rId10"/>
    <p:sldId id="313" r:id="rId11"/>
    <p:sldId id="314" r:id="rId12"/>
    <p:sldId id="315" r:id="rId13"/>
    <p:sldId id="318" r:id="rId14"/>
    <p:sldId id="319"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2244" y="-5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gsushares\e$\budget\FY%202014-15\Reports%20to%20be%20presented%20to%20President%20070815\GSU's%20FYs%202009-2016%20Annual%20Student%20Tuition%20and%20Mandatory%20Fe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Annual</a:t>
            </a:r>
            <a:r>
              <a:rPr lang="en-US" baseline="0"/>
              <a:t> Student Tuition and Mandatory Fees</a:t>
            </a:r>
            <a:endParaRPr lang="en-US"/>
          </a:p>
        </c:rich>
      </c:tx>
      <c:layout>
        <c:manualLayout>
          <c:xMode val="edge"/>
          <c:yMode val="edge"/>
          <c:x val="0.28013885361104052"/>
          <c:y val="2.6258205689277898E-2"/>
        </c:manualLayout>
      </c:layout>
      <c:overlay val="0"/>
    </c:title>
    <c:autoTitleDeleted val="0"/>
    <c:plotArea>
      <c:layout/>
      <c:barChart>
        <c:barDir val="col"/>
        <c:grouping val="clustered"/>
        <c:varyColors val="0"/>
        <c:ser>
          <c:idx val="0"/>
          <c:order val="0"/>
          <c:tx>
            <c:strRef>
              <c:f>'14-15'!$A$5</c:f>
              <c:strCache>
                <c:ptCount val="1"/>
                <c:pt idx="0">
                  <c:v>In-State Tuition and Fees</c:v>
                </c:pt>
              </c:strCache>
            </c:strRef>
          </c:tx>
          <c:spPr>
            <a:solidFill>
              <a:schemeClr val="tx1"/>
            </a:solidFill>
          </c:spPr>
          <c:invertIfNegative val="0"/>
          <c:cat>
            <c:strRef>
              <c:f>'14-15'!$B$1:$K$4</c:f>
              <c:strCache>
                <c:ptCount val="9"/>
                <c:pt idx="0">
                  <c:v>FY 2008-09</c:v>
                </c:pt>
                <c:pt idx="1">
                  <c:v>FY 2009-10</c:v>
                </c:pt>
                <c:pt idx="2">
                  <c:v>FY 2010-11</c:v>
                </c:pt>
                <c:pt idx="3">
                  <c:v>FY 2011-12</c:v>
                </c:pt>
                <c:pt idx="4">
                  <c:v>FY 2012-13</c:v>
                </c:pt>
                <c:pt idx="5">
                  <c:v>FY 2013-14</c:v>
                </c:pt>
                <c:pt idx="6">
                  <c:v>FY 2014-15</c:v>
                </c:pt>
                <c:pt idx="7">
                  <c:v>FY 2015-16</c:v>
                </c:pt>
                <c:pt idx="8">
                  <c:v>% Increase</c:v>
                </c:pt>
              </c:strCache>
            </c:strRef>
          </c:cat>
          <c:val>
            <c:numRef>
              <c:f>'14-15'!$B$5:$K$5</c:f>
              <c:numCache>
                <c:formatCode>_("$"* #,##0_);_("$"* \(#,##0\);_("$"* "-"??_);_(@_)</c:formatCode>
                <c:ptCount val="9"/>
                <c:pt idx="0">
                  <c:v>3804</c:v>
                </c:pt>
                <c:pt idx="1">
                  <c:v>4016</c:v>
                </c:pt>
                <c:pt idx="2">
                  <c:v>4428</c:v>
                </c:pt>
                <c:pt idx="3">
                  <c:v>4886</c:v>
                </c:pt>
                <c:pt idx="4">
                  <c:v>5273</c:v>
                </c:pt>
                <c:pt idx="5">
                  <c:v>5950</c:v>
                </c:pt>
                <c:pt idx="6">
                  <c:v>6525</c:v>
                </c:pt>
                <c:pt idx="7">
                  <c:v>7063</c:v>
                </c:pt>
                <c:pt idx="8" formatCode="0%">
                  <c:v>0.5385813393742036</c:v>
                </c:pt>
              </c:numCache>
            </c:numRef>
          </c:val>
        </c:ser>
        <c:ser>
          <c:idx val="1"/>
          <c:order val="1"/>
          <c:tx>
            <c:strRef>
              <c:f>'14-15'!$A$6</c:f>
              <c:strCache>
                <c:ptCount val="1"/>
                <c:pt idx="0">
                  <c:v>Out-State Tuition and Fees</c:v>
                </c:pt>
              </c:strCache>
            </c:strRef>
          </c:tx>
          <c:spPr>
            <a:solidFill>
              <a:srgbClr val="FFC000"/>
            </a:solidFill>
            <a:scene3d>
              <a:camera prst="orthographicFront"/>
              <a:lightRig rig="threePt" dir="t"/>
            </a:scene3d>
            <a:sp3d>
              <a:bevelT/>
            </a:sp3d>
          </c:spPr>
          <c:invertIfNegative val="0"/>
          <c:cat>
            <c:strRef>
              <c:f>'14-15'!$B$1:$K$4</c:f>
              <c:strCache>
                <c:ptCount val="9"/>
                <c:pt idx="0">
                  <c:v>FY 2008-09</c:v>
                </c:pt>
                <c:pt idx="1">
                  <c:v>FY 2009-10</c:v>
                </c:pt>
                <c:pt idx="2">
                  <c:v>FY 2010-11</c:v>
                </c:pt>
                <c:pt idx="3">
                  <c:v>FY 2011-12</c:v>
                </c:pt>
                <c:pt idx="4">
                  <c:v>FY 2012-13</c:v>
                </c:pt>
                <c:pt idx="5">
                  <c:v>FY 2013-14</c:v>
                </c:pt>
                <c:pt idx="6">
                  <c:v>FY 2014-15</c:v>
                </c:pt>
                <c:pt idx="7">
                  <c:v>FY 2015-16</c:v>
                </c:pt>
                <c:pt idx="8">
                  <c:v>% Increase</c:v>
                </c:pt>
              </c:strCache>
            </c:strRef>
          </c:cat>
          <c:val>
            <c:numRef>
              <c:f>'14-15'!$B$6:$K$6</c:f>
              <c:numCache>
                <c:formatCode>_("$"* #,##0_);_("$"* \(#,##0\);_("$"* "-"??_);_(@_)</c:formatCode>
                <c:ptCount val="9"/>
                <c:pt idx="0">
                  <c:v>9154</c:v>
                </c:pt>
                <c:pt idx="1">
                  <c:v>9902</c:v>
                </c:pt>
                <c:pt idx="2">
                  <c:v>10902</c:v>
                </c:pt>
                <c:pt idx="3">
                  <c:v>12099</c:v>
                </c:pt>
                <c:pt idx="4">
                  <c:v>13643</c:v>
                </c:pt>
                <c:pt idx="5">
                  <c:v>15118</c:v>
                </c:pt>
                <c:pt idx="6">
                  <c:v>15744</c:v>
                </c:pt>
                <c:pt idx="7">
                  <c:v>16086</c:v>
                </c:pt>
                <c:pt idx="8" formatCode="0%">
                  <c:v>0.56906626880517219</c:v>
                </c:pt>
              </c:numCache>
            </c:numRef>
          </c:val>
        </c:ser>
        <c:dLbls>
          <c:showLegendKey val="0"/>
          <c:showVal val="0"/>
          <c:showCatName val="0"/>
          <c:showSerName val="0"/>
          <c:showPercent val="0"/>
          <c:showBubbleSize val="0"/>
        </c:dLbls>
        <c:gapWidth val="150"/>
        <c:axId val="75754880"/>
        <c:axId val="167908480"/>
      </c:barChart>
      <c:catAx>
        <c:axId val="75754880"/>
        <c:scaling>
          <c:orientation val="minMax"/>
        </c:scaling>
        <c:delete val="0"/>
        <c:axPos val="b"/>
        <c:majorTickMark val="none"/>
        <c:minorTickMark val="none"/>
        <c:tickLblPos val="nextTo"/>
        <c:crossAx val="167908480"/>
        <c:crosses val="autoZero"/>
        <c:auto val="1"/>
        <c:lblAlgn val="ctr"/>
        <c:lblOffset val="100"/>
        <c:noMultiLvlLbl val="0"/>
      </c:catAx>
      <c:valAx>
        <c:axId val="167908480"/>
        <c:scaling>
          <c:orientation val="minMax"/>
        </c:scaling>
        <c:delete val="0"/>
        <c:axPos val="l"/>
        <c:majorGridlines/>
        <c:title>
          <c:tx>
            <c:rich>
              <a:bodyPr/>
              <a:lstStyle/>
              <a:p>
                <a:pPr>
                  <a:defRPr/>
                </a:pPr>
                <a:r>
                  <a:rPr lang="en-US" sz="1800"/>
                  <a:t>Fee Description</a:t>
                </a:r>
              </a:p>
            </c:rich>
          </c:tx>
          <c:layout>
            <c:manualLayout>
              <c:xMode val="edge"/>
              <c:yMode val="edge"/>
              <c:x val="3.2258064516129031E-2"/>
              <c:y val="0.32000620272575336"/>
            </c:manualLayout>
          </c:layout>
          <c:overlay val="0"/>
        </c:title>
        <c:numFmt formatCode="_(&quot;$&quot;* #,##0_);_(&quot;$&quot;* \(#,##0\);_(&quot;$&quot;* &quot;-&quot;??_);_(@_)" sourceLinked="1"/>
        <c:majorTickMark val="none"/>
        <c:minorTickMark val="none"/>
        <c:tickLblPos val="nextTo"/>
        <c:crossAx val="75754880"/>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D5BA682-FB54-4DEC-9496-1E762A28645B}" type="datetimeFigureOut">
              <a:rPr lang="en-US" smtClean="0"/>
              <a:t>2/11/2016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0000387-663D-4847-8D48-B996C8B5AE24}" type="slidenum">
              <a:rPr lang="en-US" smtClean="0"/>
              <a:t>‹#›</a:t>
            </a:fld>
            <a:endParaRPr lang="en-US"/>
          </a:p>
        </p:txBody>
      </p:sp>
    </p:spTree>
    <p:extLst>
      <p:ext uri="{BB962C8B-B14F-4D97-AF65-F5344CB8AC3E}">
        <p14:creationId xmlns:p14="http://schemas.microsoft.com/office/powerpoint/2010/main" val="387626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970E805-84D8-4050-8C67-DEBB4B8590C7}" type="datetimeFigureOut">
              <a:rPr lang="en-US" smtClean="0"/>
              <a:t>2/11/2016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8FF4C02-B654-4E77-B867-B71511ACEE54}" type="slidenum">
              <a:rPr lang="en-US" smtClean="0"/>
              <a:t>‹#›</a:t>
            </a:fld>
            <a:endParaRPr lang="en-US"/>
          </a:p>
        </p:txBody>
      </p:sp>
    </p:spTree>
    <p:extLst>
      <p:ext uri="{BB962C8B-B14F-4D97-AF65-F5344CB8AC3E}">
        <p14:creationId xmlns:p14="http://schemas.microsoft.com/office/powerpoint/2010/main" val="3629264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F4C02-B654-4E77-B867-B71511ACEE54}" type="slidenum">
              <a:rPr lang="en-US" smtClean="0"/>
              <a:t>3</a:t>
            </a:fld>
            <a:endParaRPr lang="en-US"/>
          </a:p>
        </p:txBody>
      </p:sp>
    </p:spTree>
    <p:extLst>
      <p:ext uri="{BB962C8B-B14F-4D97-AF65-F5344CB8AC3E}">
        <p14:creationId xmlns:p14="http://schemas.microsoft.com/office/powerpoint/2010/main" val="4223353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a:xfrm>
            <a:off x="4380073" y="6407945"/>
            <a:ext cx="2350681" cy="365125"/>
          </a:xfrm>
          <a:prstGeom prst="rect">
            <a:avLst/>
          </a:prstGeom>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a:xfrm>
            <a:off x="8647272" y="6407945"/>
            <a:ext cx="365760" cy="365125"/>
          </a:xfrm>
          <a:prstGeom prst="rect">
            <a:avLst/>
          </a:prstGeom>
        </p:spPr>
        <p:txBody>
          <a:bodyPr/>
          <a:lstStyle>
            <a:lvl1pPr>
              <a:defRPr>
                <a:solidFill>
                  <a:srgbClr val="FFFFFF"/>
                </a:solidFill>
              </a:defRPr>
            </a:lvl1pPr>
            <a:extLst/>
          </a:lstStyle>
          <a:p>
            <a:fld id="{0717329E-25C1-4F15-B0F0-D1F97E10D9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5" name="Footer Placeholder 4"/>
          <p:cNvSpPr>
            <a:spLocks noGrp="1"/>
          </p:cNvSpPr>
          <p:nvPr>
            <p:ph type="ftr" sz="quarter" idx="11"/>
          </p:nvPr>
        </p:nvSpPr>
        <p:spPr>
          <a:xfrm>
            <a:off x="4380073" y="6407945"/>
            <a:ext cx="2350681" cy="365125"/>
          </a:xfrm>
          <a:prstGeom prst="rect">
            <a:avLst/>
          </a:prstGeom>
        </p:spPr>
        <p:txBody>
          <a:bodyPr/>
          <a:lstStyle>
            <a:extLst/>
          </a:lstStyle>
          <a:p>
            <a:endParaRPr lang="en-US"/>
          </a:p>
        </p:txBody>
      </p:sp>
      <p:sp>
        <p:nvSpPr>
          <p:cNvPr id="6" name="Slide Number Placeholder 5"/>
          <p:cNvSpPr>
            <a:spLocks noGrp="1"/>
          </p:cNvSpPr>
          <p:nvPr>
            <p:ph type="sldNum" sz="quarter" idx="12"/>
          </p:nvPr>
        </p:nvSpPr>
        <p:spPr>
          <a:xfrm>
            <a:off x="8647272" y="6407945"/>
            <a:ext cx="365760" cy="365125"/>
          </a:xfrm>
          <a:prstGeom prst="rect">
            <a:avLst/>
          </a:prstGeom>
        </p:spPr>
        <p:txBody>
          <a:bodyPr/>
          <a:lstStyle>
            <a:extLst/>
          </a:lstStyle>
          <a:p>
            <a:fld id="{0717329E-25C1-4F15-B0F0-D1F97E10D9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2"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5" name="Footer Placeholder 4"/>
          <p:cNvSpPr>
            <a:spLocks noGrp="1"/>
          </p:cNvSpPr>
          <p:nvPr>
            <p:ph type="ftr" sz="quarter" idx="11"/>
          </p:nvPr>
        </p:nvSpPr>
        <p:spPr>
          <a:xfrm>
            <a:off x="4380073" y="6407945"/>
            <a:ext cx="2350681" cy="365125"/>
          </a:xfrm>
          <a:prstGeom prst="rect">
            <a:avLst/>
          </a:prstGeom>
        </p:spPr>
        <p:txBody>
          <a:bodyPr/>
          <a:lstStyle>
            <a:extLst/>
          </a:lstStyle>
          <a:p>
            <a:endParaRPr lang="en-US"/>
          </a:p>
        </p:txBody>
      </p:sp>
      <p:sp>
        <p:nvSpPr>
          <p:cNvPr id="6" name="Slide Number Placeholder 5"/>
          <p:cNvSpPr>
            <a:spLocks noGrp="1"/>
          </p:cNvSpPr>
          <p:nvPr>
            <p:ph type="sldNum" sz="quarter" idx="12"/>
          </p:nvPr>
        </p:nvSpPr>
        <p:spPr>
          <a:xfrm>
            <a:off x="8647272" y="6407945"/>
            <a:ext cx="365760" cy="365125"/>
          </a:xfrm>
          <a:prstGeom prst="rect">
            <a:avLst/>
          </a:prstGeom>
        </p:spPr>
        <p:txBody>
          <a:bodyPr/>
          <a:lstStyle>
            <a:extLst/>
          </a:lstStyle>
          <a:p>
            <a:fld id="{0717329E-25C1-4F15-B0F0-D1F97E10D9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a:xfrm>
            <a:off x="-4195" y="11185"/>
            <a:ext cx="9144000" cy="1143000"/>
          </a:xfrm>
        </p:spPr>
        <p:style>
          <a:lnRef idx="2">
            <a:schemeClr val="accent1"/>
          </a:lnRef>
          <a:fillRef idx="1">
            <a:schemeClr val="lt1"/>
          </a:fillRef>
          <a:effectRef idx="0">
            <a:schemeClr val="accent1"/>
          </a:effectRef>
          <a:fontRef idx="none"/>
        </p:style>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5" name="Footer Placeholder 4"/>
          <p:cNvSpPr>
            <a:spLocks noGrp="1"/>
          </p:cNvSpPr>
          <p:nvPr>
            <p:ph type="ftr" sz="quarter" idx="11"/>
          </p:nvPr>
        </p:nvSpPr>
        <p:spPr>
          <a:xfrm>
            <a:off x="4380073" y="6407945"/>
            <a:ext cx="2350681" cy="365125"/>
          </a:xfrm>
          <a:prstGeom prst="rect">
            <a:avLst/>
          </a:prstGeom>
        </p:spPr>
        <p:txBody>
          <a:bodyPr/>
          <a:lstStyle>
            <a:extLst/>
          </a:lstStyle>
          <a:p>
            <a:endParaRPr lang="en-US"/>
          </a:p>
        </p:txBody>
      </p:sp>
      <p:sp>
        <p:nvSpPr>
          <p:cNvPr id="6" name="Slide Number Placeholder 5"/>
          <p:cNvSpPr>
            <a:spLocks noGrp="1"/>
          </p:cNvSpPr>
          <p:nvPr>
            <p:ph type="sldNum" sz="quarter" idx="12"/>
          </p:nvPr>
        </p:nvSpPr>
        <p:spPr>
          <a:xfrm>
            <a:off x="8647272" y="6407945"/>
            <a:ext cx="365760" cy="365125"/>
          </a:xfrm>
          <a:prstGeom prst="rect">
            <a:avLst/>
          </a:prstGeom>
        </p:spPr>
        <p:txBody>
          <a:bodyPr/>
          <a:lstStyle>
            <a:extLst/>
          </a:lstStyle>
          <a:p>
            <a:fld id="{0717329E-25C1-4F15-B0F0-D1F97E10D9A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6" name="Footer Placeholder 5"/>
          <p:cNvSpPr>
            <a:spLocks noGrp="1"/>
          </p:cNvSpPr>
          <p:nvPr>
            <p:ph type="ftr" sz="quarter" idx="11"/>
          </p:nvPr>
        </p:nvSpPr>
        <p:spPr>
          <a:xfrm>
            <a:off x="4380073" y="6407945"/>
            <a:ext cx="2350681" cy="365125"/>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8647272" y="6407945"/>
            <a:ext cx="365760" cy="365125"/>
          </a:xfrm>
          <a:prstGeom prst="rect">
            <a:avLst/>
          </a:prstGeom>
        </p:spPr>
        <p:txBody>
          <a:bodyPr/>
          <a:lstStyle>
            <a:extLst/>
          </a:lstStyle>
          <a:p>
            <a:fld id="{0717329E-25C1-4F15-B0F0-D1F97E10D9A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8" name="Footer Placeholder 7"/>
          <p:cNvSpPr>
            <a:spLocks noGrp="1"/>
          </p:cNvSpPr>
          <p:nvPr>
            <p:ph type="ftr" sz="quarter" idx="11"/>
          </p:nvPr>
        </p:nvSpPr>
        <p:spPr>
          <a:xfrm>
            <a:off x="4380073" y="6407945"/>
            <a:ext cx="2350681" cy="365125"/>
          </a:xfrm>
          <a:prstGeom prst="rect">
            <a:avLst/>
          </a:prstGeom>
        </p:spPr>
        <p:txBody>
          <a:bodyPr/>
          <a:lstStyle>
            <a:extLst/>
          </a:lstStyle>
          <a:p>
            <a:endParaRPr lang="en-US"/>
          </a:p>
        </p:txBody>
      </p:sp>
      <p:sp>
        <p:nvSpPr>
          <p:cNvPr id="9" name="Slide Number Placeholder 8"/>
          <p:cNvSpPr>
            <a:spLocks noGrp="1"/>
          </p:cNvSpPr>
          <p:nvPr>
            <p:ph type="sldNum" sz="quarter" idx="12"/>
          </p:nvPr>
        </p:nvSpPr>
        <p:spPr>
          <a:xfrm>
            <a:off x="8647272" y="6407945"/>
            <a:ext cx="365760" cy="365125"/>
          </a:xfrm>
          <a:prstGeom prst="rect">
            <a:avLst/>
          </a:prstGeom>
        </p:spPr>
        <p:txBody>
          <a:bodyPr/>
          <a:lstStyle>
            <a:extLst/>
          </a:lstStyle>
          <a:p>
            <a:fld id="{0717329E-25C1-4F15-B0F0-D1F97E10D9A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4" name="Footer Placeholder 3"/>
          <p:cNvSpPr>
            <a:spLocks noGrp="1"/>
          </p:cNvSpPr>
          <p:nvPr>
            <p:ph type="ftr" sz="quarter" idx="11"/>
          </p:nvPr>
        </p:nvSpPr>
        <p:spPr>
          <a:xfrm>
            <a:off x="4380073" y="6407945"/>
            <a:ext cx="2350681" cy="365125"/>
          </a:xfrm>
          <a:prstGeom prst="rect">
            <a:avLst/>
          </a:prstGeom>
        </p:spPr>
        <p:txBody>
          <a:bodyPr/>
          <a:lstStyle>
            <a:extLst/>
          </a:lstStyle>
          <a:p>
            <a:endParaRPr lang="en-US"/>
          </a:p>
        </p:txBody>
      </p:sp>
      <p:sp>
        <p:nvSpPr>
          <p:cNvPr id="5" name="Slide Number Placeholder 4"/>
          <p:cNvSpPr>
            <a:spLocks noGrp="1"/>
          </p:cNvSpPr>
          <p:nvPr>
            <p:ph type="sldNum" sz="quarter" idx="12"/>
          </p:nvPr>
        </p:nvSpPr>
        <p:spPr>
          <a:xfrm>
            <a:off x="8647272" y="6407945"/>
            <a:ext cx="365760" cy="365125"/>
          </a:xfrm>
          <a:prstGeom prst="rect">
            <a:avLst/>
          </a:prstGeom>
        </p:spPr>
        <p:txBody>
          <a:bodyPr/>
          <a:lstStyle>
            <a:extLst/>
          </a:lstStyle>
          <a:p>
            <a:fld id="{0717329E-25C1-4F15-B0F0-D1F97E10D9A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3" name="Footer Placeholder 2"/>
          <p:cNvSpPr>
            <a:spLocks noGrp="1"/>
          </p:cNvSpPr>
          <p:nvPr>
            <p:ph type="ftr" sz="quarter" idx="11"/>
          </p:nvPr>
        </p:nvSpPr>
        <p:spPr>
          <a:xfrm>
            <a:off x="4380073" y="6407945"/>
            <a:ext cx="2350681" cy="365125"/>
          </a:xfrm>
          <a:prstGeom prst="rect">
            <a:avLst/>
          </a:prstGeom>
        </p:spPr>
        <p:txBody>
          <a:bodyPr/>
          <a:lstStyle>
            <a:extLst/>
          </a:lstStyle>
          <a:p>
            <a:endParaRPr lang="en-US"/>
          </a:p>
        </p:txBody>
      </p:sp>
      <p:sp>
        <p:nvSpPr>
          <p:cNvPr id="4" name="Slide Number Placeholder 3"/>
          <p:cNvSpPr>
            <a:spLocks noGrp="1"/>
          </p:cNvSpPr>
          <p:nvPr>
            <p:ph type="sldNum" sz="quarter" idx="12"/>
          </p:nvPr>
        </p:nvSpPr>
        <p:spPr>
          <a:xfrm>
            <a:off x="8647272" y="6407945"/>
            <a:ext cx="365760" cy="365125"/>
          </a:xfrm>
          <a:prstGeom prst="rect">
            <a:avLst/>
          </a:prstGeom>
        </p:spPr>
        <p:txBody>
          <a:bodyPr/>
          <a:lstStyle>
            <a:extLst/>
          </a:lstStyle>
          <a:p>
            <a:fld id="{0717329E-25C1-4F15-B0F0-D1F97E10D9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6" name="Footer Placeholder 5"/>
          <p:cNvSpPr>
            <a:spLocks noGrp="1"/>
          </p:cNvSpPr>
          <p:nvPr>
            <p:ph type="ftr" sz="quarter" idx="11"/>
          </p:nvPr>
        </p:nvSpPr>
        <p:spPr>
          <a:xfrm>
            <a:off x="4380073" y="6407945"/>
            <a:ext cx="2350681" cy="365125"/>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8647272" y="6407945"/>
            <a:ext cx="365760" cy="365125"/>
          </a:xfrm>
          <a:prstGeom prst="rect">
            <a:avLst/>
          </a:prstGeom>
        </p:spPr>
        <p:txBody>
          <a:bodyPr/>
          <a:lstStyle>
            <a:extLst/>
          </a:lstStyle>
          <a:p>
            <a:fld id="{0717329E-25C1-4F15-B0F0-D1F97E10D9A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3" y="6407945"/>
            <a:ext cx="2350681" cy="365125"/>
          </a:xfrm>
          <a:prstGeom prst="rect">
            <a:avLst/>
          </a:prstGeo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a:xfrm>
            <a:off x="8647272" y="6407945"/>
            <a:ext cx="365760" cy="365125"/>
          </a:xfrm>
          <a:prstGeom prst="rect">
            <a:avLst/>
          </a:prstGeom>
        </p:spPr>
        <p:txBody>
          <a:bodyPr/>
          <a:lstStyle>
            <a:lvl1pPr>
              <a:defRPr>
                <a:solidFill>
                  <a:schemeClr val="tx1"/>
                </a:solidFill>
              </a:defRPr>
            </a:lvl1pPr>
            <a:extLst/>
          </a:lstStyle>
          <a:p>
            <a:fld id="{0717329E-25C1-4F15-B0F0-D1F97E10D9A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3" y="5791253"/>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895601"/>
            <a:ext cx="7543800" cy="1470025"/>
          </a:xfrm>
        </p:spPr>
        <p:txBody>
          <a:bodyPr>
            <a:noAutofit/>
          </a:bodyPr>
          <a:lstStyle/>
          <a:p>
            <a:r>
              <a:rPr lang="en-US" sz="3200" dirty="0" smtClean="0">
                <a:solidFill>
                  <a:schemeClr val="tx1"/>
                </a:solidFill>
              </a:rPr>
              <a:t>Budget</a:t>
            </a:r>
            <a:r>
              <a:rPr lang="en-US" sz="3200" b="1" dirty="0" smtClean="0">
                <a:solidFill>
                  <a:schemeClr val="tx1"/>
                </a:solidFill>
              </a:rPr>
              <a:t> Status</a:t>
            </a:r>
            <a:br>
              <a:rPr lang="en-US" sz="3200" b="1" dirty="0" smtClean="0">
                <a:solidFill>
                  <a:schemeClr val="tx1"/>
                </a:solidFill>
              </a:rPr>
            </a:br>
            <a:r>
              <a:rPr lang="en-US" sz="3200" b="1" dirty="0" smtClean="0">
                <a:solidFill>
                  <a:schemeClr val="tx1"/>
                </a:solidFill>
              </a:rPr>
              <a:t>History &amp; Overview</a:t>
            </a:r>
            <a:br>
              <a:rPr lang="en-US" sz="3200" b="1" dirty="0" smtClean="0">
                <a:solidFill>
                  <a:schemeClr val="tx1"/>
                </a:solidFill>
              </a:rPr>
            </a:br>
            <a:r>
              <a:rPr lang="en-US" sz="3200" b="1" dirty="0" smtClean="0">
                <a:solidFill>
                  <a:schemeClr val="tx1"/>
                </a:solidFill>
              </a:rPr>
              <a:t>2009-2016</a:t>
            </a:r>
            <a:endParaRPr lang="en-US" sz="3200" b="1" dirty="0">
              <a:solidFill>
                <a:schemeClr val="tx1"/>
              </a:solidFill>
            </a:endParaRPr>
          </a:p>
        </p:txBody>
      </p:sp>
      <p:sp>
        <p:nvSpPr>
          <p:cNvPr id="3" name="Subtitle 2"/>
          <p:cNvSpPr>
            <a:spLocks noGrp="1"/>
          </p:cNvSpPr>
          <p:nvPr>
            <p:ph type="subTitle" idx="1"/>
          </p:nvPr>
        </p:nvSpPr>
        <p:spPr>
          <a:xfrm>
            <a:off x="1371600" y="5638800"/>
            <a:ext cx="6400800" cy="990600"/>
          </a:xfrm>
        </p:spPr>
        <p:txBody>
          <a:bodyPr>
            <a:normAutofit/>
          </a:bodyPr>
          <a:lstStyle/>
          <a:p>
            <a:pPr algn="ctr"/>
            <a:r>
              <a:rPr lang="en-US" sz="2000" b="1" dirty="0" smtClean="0">
                <a:solidFill>
                  <a:schemeClr val="tx1"/>
                </a:solidFill>
              </a:rPr>
              <a:t>Leon Sanders</a:t>
            </a:r>
          </a:p>
          <a:p>
            <a:pPr algn="ctr"/>
            <a:r>
              <a:rPr lang="en-US" sz="2000" b="1" dirty="0" smtClean="0">
                <a:solidFill>
                  <a:schemeClr val="tx1"/>
                </a:solidFill>
              </a:rPr>
              <a:t>Vice President of Finance and Administration</a:t>
            </a:r>
            <a:endParaRPr lang="en-US" sz="2000" b="1"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57200"/>
            <a:ext cx="2689770" cy="2209800"/>
          </a:xfrm>
          <a:prstGeom prst="rect">
            <a:avLst/>
          </a:prstGeom>
        </p:spPr>
      </p:pic>
    </p:spTree>
    <p:extLst>
      <p:ext uri="{BB962C8B-B14F-4D97-AF65-F5344CB8AC3E}">
        <p14:creationId xmlns:p14="http://schemas.microsoft.com/office/powerpoint/2010/main" val="1213393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itchFamily="2" charset="2"/>
              <a:buChar char="§"/>
            </a:pPr>
            <a:r>
              <a:rPr lang="en-US" dirty="0" smtClean="0"/>
              <a:t>Furlough non-tenured faculty as well as both unclassified and classified staff</a:t>
            </a:r>
          </a:p>
          <a:p>
            <a:pPr>
              <a:buFont typeface="Wingdings" pitchFamily="2" charset="2"/>
              <a:buChar char="§"/>
            </a:pPr>
            <a:r>
              <a:rPr lang="en-US" dirty="0" smtClean="0"/>
              <a:t>Loss of instructional classes and potential loss of accreditation</a:t>
            </a:r>
          </a:p>
          <a:p>
            <a:pPr>
              <a:buFont typeface="Wingdings" pitchFamily="2" charset="2"/>
              <a:buChar char="§"/>
            </a:pPr>
            <a:r>
              <a:rPr lang="en-US" dirty="0" smtClean="0"/>
              <a:t>Loss of degree programs</a:t>
            </a:r>
          </a:p>
          <a:p>
            <a:pPr>
              <a:buFont typeface="Wingdings" pitchFamily="2" charset="2"/>
              <a:buChar char="§"/>
            </a:pPr>
            <a:r>
              <a:rPr lang="en-US" dirty="0" smtClean="0"/>
              <a:t>The impacts on positions not being filled will negatively affect the ability to serve students and will affect retention, recruiting, and graduation</a:t>
            </a:r>
          </a:p>
          <a:p>
            <a:pPr>
              <a:buFont typeface="Wingdings" pitchFamily="2" charset="2"/>
              <a:buChar char="§"/>
            </a:pPr>
            <a:r>
              <a:rPr lang="en-US" dirty="0" smtClean="0"/>
              <a:t>Services to students and the university communities will be negatively impacted</a:t>
            </a:r>
            <a:endParaRPr lang="en-US" dirty="0"/>
          </a:p>
        </p:txBody>
      </p:sp>
      <p:sp>
        <p:nvSpPr>
          <p:cNvPr id="3" name="Title 2"/>
          <p:cNvSpPr>
            <a:spLocks noGrp="1"/>
          </p:cNvSpPr>
          <p:nvPr>
            <p:ph type="title"/>
          </p:nvPr>
        </p:nvSpPr>
        <p:spPr/>
        <p:txBody>
          <a:bodyPr/>
          <a:lstStyle/>
          <a:p>
            <a:pPr algn="ctr"/>
            <a:r>
              <a:rPr lang="en-US" dirty="0">
                <a:solidFill>
                  <a:srgbClr val="464646"/>
                </a:solidFill>
              </a:rPr>
              <a:t>University of Louisiana System</a:t>
            </a:r>
            <a:br>
              <a:rPr lang="en-US" dirty="0">
                <a:solidFill>
                  <a:srgbClr val="464646"/>
                </a:solidFill>
              </a:rPr>
            </a:br>
            <a:r>
              <a:rPr lang="en-US" sz="2700" dirty="0">
                <a:solidFill>
                  <a:srgbClr val="464646"/>
                </a:solidFill>
              </a:rPr>
              <a:t>Mid-Year General Fund Budget Reduction (cont’d)</a:t>
            </a:r>
            <a:endParaRPr lang="en-US" dirty="0"/>
          </a:p>
        </p:txBody>
      </p:sp>
    </p:spTree>
    <p:extLst>
      <p:ext uri="{BB962C8B-B14F-4D97-AF65-F5344CB8AC3E}">
        <p14:creationId xmlns:p14="http://schemas.microsoft.com/office/powerpoint/2010/main" val="875993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
            </a:pPr>
            <a:r>
              <a:rPr lang="en-US" dirty="0" smtClean="0"/>
              <a:t>Limit educational, field and professional travel opportunities for students and faculty</a:t>
            </a:r>
          </a:p>
          <a:p>
            <a:pPr>
              <a:buFont typeface="Wingdings" pitchFamily="2" charset="2"/>
              <a:buChar char="§"/>
            </a:pPr>
            <a:r>
              <a:rPr lang="en-US" dirty="0" smtClean="0"/>
              <a:t>Essential operating services for maintenance, software and printing to meet instructional, research and other critical needs will be substantially limited for the remainder of the fiscal year</a:t>
            </a:r>
          </a:p>
          <a:p>
            <a:pPr>
              <a:buFont typeface="Wingdings" pitchFamily="2" charset="2"/>
              <a:buChar char="§"/>
            </a:pPr>
            <a:r>
              <a:rPr lang="en-US" dirty="0" smtClean="0"/>
              <a:t>Reduce scholarships/waivers by freezing student retention grant support</a:t>
            </a:r>
          </a:p>
          <a:p>
            <a:pPr>
              <a:buFont typeface="Wingdings" pitchFamily="2" charset="2"/>
              <a:buChar char="§"/>
            </a:pPr>
            <a:r>
              <a:rPr lang="en-US" dirty="0" smtClean="0"/>
              <a:t>Increase faculty teaching loads</a:t>
            </a:r>
            <a:endParaRPr lang="en-US" dirty="0"/>
          </a:p>
        </p:txBody>
      </p:sp>
      <p:sp>
        <p:nvSpPr>
          <p:cNvPr id="3" name="Title 2"/>
          <p:cNvSpPr>
            <a:spLocks noGrp="1"/>
          </p:cNvSpPr>
          <p:nvPr>
            <p:ph type="title"/>
          </p:nvPr>
        </p:nvSpPr>
        <p:spPr/>
        <p:txBody>
          <a:bodyPr/>
          <a:lstStyle/>
          <a:p>
            <a:pPr algn="ctr"/>
            <a:r>
              <a:rPr lang="en-US" dirty="0">
                <a:solidFill>
                  <a:srgbClr val="464646"/>
                </a:solidFill>
              </a:rPr>
              <a:t>University of Louisiana System</a:t>
            </a:r>
            <a:br>
              <a:rPr lang="en-US" dirty="0">
                <a:solidFill>
                  <a:srgbClr val="464646"/>
                </a:solidFill>
              </a:rPr>
            </a:br>
            <a:r>
              <a:rPr lang="en-US" sz="2700" dirty="0">
                <a:solidFill>
                  <a:srgbClr val="464646"/>
                </a:solidFill>
              </a:rPr>
              <a:t>Mid-Year General Fund Budget Reduction (cont’d)</a:t>
            </a:r>
            <a:endParaRPr lang="en-US" dirty="0"/>
          </a:p>
        </p:txBody>
      </p:sp>
    </p:spTree>
    <p:extLst>
      <p:ext uri="{BB962C8B-B14F-4D97-AF65-F5344CB8AC3E}">
        <p14:creationId xmlns:p14="http://schemas.microsoft.com/office/powerpoint/2010/main" val="3548413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
            </a:pPr>
            <a:r>
              <a:rPr lang="en-US" dirty="0" smtClean="0"/>
              <a:t>Reduce the number of courses taught for the spring and summer semester</a:t>
            </a:r>
          </a:p>
          <a:p>
            <a:pPr>
              <a:buFont typeface="Wingdings" pitchFamily="2" charset="2"/>
              <a:buChar char="§"/>
            </a:pPr>
            <a:r>
              <a:rPr lang="en-US" dirty="0" smtClean="0"/>
              <a:t>Withhold budgeted merit increases for faculty and staff</a:t>
            </a:r>
            <a:endParaRPr lang="en-US" dirty="0"/>
          </a:p>
        </p:txBody>
      </p:sp>
      <p:sp>
        <p:nvSpPr>
          <p:cNvPr id="3" name="Title 2"/>
          <p:cNvSpPr>
            <a:spLocks noGrp="1"/>
          </p:cNvSpPr>
          <p:nvPr>
            <p:ph type="title"/>
          </p:nvPr>
        </p:nvSpPr>
        <p:spPr/>
        <p:txBody>
          <a:bodyPr/>
          <a:lstStyle/>
          <a:p>
            <a:pPr algn="ctr"/>
            <a:r>
              <a:rPr lang="en-US" dirty="0">
                <a:solidFill>
                  <a:srgbClr val="464646"/>
                </a:solidFill>
              </a:rPr>
              <a:t>University of Louisiana System</a:t>
            </a:r>
            <a:br>
              <a:rPr lang="en-US" dirty="0">
                <a:solidFill>
                  <a:srgbClr val="464646"/>
                </a:solidFill>
              </a:rPr>
            </a:br>
            <a:r>
              <a:rPr lang="en-US" sz="2700" dirty="0">
                <a:solidFill>
                  <a:srgbClr val="464646"/>
                </a:solidFill>
              </a:rPr>
              <a:t>Mid-Year General Fund Budget Reduction (cont’d)</a:t>
            </a:r>
            <a:endParaRPr lang="en-US" dirty="0"/>
          </a:p>
        </p:txBody>
      </p:sp>
    </p:spTree>
    <p:extLst>
      <p:ext uri="{BB962C8B-B14F-4D97-AF65-F5344CB8AC3E}">
        <p14:creationId xmlns:p14="http://schemas.microsoft.com/office/powerpoint/2010/main" val="1028550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665770" y="1481138"/>
            <a:ext cx="5812459"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0" y="15949"/>
            <a:ext cx="9144000" cy="1360416"/>
          </a:xfrm>
        </p:spPr>
        <p:txBody>
          <a:bodyPr>
            <a:normAutofit fontScale="90000"/>
          </a:bodyPr>
          <a:lstStyle/>
          <a:p>
            <a:pPr algn="ctr"/>
            <a:r>
              <a:rPr lang="en-US" dirty="0" smtClean="0"/>
              <a:t>Grambling State University</a:t>
            </a:r>
            <a:br>
              <a:rPr lang="en-US" dirty="0" smtClean="0"/>
            </a:br>
            <a:r>
              <a:rPr lang="en-US" sz="3100" dirty="0" smtClean="0"/>
              <a:t>Budget Reduction Task Force</a:t>
            </a:r>
            <a:r>
              <a:rPr lang="en-US" dirty="0" smtClean="0"/>
              <a:t/>
            </a:r>
            <a:br>
              <a:rPr lang="en-US" dirty="0" smtClean="0"/>
            </a:br>
            <a:r>
              <a:rPr lang="en-US" sz="2700" dirty="0" smtClean="0"/>
              <a:t>Short Term Solutions</a:t>
            </a:r>
            <a:endParaRPr lang="en-US" sz="2700" dirty="0"/>
          </a:p>
        </p:txBody>
      </p:sp>
    </p:spTree>
    <p:extLst>
      <p:ext uri="{BB962C8B-B14F-4D97-AF65-F5344CB8AC3E}">
        <p14:creationId xmlns:p14="http://schemas.microsoft.com/office/powerpoint/2010/main" val="4261917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47800"/>
            <a:ext cx="7162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195" y="11184"/>
            <a:ext cx="9144000" cy="1284215"/>
          </a:xfrm>
        </p:spPr>
        <p:txBody>
          <a:bodyPr>
            <a:normAutofit fontScale="90000"/>
          </a:bodyPr>
          <a:lstStyle/>
          <a:p>
            <a:pPr algn="ctr"/>
            <a:r>
              <a:rPr lang="en-US" sz="3700" dirty="0">
                <a:solidFill>
                  <a:srgbClr val="464646"/>
                </a:solidFill>
              </a:rPr>
              <a:t>Grambling State University</a:t>
            </a:r>
            <a:br>
              <a:rPr lang="en-US" sz="3700" dirty="0">
                <a:solidFill>
                  <a:srgbClr val="464646"/>
                </a:solidFill>
              </a:rPr>
            </a:br>
            <a:r>
              <a:rPr lang="en-US" sz="2800" dirty="0">
                <a:solidFill>
                  <a:srgbClr val="464646"/>
                </a:solidFill>
              </a:rPr>
              <a:t>Budget Reduction Task Force</a:t>
            </a:r>
            <a:r>
              <a:rPr lang="en-US" sz="3700" dirty="0">
                <a:solidFill>
                  <a:srgbClr val="464646"/>
                </a:solidFill>
              </a:rPr>
              <a:t/>
            </a:r>
            <a:br>
              <a:rPr lang="en-US" sz="3700" dirty="0">
                <a:solidFill>
                  <a:srgbClr val="464646"/>
                </a:solidFill>
              </a:rPr>
            </a:br>
            <a:r>
              <a:rPr lang="en-US" sz="2400" dirty="0" smtClean="0">
                <a:solidFill>
                  <a:srgbClr val="464646"/>
                </a:solidFill>
              </a:rPr>
              <a:t>Long </a:t>
            </a:r>
            <a:r>
              <a:rPr lang="en-US" sz="2400" dirty="0">
                <a:solidFill>
                  <a:srgbClr val="464646"/>
                </a:solidFill>
              </a:rPr>
              <a:t>Term Solutions</a:t>
            </a:r>
            <a:endParaRPr lang="en-US" dirty="0"/>
          </a:p>
        </p:txBody>
      </p:sp>
    </p:spTree>
    <p:extLst>
      <p:ext uri="{BB962C8B-B14F-4D97-AF65-F5344CB8AC3E}">
        <p14:creationId xmlns:p14="http://schemas.microsoft.com/office/powerpoint/2010/main" val="2581664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00820" y="1481138"/>
            <a:ext cx="654236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fontScale="90000"/>
          </a:bodyPr>
          <a:lstStyle/>
          <a:p>
            <a:pPr algn="ctr"/>
            <a:r>
              <a:rPr lang="en-US" sz="4000" dirty="0">
                <a:effectLst>
                  <a:outerShdw blurRad="38100" dist="38100" dir="2700000" algn="tl">
                    <a:srgbClr val="000000">
                      <a:alpha val="43137"/>
                    </a:srgbClr>
                  </a:outerShdw>
                </a:effectLst>
              </a:rPr>
              <a:t>FYs </a:t>
            </a:r>
            <a:r>
              <a:rPr lang="en-US" sz="4000" dirty="0" smtClean="0">
                <a:effectLst>
                  <a:outerShdw blurRad="38100" dist="38100" dir="2700000" algn="tl">
                    <a:srgbClr val="000000">
                      <a:alpha val="43137"/>
                    </a:srgbClr>
                  </a:outerShdw>
                </a:effectLst>
              </a:rPr>
              <a:t>2009-2016 </a:t>
            </a:r>
            <a:r>
              <a:rPr lang="en-US" sz="4000" dirty="0">
                <a:effectLst>
                  <a:outerShdw blurRad="38100" dist="38100" dir="2700000" algn="tl">
                    <a:srgbClr val="000000">
                      <a:alpha val="43137"/>
                    </a:srgbClr>
                  </a:outerShdw>
                </a:effectLst>
              </a:rPr>
              <a:t>Budget</a:t>
            </a:r>
            <a:r>
              <a:rPr lang="en-US" dirty="0"/>
              <a:t/>
            </a:r>
            <a:br>
              <a:rPr lang="en-US" dirty="0"/>
            </a:br>
            <a:r>
              <a:rPr lang="en-US" sz="3100" dirty="0">
                <a:effectLst>
                  <a:outerShdw blurRad="38100" dist="38100" dir="2700000" algn="tl">
                    <a:srgbClr val="000000">
                      <a:alpha val="43137"/>
                    </a:srgbClr>
                  </a:outerShdw>
                </a:effectLst>
              </a:rPr>
              <a:t>Operating Fund Revenue</a:t>
            </a:r>
          </a:p>
        </p:txBody>
      </p:sp>
    </p:spTree>
    <p:extLst>
      <p:ext uri="{BB962C8B-B14F-4D97-AF65-F5344CB8AC3E}">
        <p14:creationId xmlns:p14="http://schemas.microsoft.com/office/powerpoint/2010/main" val="2360613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5-Year Trend for Headcount</a:t>
            </a:r>
            <a:br>
              <a:rPr lang="en-US" dirty="0" smtClean="0"/>
            </a:br>
            <a:r>
              <a:rPr lang="en-US" dirty="0" smtClean="0"/>
              <a:t>Enrollment by Student Level</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347"/>
          <a:stretch/>
        </p:blipFill>
        <p:spPr bwMode="auto">
          <a:xfrm>
            <a:off x="152400" y="1371600"/>
            <a:ext cx="8763000" cy="53939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854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800" spc="300" dirty="0">
                <a:solidFill>
                  <a:prstClr val="black"/>
                </a:solidFill>
                <a:effectLst>
                  <a:outerShdw blurRad="38100" dist="38100" dir="2700000" algn="tl">
                    <a:srgbClr val="000000">
                      <a:alpha val="43137"/>
                    </a:srgbClr>
                  </a:outerShdw>
                </a:effectLst>
              </a:rPr>
              <a:t>FYs 2009 – 2016</a:t>
            </a:r>
            <a:br>
              <a:rPr lang="en-US" sz="2800" spc="300" dirty="0">
                <a:solidFill>
                  <a:prstClr val="black"/>
                </a:solidFill>
                <a:effectLst>
                  <a:outerShdw blurRad="38100" dist="38100" dir="2700000" algn="tl">
                    <a:srgbClr val="000000">
                      <a:alpha val="43137"/>
                    </a:srgbClr>
                  </a:outerShdw>
                </a:effectLst>
              </a:rPr>
            </a:br>
            <a:r>
              <a:rPr lang="en-US" sz="2800" spc="300" dirty="0">
                <a:solidFill>
                  <a:prstClr val="black"/>
                </a:solidFill>
                <a:effectLst>
                  <a:outerShdw blurRad="38100" dist="38100" dir="2700000" algn="tl">
                    <a:srgbClr val="000000">
                      <a:alpha val="43137"/>
                    </a:srgbClr>
                  </a:outerShdw>
                </a:effectLst>
              </a:rPr>
              <a:t>Annual Student Tuition &amp; Mandatory Fees</a:t>
            </a:r>
            <a:endParaRPr lang="en-US" dirty="0"/>
          </a:p>
        </p:txBody>
      </p:sp>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4875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FY 2014-2015 </a:t>
            </a:r>
            <a:br>
              <a:rPr lang="en-US" dirty="0" smtClean="0"/>
            </a:br>
            <a:r>
              <a:rPr lang="en-US" dirty="0" smtClean="0"/>
              <a:t>Projected Revenue Budget</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425"/>
          <a:stretch/>
        </p:blipFill>
        <p:spPr>
          <a:xfrm>
            <a:off x="2438400" y="1214309"/>
            <a:ext cx="4648200" cy="556749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3537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FY 2015-2016                             Projected Revenue Budget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295400"/>
            <a:ext cx="4419600" cy="5410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4899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481138"/>
            <a:ext cx="6324600" cy="491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pPr algn="ctr"/>
            <a:r>
              <a:rPr lang="en-US" dirty="0">
                <a:solidFill>
                  <a:srgbClr val="464646"/>
                </a:solidFill>
              </a:rPr>
              <a:t>University of Louisiana System</a:t>
            </a:r>
            <a:br>
              <a:rPr lang="en-US" dirty="0">
                <a:solidFill>
                  <a:srgbClr val="464646"/>
                </a:solidFill>
              </a:rPr>
            </a:br>
            <a:r>
              <a:rPr lang="en-US" sz="2700" dirty="0">
                <a:solidFill>
                  <a:srgbClr val="464646"/>
                </a:solidFill>
              </a:rPr>
              <a:t>Mid-Year General Fund Budget Reduction</a:t>
            </a:r>
            <a:endParaRPr lang="en-US" dirty="0"/>
          </a:p>
        </p:txBody>
      </p:sp>
    </p:spTree>
    <p:extLst>
      <p:ext uri="{BB962C8B-B14F-4D97-AF65-F5344CB8AC3E}">
        <p14:creationId xmlns:p14="http://schemas.microsoft.com/office/powerpoint/2010/main" val="2882895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The impact of a $38 million budget cut in January would severely hinder, if not cripple our institutions.  This will further erode the already strained financial position of each institution, deemed critical in the SACS COC reaffirmation process.  Each institution has a specific and unique methodology to implement the reduction.  The list of actions and concerns is not limited to the following:</a:t>
            </a:r>
            <a:endParaRPr lang="en-US" dirty="0"/>
          </a:p>
        </p:txBody>
      </p:sp>
      <p:sp>
        <p:nvSpPr>
          <p:cNvPr id="3" name="Title 2"/>
          <p:cNvSpPr>
            <a:spLocks noGrp="1"/>
          </p:cNvSpPr>
          <p:nvPr>
            <p:ph type="title"/>
          </p:nvPr>
        </p:nvSpPr>
        <p:spPr/>
        <p:txBody>
          <a:bodyPr>
            <a:normAutofit/>
          </a:bodyPr>
          <a:lstStyle/>
          <a:p>
            <a:pPr algn="ctr"/>
            <a:r>
              <a:rPr lang="en-US" dirty="0" smtClean="0"/>
              <a:t>University of Louisiana System</a:t>
            </a:r>
            <a:br>
              <a:rPr lang="en-US" dirty="0" smtClean="0"/>
            </a:br>
            <a:r>
              <a:rPr lang="en-US" sz="2700" dirty="0" smtClean="0"/>
              <a:t>Mid-Year General Fund Budget Reduction (cont’d)</a:t>
            </a:r>
            <a:endParaRPr lang="en-US" sz="2700" dirty="0"/>
          </a:p>
        </p:txBody>
      </p:sp>
    </p:spTree>
    <p:extLst>
      <p:ext uri="{BB962C8B-B14F-4D97-AF65-F5344CB8AC3E}">
        <p14:creationId xmlns:p14="http://schemas.microsoft.com/office/powerpoint/2010/main" val="892557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itchFamily="2" charset="2"/>
              <a:buChar char="§"/>
            </a:pPr>
            <a:r>
              <a:rPr lang="en-US" dirty="0" smtClean="0"/>
              <a:t>A reduction of this magnitude will cause a number of institutions to declare financial exigency</a:t>
            </a:r>
          </a:p>
          <a:p>
            <a:pPr>
              <a:buFont typeface="Wingdings" pitchFamily="2" charset="2"/>
              <a:buChar char="§"/>
            </a:pPr>
            <a:r>
              <a:rPr lang="en-US" dirty="0" smtClean="0"/>
              <a:t>Severely impacts SACS Accreditation</a:t>
            </a:r>
          </a:p>
          <a:p>
            <a:pPr>
              <a:buFont typeface="Wingdings" pitchFamily="2" charset="2"/>
              <a:buChar char="§"/>
            </a:pPr>
            <a:r>
              <a:rPr lang="en-US" dirty="0" smtClean="0"/>
              <a:t>Reduce salaries and benefits through hiring freeze except for most mission-critical positions</a:t>
            </a:r>
          </a:p>
          <a:p>
            <a:pPr>
              <a:buFont typeface="Wingdings" pitchFamily="2" charset="2"/>
              <a:buChar char="§"/>
            </a:pPr>
            <a:r>
              <a:rPr lang="en-US" dirty="0" smtClean="0"/>
              <a:t>Layoff probational staff the remainder of fiscal year</a:t>
            </a:r>
          </a:p>
          <a:p>
            <a:pPr>
              <a:buFont typeface="Wingdings" pitchFamily="2" charset="2"/>
              <a:buChar char="§"/>
            </a:pPr>
            <a:r>
              <a:rPr lang="en-US" dirty="0" smtClean="0"/>
              <a:t>Freeze hiring on vacant classified and unclassified positions</a:t>
            </a:r>
          </a:p>
          <a:p>
            <a:pPr>
              <a:buFont typeface="Wingdings" pitchFamily="2" charset="2"/>
              <a:buChar char="§"/>
            </a:pPr>
            <a:endParaRPr lang="en-US" dirty="0" smtClean="0"/>
          </a:p>
          <a:p>
            <a:pPr>
              <a:buFont typeface="Wingdings" pitchFamily="2" charset="2"/>
              <a:buChar char="§"/>
            </a:pPr>
            <a:endParaRPr lang="en-US" dirty="0"/>
          </a:p>
        </p:txBody>
      </p:sp>
      <p:sp>
        <p:nvSpPr>
          <p:cNvPr id="3" name="Title 2"/>
          <p:cNvSpPr>
            <a:spLocks noGrp="1"/>
          </p:cNvSpPr>
          <p:nvPr>
            <p:ph type="title"/>
          </p:nvPr>
        </p:nvSpPr>
        <p:spPr>
          <a:xfrm>
            <a:off x="0" y="26581"/>
            <a:ext cx="9144000" cy="1143000"/>
          </a:xfrm>
        </p:spPr>
        <p:txBody>
          <a:bodyPr/>
          <a:lstStyle/>
          <a:p>
            <a:pPr algn="ctr"/>
            <a:r>
              <a:rPr lang="en-US" dirty="0">
                <a:solidFill>
                  <a:srgbClr val="464646"/>
                </a:solidFill>
              </a:rPr>
              <a:t>University of Louisiana System</a:t>
            </a:r>
            <a:br>
              <a:rPr lang="en-US" dirty="0">
                <a:solidFill>
                  <a:srgbClr val="464646"/>
                </a:solidFill>
              </a:rPr>
            </a:br>
            <a:r>
              <a:rPr lang="en-US" sz="2700" dirty="0">
                <a:solidFill>
                  <a:srgbClr val="464646"/>
                </a:solidFill>
              </a:rPr>
              <a:t>Mid-Year General Fund Budget </a:t>
            </a:r>
            <a:r>
              <a:rPr lang="en-US" sz="2700" dirty="0" smtClean="0">
                <a:solidFill>
                  <a:srgbClr val="464646"/>
                </a:solidFill>
              </a:rPr>
              <a:t>Reduction (cont’d)</a:t>
            </a:r>
            <a:endParaRPr lang="en-US" dirty="0"/>
          </a:p>
        </p:txBody>
      </p:sp>
    </p:spTree>
    <p:extLst>
      <p:ext uri="{BB962C8B-B14F-4D97-AF65-F5344CB8AC3E}">
        <p14:creationId xmlns:p14="http://schemas.microsoft.com/office/powerpoint/2010/main" val="35478772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39">
      <a:dk1>
        <a:sysClr val="windowText" lastClr="000000"/>
      </a:dk1>
      <a:lt1>
        <a:sysClr val="window" lastClr="FFFFFF"/>
      </a:lt1>
      <a:dk2>
        <a:srgbClr val="464646"/>
      </a:dk2>
      <a:lt2>
        <a:srgbClr val="DEF5FA"/>
      </a:lt2>
      <a:accent1>
        <a:srgbClr val="FFC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1723</TotalTime>
  <Words>315</Words>
  <Application>Microsoft Office PowerPoint</Application>
  <PresentationFormat>On-screen Show (4:3)</PresentationFormat>
  <Paragraphs>36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Concourse</vt:lpstr>
      <vt:lpstr>Budget Status History &amp; Overview 2009-2016</vt:lpstr>
      <vt:lpstr>FYs 2009-2016 Budget Operating Fund Revenue</vt:lpstr>
      <vt:lpstr>5-Year Trend for Headcount Enrollment by Student Level</vt:lpstr>
      <vt:lpstr>FYs 2009 – 2016 Annual Student Tuition &amp; Mandatory Fees</vt:lpstr>
      <vt:lpstr>FY 2014-2015  Projected Revenue Budget</vt:lpstr>
      <vt:lpstr>FY 2015-2016                             Projected Revenue Budget</vt:lpstr>
      <vt:lpstr>University of Louisiana System Mid-Year General Fund Budget Reduction</vt:lpstr>
      <vt:lpstr>University of Louisiana System Mid-Year General Fund Budget Reduction (cont’d)</vt:lpstr>
      <vt:lpstr>University of Louisiana System Mid-Year General Fund Budget Reduction (cont’d)</vt:lpstr>
      <vt:lpstr>University of Louisiana System Mid-Year General Fund Budget Reduction (cont’d)</vt:lpstr>
      <vt:lpstr>University of Louisiana System Mid-Year General Fund Budget Reduction (cont’d)</vt:lpstr>
      <vt:lpstr>University of Louisiana System Mid-Year General Fund Budget Reduction (cont’d)</vt:lpstr>
      <vt:lpstr>Grambling State University Budget Reduction Task Force Short Term Solutions</vt:lpstr>
      <vt:lpstr>Grambling State University Budget Reduction Task Force Long Term Solutions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Status History &amp; Overview 2009-2015</dc:title>
  <dc:creator>Kimberly Proctor</dc:creator>
  <cp:lastModifiedBy>Joy Eugene</cp:lastModifiedBy>
  <cp:revision>82</cp:revision>
  <cp:lastPrinted>2015-11-13T18:39:06Z</cp:lastPrinted>
  <dcterms:created xsi:type="dcterms:W3CDTF">2015-07-07T20:00:57Z</dcterms:created>
  <dcterms:modified xsi:type="dcterms:W3CDTF">2016-02-11T15:51:30Z</dcterms:modified>
</cp:coreProperties>
</file>