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113" d="100"/>
          <a:sy n="113"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C2939-E165-4214-8EE5-0DA0EC94333E}"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20C25-07FD-4797-80D2-E42C1741A353}" type="slidenum">
              <a:rPr lang="en-US" smtClean="0"/>
              <a:t>‹#›</a:t>
            </a:fld>
            <a:endParaRPr lang="en-US"/>
          </a:p>
        </p:txBody>
      </p:sp>
    </p:spTree>
    <p:extLst>
      <p:ext uri="{BB962C8B-B14F-4D97-AF65-F5344CB8AC3E}">
        <p14:creationId xmlns:p14="http://schemas.microsoft.com/office/powerpoint/2010/main" val="288597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1</a:t>
            </a:fld>
            <a:endParaRPr lang="en-US"/>
          </a:p>
        </p:txBody>
      </p:sp>
    </p:spTree>
    <p:extLst>
      <p:ext uri="{BB962C8B-B14F-4D97-AF65-F5344CB8AC3E}">
        <p14:creationId xmlns:p14="http://schemas.microsoft.com/office/powerpoint/2010/main" val="101690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10</a:t>
            </a:fld>
            <a:endParaRPr lang="en-US"/>
          </a:p>
        </p:txBody>
      </p:sp>
    </p:spTree>
    <p:extLst>
      <p:ext uri="{BB962C8B-B14F-4D97-AF65-F5344CB8AC3E}">
        <p14:creationId xmlns:p14="http://schemas.microsoft.com/office/powerpoint/2010/main" val="36916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11</a:t>
            </a:fld>
            <a:endParaRPr lang="en-US"/>
          </a:p>
        </p:txBody>
      </p:sp>
    </p:spTree>
    <p:extLst>
      <p:ext uri="{BB962C8B-B14F-4D97-AF65-F5344CB8AC3E}">
        <p14:creationId xmlns:p14="http://schemas.microsoft.com/office/powerpoint/2010/main" val="388958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2</a:t>
            </a:fld>
            <a:endParaRPr lang="en-US"/>
          </a:p>
        </p:txBody>
      </p:sp>
    </p:spTree>
    <p:extLst>
      <p:ext uri="{BB962C8B-B14F-4D97-AF65-F5344CB8AC3E}">
        <p14:creationId xmlns:p14="http://schemas.microsoft.com/office/powerpoint/2010/main" val="381072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3</a:t>
            </a:fld>
            <a:endParaRPr lang="en-US"/>
          </a:p>
        </p:txBody>
      </p:sp>
    </p:spTree>
    <p:extLst>
      <p:ext uri="{BB962C8B-B14F-4D97-AF65-F5344CB8AC3E}">
        <p14:creationId xmlns:p14="http://schemas.microsoft.com/office/powerpoint/2010/main" val="171868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4</a:t>
            </a:fld>
            <a:endParaRPr lang="en-US"/>
          </a:p>
        </p:txBody>
      </p:sp>
    </p:spTree>
    <p:extLst>
      <p:ext uri="{BB962C8B-B14F-4D97-AF65-F5344CB8AC3E}">
        <p14:creationId xmlns:p14="http://schemas.microsoft.com/office/powerpoint/2010/main" val="322110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5</a:t>
            </a:fld>
            <a:endParaRPr lang="en-US"/>
          </a:p>
        </p:txBody>
      </p:sp>
    </p:spTree>
    <p:extLst>
      <p:ext uri="{BB962C8B-B14F-4D97-AF65-F5344CB8AC3E}">
        <p14:creationId xmlns:p14="http://schemas.microsoft.com/office/powerpoint/2010/main" val="9913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6</a:t>
            </a:fld>
            <a:endParaRPr lang="en-US"/>
          </a:p>
        </p:txBody>
      </p:sp>
    </p:spTree>
    <p:extLst>
      <p:ext uri="{BB962C8B-B14F-4D97-AF65-F5344CB8AC3E}">
        <p14:creationId xmlns:p14="http://schemas.microsoft.com/office/powerpoint/2010/main" val="57028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7</a:t>
            </a:fld>
            <a:endParaRPr lang="en-US"/>
          </a:p>
        </p:txBody>
      </p:sp>
    </p:spTree>
    <p:extLst>
      <p:ext uri="{BB962C8B-B14F-4D97-AF65-F5344CB8AC3E}">
        <p14:creationId xmlns:p14="http://schemas.microsoft.com/office/powerpoint/2010/main" val="77411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8</a:t>
            </a:fld>
            <a:endParaRPr lang="en-US"/>
          </a:p>
        </p:txBody>
      </p:sp>
    </p:spTree>
    <p:extLst>
      <p:ext uri="{BB962C8B-B14F-4D97-AF65-F5344CB8AC3E}">
        <p14:creationId xmlns:p14="http://schemas.microsoft.com/office/powerpoint/2010/main" val="375999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420C25-07FD-4797-80D2-E42C1741A353}" type="slidenum">
              <a:rPr lang="en-US" smtClean="0"/>
              <a:t>9</a:t>
            </a:fld>
            <a:endParaRPr lang="en-US"/>
          </a:p>
        </p:txBody>
      </p:sp>
    </p:spTree>
    <p:extLst>
      <p:ext uri="{BB962C8B-B14F-4D97-AF65-F5344CB8AC3E}">
        <p14:creationId xmlns:p14="http://schemas.microsoft.com/office/powerpoint/2010/main" val="301317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8/5/2019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gram.edu/"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mailto:wimberlyi@gram.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sheltonde@gram.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Grambling state university </a:t>
            </a:r>
            <a:r>
              <a:rPr lang="en-US" dirty="0" smtClean="0"/>
              <a:t/>
            </a:r>
            <a:br>
              <a:rPr lang="en-US" dirty="0" smtClean="0"/>
            </a:br>
            <a:r>
              <a:rPr lang="en-US" dirty="0" smtClean="0"/>
              <a:t>office of student conduct</a:t>
            </a:r>
            <a:endParaRPr lang="en-US" dirty="0"/>
          </a:p>
        </p:txBody>
      </p:sp>
      <p:sp>
        <p:nvSpPr>
          <p:cNvPr id="3" name="Subtitle 2"/>
          <p:cNvSpPr>
            <a:spLocks noGrp="1"/>
          </p:cNvSpPr>
          <p:nvPr>
            <p:ph type="subTitle" idx="1"/>
          </p:nvPr>
        </p:nvSpPr>
        <p:spPr/>
        <p:txBody>
          <a:bodyPr/>
          <a:lstStyle/>
          <a:p>
            <a:r>
              <a:rPr lang="en-US" dirty="0" smtClean="0"/>
              <a:t>Who we are and how we can help</a:t>
            </a:r>
            <a:endParaRPr lang="en-US" dirty="0"/>
          </a:p>
        </p:txBody>
      </p:sp>
    </p:spTree>
    <p:extLst>
      <p:ext uri="{BB962C8B-B14F-4D97-AF65-F5344CB8AC3E}">
        <p14:creationId xmlns:p14="http://schemas.microsoft.com/office/powerpoint/2010/main" val="3510605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 study </a:t>
            </a:r>
            <a:endParaRPr lang="en-US" dirty="0"/>
          </a:p>
        </p:txBody>
      </p:sp>
      <p:sp>
        <p:nvSpPr>
          <p:cNvPr id="4" name="Text Placeholder 3"/>
          <p:cNvSpPr>
            <a:spLocks noGrp="1"/>
          </p:cNvSpPr>
          <p:nvPr>
            <p:ph type="body" sz="half" idx="2"/>
          </p:nvPr>
        </p:nvSpPr>
        <p:spPr/>
        <p:txBody>
          <a:bodyPr/>
          <a:lstStyle/>
          <a:p>
            <a:r>
              <a:rPr lang="en-US" dirty="0" smtClean="0"/>
              <a:t>Students assist with day-to-day operations of the office.</a:t>
            </a:r>
            <a:endParaRPr lang="en-US" dirty="0"/>
          </a:p>
        </p:txBody>
      </p:sp>
      <p:pic>
        <p:nvPicPr>
          <p:cNvPr id="7" name="Content Placeholder 6"/>
          <p:cNvPicPr>
            <a:picLocks noGrp="1" noChangeAspect="1"/>
          </p:cNvPicPr>
          <p:nvPr>
            <p:ph sz="quarter" idx="13"/>
          </p:nvPr>
        </p:nvPicPr>
        <p:blipFill>
          <a:blip r:embed="rId3" cstate="print">
            <a:extLst>
              <a:ext uri="{28A0092B-C50C-407E-A947-70E740481C1C}">
                <a14:useLocalDpi xmlns:a14="http://schemas.microsoft.com/office/drawing/2010/main"/>
              </a:ext>
            </a:extLst>
          </a:blip>
          <a:stretch>
            <a:fillRect/>
          </a:stretch>
        </p:blipFill>
        <p:spPr>
          <a:xfrm rot="5400000">
            <a:off x="6241903" y="1847608"/>
            <a:ext cx="3872204" cy="3013493"/>
          </a:xfrm>
        </p:spPr>
      </p:pic>
    </p:spTree>
    <p:extLst>
      <p:ext uri="{BB962C8B-B14F-4D97-AF65-F5344CB8AC3E}">
        <p14:creationId xmlns:p14="http://schemas.microsoft.com/office/powerpoint/2010/main" val="16973692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file a complaint against a student for an alleged misconduct?</a:t>
            </a:r>
            <a:endParaRPr lang="en-US" dirty="0"/>
          </a:p>
        </p:txBody>
      </p:sp>
      <p:sp>
        <p:nvSpPr>
          <p:cNvPr id="3" name="Text Placeholder 2"/>
          <p:cNvSpPr>
            <a:spLocks noGrp="1"/>
          </p:cNvSpPr>
          <p:nvPr>
            <p:ph type="body" idx="1"/>
          </p:nvPr>
        </p:nvSpPr>
        <p:spPr/>
        <p:txBody>
          <a:bodyPr/>
          <a:lstStyle/>
          <a:p>
            <a:r>
              <a:rPr lang="en-US" dirty="0" smtClean="0"/>
              <a:t>first</a:t>
            </a:r>
            <a:endParaRPr lang="en-US" dirty="0"/>
          </a:p>
        </p:txBody>
      </p:sp>
      <p:sp>
        <p:nvSpPr>
          <p:cNvPr id="4" name="Text Placeholder 3"/>
          <p:cNvSpPr>
            <a:spLocks noGrp="1"/>
          </p:cNvSpPr>
          <p:nvPr>
            <p:ph type="body" sz="half" idx="15"/>
          </p:nvPr>
        </p:nvSpPr>
        <p:spPr/>
        <p:txBody>
          <a:bodyPr/>
          <a:lstStyle/>
          <a:p>
            <a:r>
              <a:rPr lang="en-US" dirty="0" smtClean="0"/>
              <a:t>Student misconduct complaints must be referred in writing to the office of student conduct</a:t>
            </a:r>
            <a:endParaRPr lang="en-US" dirty="0"/>
          </a:p>
        </p:txBody>
      </p:sp>
      <p:sp>
        <p:nvSpPr>
          <p:cNvPr id="5" name="Text Placeholder 4"/>
          <p:cNvSpPr>
            <a:spLocks noGrp="1"/>
          </p:cNvSpPr>
          <p:nvPr>
            <p:ph type="body" sz="quarter" idx="3"/>
          </p:nvPr>
        </p:nvSpPr>
        <p:spPr/>
        <p:txBody>
          <a:bodyPr/>
          <a:lstStyle/>
          <a:p>
            <a:r>
              <a:rPr lang="en-US" dirty="0" smtClean="0"/>
              <a:t>second</a:t>
            </a:r>
            <a:endParaRPr lang="en-US" dirty="0"/>
          </a:p>
        </p:txBody>
      </p:sp>
      <p:sp>
        <p:nvSpPr>
          <p:cNvPr id="6" name="Text Placeholder 5"/>
          <p:cNvSpPr>
            <a:spLocks noGrp="1"/>
          </p:cNvSpPr>
          <p:nvPr>
            <p:ph type="body" sz="half" idx="16"/>
          </p:nvPr>
        </p:nvSpPr>
        <p:spPr/>
        <p:txBody>
          <a:bodyPr/>
          <a:lstStyle/>
          <a:p>
            <a:r>
              <a:rPr lang="en-US" dirty="0" smtClean="0"/>
              <a:t>Incident report should be completed and are available at:</a:t>
            </a:r>
          </a:p>
          <a:p>
            <a:r>
              <a:rPr lang="en-US" dirty="0" smtClean="0">
                <a:hlinkClick r:id="rId3"/>
              </a:rPr>
              <a:t>www.gram.edu</a:t>
            </a:r>
            <a:endParaRPr lang="en-US" dirty="0" smtClean="0"/>
          </a:p>
          <a:p>
            <a:pPr marL="285750" indent="-285750">
              <a:buFont typeface="Arial" panose="020B0604020202020204" pitchFamily="34" charset="0"/>
              <a:buChar char="•"/>
            </a:pPr>
            <a:r>
              <a:rPr lang="en-US" dirty="0" smtClean="0"/>
              <a:t>student life</a:t>
            </a:r>
          </a:p>
          <a:p>
            <a:pPr marL="285750" indent="-285750">
              <a:buFont typeface="Arial" panose="020B0604020202020204" pitchFamily="34" charset="0"/>
              <a:buChar char="•"/>
            </a:pPr>
            <a:r>
              <a:rPr lang="en-US" dirty="0" smtClean="0"/>
              <a:t>Student conduct</a:t>
            </a:r>
          </a:p>
          <a:p>
            <a:pPr marL="285750" indent="-285750">
              <a:buFont typeface="Arial" panose="020B0604020202020204" pitchFamily="34" charset="0"/>
              <a:buChar char="•"/>
            </a:pPr>
            <a:r>
              <a:rPr lang="en-US" dirty="0" smtClean="0"/>
              <a:t>Incident report</a:t>
            </a:r>
          </a:p>
        </p:txBody>
      </p:sp>
      <p:sp>
        <p:nvSpPr>
          <p:cNvPr id="7" name="Text Placeholder 6"/>
          <p:cNvSpPr>
            <a:spLocks noGrp="1"/>
          </p:cNvSpPr>
          <p:nvPr>
            <p:ph type="body" sz="quarter" idx="13"/>
          </p:nvPr>
        </p:nvSpPr>
        <p:spPr/>
        <p:txBody>
          <a:bodyPr/>
          <a:lstStyle/>
          <a:p>
            <a:r>
              <a:rPr lang="en-US" dirty="0" smtClean="0"/>
              <a:t>Third	</a:t>
            </a:r>
            <a:endParaRPr lang="en-US" dirty="0"/>
          </a:p>
        </p:txBody>
      </p:sp>
      <p:sp>
        <p:nvSpPr>
          <p:cNvPr id="8" name="Text Placeholder 7"/>
          <p:cNvSpPr>
            <a:spLocks noGrp="1"/>
          </p:cNvSpPr>
          <p:nvPr>
            <p:ph type="body" sz="half" idx="17"/>
          </p:nvPr>
        </p:nvSpPr>
        <p:spPr/>
        <p:txBody>
          <a:bodyPr/>
          <a:lstStyle/>
          <a:p>
            <a:r>
              <a:rPr lang="en-US" dirty="0" smtClean="0"/>
              <a:t>Notify university police or any administrator to assist with the process. Specific procedures for referring a complaint are outlines in the stud</a:t>
            </a:r>
            <a:endParaRPr lang="en-US" dirty="0"/>
          </a:p>
        </p:txBody>
      </p:sp>
    </p:spTree>
    <p:extLst>
      <p:ext uri="{BB962C8B-B14F-4D97-AF65-F5344CB8AC3E}">
        <p14:creationId xmlns:p14="http://schemas.microsoft.com/office/powerpoint/2010/main" val="512741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sz="quarter" idx="13"/>
          </p:nvPr>
        </p:nvSpPr>
        <p:spPr/>
        <p:txBody>
          <a:bodyPr/>
          <a:lstStyle/>
          <a:p>
            <a:r>
              <a:rPr lang="en-US" dirty="0">
                <a:effectLst/>
              </a:rPr>
              <a:t>The primary mission of the Office of Student Conduct is to support the larger mission of both the University and the Division of Student Affairs. The Office of Student Conduct seeks to promote student learning, growth and development by increasing student awareness of the University’s expectations of behavior, both inside and outside the classroom by collaboratively working with other departments in an effort to create a safe, secure, and civil environment conducive to learning.</a:t>
            </a:r>
            <a:endParaRPr lang="en-US" dirty="0"/>
          </a:p>
        </p:txBody>
      </p:sp>
    </p:spTree>
    <p:extLst>
      <p:ext uri="{BB962C8B-B14F-4D97-AF65-F5344CB8AC3E}">
        <p14:creationId xmlns:p14="http://schemas.microsoft.com/office/powerpoint/2010/main" val="18577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Departmental purpose</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effectLst/>
              </a:rPr>
              <a:t>The purpose of the Office of Student Conduct is to ensure that students will not be deprived of life, liberty or property, administer a fair student disciplinary process that adheres to prescribed standards and to establish guidelines and rules to ensure that students maintain appropriate behavior at the University and off-campus.  The Code of Student Conduct creates an expectation of behavior that the Institution deems acceptable.  It is each student's responsibility to adhere to the policies and standards of conduct prescribed by the University, the Board of Supervisors for the University, as well as those established by local, state and federal laws.  The University publishes rules, regulations and policies concerning acceptable student behavior in the Code of Student Conduct.</a:t>
            </a:r>
          </a:p>
        </p:txBody>
      </p:sp>
    </p:spTree>
    <p:extLst>
      <p:ext uri="{BB962C8B-B14F-4D97-AF65-F5344CB8AC3E}">
        <p14:creationId xmlns:p14="http://schemas.microsoft.com/office/powerpoint/2010/main" val="391060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staff</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xfrm rot="5400000">
            <a:off x="6462713" y="1573213"/>
            <a:ext cx="5181600" cy="3254375"/>
          </a:xfrm>
        </p:spPr>
      </p:pic>
      <p:sp>
        <p:nvSpPr>
          <p:cNvPr id="4" name="Text Placeholder 3"/>
          <p:cNvSpPr>
            <a:spLocks noGrp="1"/>
          </p:cNvSpPr>
          <p:nvPr>
            <p:ph type="body" sz="half" idx="2"/>
          </p:nvPr>
        </p:nvSpPr>
        <p:spPr/>
        <p:txBody>
          <a:bodyPr/>
          <a:lstStyle/>
          <a:p>
            <a:r>
              <a:rPr lang="en-US" dirty="0" smtClean="0"/>
              <a:t>Inetha Wimberly </a:t>
            </a:r>
          </a:p>
          <a:p>
            <a:r>
              <a:rPr lang="en-US" dirty="0" smtClean="0"/>
              <a:t>Director</a:t>
            </a:r>
          </a:p>
          <a:p>
            <a:r>
              <a:rPr lang="en-US" dirty="0" smtClean="0"/>
              <a:t>Office of Student conduct</a:t>
            </a:r>
          </a:p>
          <a:p>
            <a:r>
              <a:rPr lang="en-US" dirty="0" smtClean="0">
                <a:hlinkClick r:id="rId4"/>
              </a:rPr>
              <a:t>wimberlyi@gram.edu</a:t>
            </a:r>
            <a:endParaRPr lang="en-US" dirty="0" smtClean="0"/>
          </a:p>
          <a:p>
            <a:r>
              <a:rPr lang="en-US" dirty="0" smtClean="0"/>
              <a:t>318.274.7782</a:t>
            </a:r>
            <a:endParaRPr lang="en-US" dirty="0"/>
          </a:p>
        </p:txBody>
      </p:sp>
    </p:spTree>
    <p:extLst>
      <p:ext uri="{BB962C8B-B14F-4D97-AF65-F5344CB8AC3E}">
        <p14:creationId xmlns:p14="http://schemas.microsoft.com/office/powerpoint/2010/main" val="4253441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staff</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xfrm rot="5400000">
            <a:off x="6462713" y="1573213"/>
            <a:ext cx="5181600" cy="3254375"/>
          </a:xfrm>
        </p:spPr>
      </p:pic>
      <p:sp>
        <p:nvSpPr>
          <p:cNvPr id="4" name="Text Placeholder 3"/>
          <p:cNvSpPr>
            <a:spLocks noGrp="1"/>
          </p:cNvSpPr>
          <p:nvPr>
            <p:ph type="body" sz="half" idx="2"/>
          </p:nvPr>
        </p:nvSpPr>
        <p:spPr/>
        <p:txBody>
          <a:bodyPr/>
          <a:lstStyle/>
          <a:p>
            <a:r>
              <a:rPr lang="en-US" dirty="0" smtClean="0"/>
              <a:t>Demetria Shelton</a:t>
            </a:r>
          </a:p>
          <a:p>
            <a:r>
              <a:rPr lang="en-US" dirty="0" smtClean="0"/>
              <a:t>Staff support</a:t>
            </a:r>
          </a:p>
          <a:p>
            <a:r>
              <a:rPr lang="en-US" dirty="0" smtClean="0"/>
              <a:t>Office of student conduct</a:t>
            </a:r>
          </a:p>
          <a:p>
            <a:r>
              <a:rPr lang="en-US" dirty="0" smtClean="0">
                <a:hlinkClick r:id="rId4"/>
              </a:rPr>
              <a:t>sheltonde@gram.edu</a:t>
            </a:r>
            <a:endParaRPr lang="en-US" dirty="0" smtClean="0"/>
          </a:p>
          <a:p>
            <a:r>
              <a:rPr lang="en-US" dirty="0" smtClean="0"/>
              <a:t>318.274.3169</a:t>
            </a:r>
            <a:endParaRPr lang="en-US" dirty="0"/>
          </a:p>
        </p:txBody>
      </p:sp>
    </p:spTree>
    <p:extLst>
      <p:ext uri="{BB962C8B-B14F-4D97-AF65-F5344CB8AC3E}">
        <p14:creationId xmlns:p14="http://schemas.microsoft.com/office/powerpoint/2010/main" val="419254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sz="quarter" idx="13"/>
          </p:nvPr>
        </p:nvSpPr>
        <p:spPr/>
        <p:txBody>
          <a:bodyPr>
            <a:normAutofit/>
          </a:bodyPr>
          <a:lstStyle/>
          <a:p>
            <a:pPr lvl="0"/>
            <a:r>
              <a:rPr lang="en-US" dirty="0" smtClean="0">
                <a:effectLst/>
              </a:rPr>
              <a:t>To </a:t>
            </a:r>
            <a:r>
              <a:rPr lang="en-US" dirty="0">
                <a:effectLst/>
              </a:rPr>
              <a:t>facilitate a process that promotes student development by challenging and supporting students owning individual responsibility;</a:t>
            </a:r>
          </a:p>
          <a:p>
            <a:pPr lvl="0"/>
            <a:r>
              <a:rPr lang="en-US" dirty="0">
                <a:effectLst/>
              </a:rPr>
              <a:t>To use educational strategies and disciplinary counseling as a catalysts for self-understanding and personal growth;</a:t>
            </a:r>
          </a:p>
          <a:p>
            <a:pPr lvl="0"/>
            <a:r>
              <a:rPr lang="en-US" dirty="0">
                <a:effectLst/>
              </a:rPr>
              <a:t>To enforce a system characterized by accountability, compassion, and increased civility; and</a:t>
            </a:r>
          </a:p>
          <a:p>
            <a:pPr lvl="0"/>
            <a:r>
              <a:rPr lang="en-US" dirty="0">
                <a:effectLst/>
              </a:rPr>
              <a:t>To promote a safe, orderly and positive University climate through informational programming, training, and intervention efforts.</a:t>
            </a:r>
          </a:p>
          <a:p>
            <a:endParaRPr lang="en-US" dirty="0"/>
          </a:p>
        </p:txBody>
      </p:sp>
    </p:spTree>
    <p:extLst>
      <p:ext uri="{BB962C8B-B14F-4D97-AF65-F5344CB8AC3E}">
        <p14:creationId xmlns:p14="http://schemas.microsoft.com/office/powerpoint/2010/main" val="185200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 conduct programs are available for students, faculty, and staff?</a:t>
            </a:r>
            <a:endParaRPr lang="en-US" dirty="0"/>
          </a:p>
        </p:txBody>
      </p:sp>
      <p:sp>
        <p:nvSpPr>
          <p:cNvPr id="3" name="Text Placeholder 2"/>
          <p:cNvSpPr>
            <a:spLocks noGrp="1"/>
          </p:cNvSpPr>
          <p:nvPr>
            <p:ph type="body" idx="1"/>
          </p:nvPr>
        </p:nvSpPr>
        <p:spPr/>
        <p:txBody>
          <a:bodyPr/>
          <a:lstStyle/>
          <a:p>
            <a:r>
              <a:rPr lang="en-US" dirty="0" smtClean="0"/>
              <a:t>Student conduct overview</a:t>
            </a:r>
            <a:endParaRPr lang="en-US" dirty="0"/>
          </a:p>
        </p:txBody>
      </p:sp>
      <p:sp>
        <p:nvSpPr>
          <p:cNvPr id="4" name="Text Placeholder 3"/>
          <p:cNvSpPr>
            <a:spLocks noGrp="1"/>
          </p:cNvSpPr>
          <p:nvPr>
            <p:ph type="body" sz="half" idx="15"/>
          </p:nvPr>
        </p:nvSpPr>
        <p:spPr/>
        <p:txBody>
          <a:bodyPr/>
          <a:lstStyle/>
          <a:p>
            <a:r>
              <a:rPr lang="en-US" dirty="0" smtClean="0"/>
              <a:t>This program provides an introduction to the student code of conduct</a:t>
            </a:r>
            <a:endParaRPr lang="en-US" dirty="0"/>
          </a:p>
        </p:txBody>
      </p:sp>
      <p:sp>
        <p:nvSpPr>
          <p:cNvPr id="5" name="Text Placeholder 4"/>
          <p:cNvSpPr>
            <a:spLocks noGrp="1"/>
          </p:cNvSpPr>
          <p:nvPr>
            <p:ph type="body" sz="quarter" idx="3"/>
          </p:nvPr>
        </p:nvSpPr>
        <p:spPr/>
        <p:txBody>
          <a:bodyPr/>
          <a:lstStyle/>
          <a:p>
            <a:r>
              <a:rPr lang="en-US" dirty="0" smtClean="0"/>
              <a:t>PDR (Program for Dispute Resolution</a:t>
            </a:r>
            <a:endParaRPr lang="en-US" dirty="0"/>
          </a:p>
        </p:txBody>
      </p:sp>
      <p:sp>
        <p:nvSpPr>
          <p:cNvPr id="6" name="Text Placeholder 5"/>
          <p:cNvSpPr>
            <a:spLocks noGrp="1"/>
          </p:cNvSpPr>
          <p:nvPr>
            <p:ph type="body" sz="half" idx="16"/>
          </p:nvPr>
        </p:nvSpPr>
        <p:spPr/>
        <p:txBody>
          <a:bodyPr>
            <a:normAutofit fontScale="92500" lnSpcReduction="20000"/>
          </a:bodyPr>
          <a:lstStyle/>
          <a:p>
            <a:r>
              <a:rPr lang="en-US" dirty="0" smtClean="0">
                <a:effectLst/>
              </a:rPr>
              <a:t>This </a:t>
            </a:r>
            <a:r>
              <a:rPr lang="en-US" dirty="0">
                <a:effectLst/>
              </a:rPr>
              <a:t>program is appropriate for students willing to voluntarily engage in a mediation session with a trained mediator </a:t>
            </a:r>
            <a:r>
              <a:rPr lang="en-US" dirty="0" smtClean="0">
                <a:effectLst/>
              </a:rPr>
              <a:t> </a:t>
            </a:r>
            <a:r>
              <a:rPr lang="en-US" dirty="0">
                <a:effectLst/>
              </a:rPr>
              <a:t>to resolve outstanding conflicts (e.g., roommate v. roommate, tenant v. landlord, property damage, etc.).  Please note that mediation is not a sanction and a student may not be sanctioned to participate in a mediation session.  For additional information regarding the PDR program, please contact Student Conduct. </a:t>
            </a:r>
          </a:p>
          <a:p>
            <a:endParaRPr lang="en-US" dirty="0"/>
          </a:p>
        </p:txBody>
      </p:sp>
      <p:sp>
        <p:nvSpPr>
          <p:cNvPr id="7" name="Text Placeholder 6"/>
          <p:cNvSpPr>
            <a:spLocks noGrp="1"/>
          </p:cNvSpPr>
          <p:nvPr>
            <p:ph type="body" sz="quarter" idx="13"/>
          </p:nvPr>
        </p:nvSpPr>
        <p:spPr/>
        <p:txBody>
          <a:bodyPr/>
          <a:lstStyle/>
          <a:p>
            <a:r>
              <a:rPr lang="en-US" dirty="0" smtClean="0"/>
              <a:t>Classroom management</a:t>
            </a:r>
            <a:endParaRPr lang="en-US" dirty="0"/>
          </a:p>
        </p:txBody>
      </p:sp>
      <p:sp>
        <p:nvSpPr>
          <p:cNvPr id="8" name="Text Placeholder 7"/>
          <p:cNvSpPr>
            <a:spLocks noGrp="1"/>
          </p:cNvSpPr>
          <p:nvPr>
            <p:ph type="body" sz="half" idx="17"/>
          </p:nvPr>
        </p:nvSpPr>
        <p:spPr/>
        <p:txBody>
          <a:bodyPr/>
          <a:lstStyle/>
          <a:p>
            <a:r>
              <a:rPr lang="en-US" dirty="0" smtClean="0"/>
              <a:t>This program focuses on helping faculty manage disruptive classroom situations. Topics covered include applying the student code of conduct and tips for effective classroom management</a:t>
            </a:r>
            <a:endParaRPr lang="en-US" dirty="0"/>
          </a:p>
        </p:txBody>
      </p:sp>
    </p:spTree>
    <p:extLst>
      <p:ext uri="{BB962C8B-B14F-4D97-AF65-F5344CB8AC3E}">
        <p14:creationId xmlns:p14="http://schemas.microsoft.com/office/powerpoint/2010/main" val="29469947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student conduct programs are available for students, faculty, and </a:t>
            </a:r>
            <a:r>
              <a:rPr lang="en-US" dirty="0" smtClean="0"/>
              <a:t>staff?</a:t>
            </a:r>
            <a:br>
              <a:rPr lang="en-US" dirty="0" smtClean="0"/>
            </a:br>
            <a:r>
              <a:rPr lang="en-US" dirty="0" smtClean="0"/>
              <a:t>cont.</a:t>
            </a:r>
            <a:endParaRPr lang="en-US" dirty="0"/>
          </a:p>
        </p:txBody>
      </p:sp>
      <p:sp>
        <p:nvSpPr>
          <p:cNvPr id="3" name="Content Placeholder 2"/>
          <p:cNvSpPr>
            <a:spLocks noGrp="1"/>
          </p:cNvSpPr>
          <p:nvPr>
            <p:ph sz="quarter" idx="13"/>
          </p:nvPr>
        </p:nvSpPr>
        <p:spPr/>
        <p:txBody>
          <a:bodyPr/>
          <a:lstStyle/>
          <a:p>
            <a:r>
              <a:rPr lang="en-US" b="1" u="sng" dirty="0" smtClean="0"/>
              <a:t>Campus outreach:</a:t>
            </a:r>
          </a:p>
          <a:p>
            <a:endParaRPr lang="en-US" b="1" u="sng" dirty="0"/>
          </a:p>
          <a:p>
            <a:r>
              <a:rPr lang="en-US" dirty="0" smtClean="0"/>
              <a:t>Campus outreach activities are conducted with various departments to increase awareness of the university’s expectation of acceptable student behavior</a:t>
            </a:r>
            <a:endParaRPr lang="en-US" dirty="0"/>
          </a:p>
        </p:txBody>
      </p:sp>
    </p:spTree>
    <p:extLst>
      <p:ext uri="{BB962C8B-B14F-4D97-AF65-F5344CB8AC3E}">
        <p14:creationId xmlns:p14="http://schemas.microsoft.com/office/powerpoint/2010/main" val="7980370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University judicial board member (UJB)</a:t>
            </a:r>
          </a:p>
        </p:txBody>
      </p:sp>
      <p:pic>
        <p:nvPicPr>
          <p:cNvPr id="12" name="Picture Placeholder 11"/>
          <p:cNvPicPr>
            <a:picLocks noGrp="1" noChangeAspect="1"/>
          </p:cNvPicPr>
          <p:nvPr>
            <p:ph type="pic" idx="15"/>
          </p:nvPr>
        </p:nvPicPr>
        <p:blipFill>
          <a:blip r:embed="rId3" cstate="print">
            <a:extLst>
              <a:ext uri="{28A0092B-C50C-407E-A947-70E740481C1C}">
                <a14:useLocalDpi xmlns:a14="http://schemas.microsoft.com/office/drawing/2010/main"/>
              </a:ext>
            </a:extLst>
          </a:blip>
          <a:srcRect/>
          <a:stretch>
            <a:fillRect/>
          </a:stretch>
        </p:blipFill>
        <p:spPr>
          <a:xfrm rot="5400000">
            <a:off x="1688123" y="2478947"/>
            <a:ext cx="1747709" cy="1524000"/>
          </a:xfrm>
        </p:spPr>
      </p:pic>
      <p:sp>
        <p:nvSpPr>
          <p:cNvPr id="5" name="Text Placeholder 4"/>
          <p:cNvSpPr>
            <a:spLocks noGrp="1"/>
          </p:cNvSpPr>
          <p:nvPr>
            <p:ph type="body" sz="half" idx="18"/>
          </p:nvPr>
        </p:nvSpPr>
        <p:spPr/>
        <p:txBody>
          <a:bodyPr>
            <a:normAutofit fontScale="55000" lnSpcReduction="20000"/>
          </a:bodyPr>
          <a:lstStyle/>
          <a:p>
            <a:r>
              <a:rPr lang="en-US" dirty="0" smtClean="0"/>
              <a:t>The UJB consists of faculty, staff and students appointed by the Director of student conduct. The Judicial board is the primary judicial body of the university. It has original jurisdiction over all cases referred to it by appropriate university officials. Members serve as representative on the judicial board and hear student cases involving allegations of misconduct.</a:t>
            </a:r>
            <a:endParaRPr lang="en-US" dirty="0"/>
          </a:p>
        </p:txBody>
      </p:sp>
      <p:sp>
        <p:nvSpPr>
          <p:cNvPr id="6" name="Text Placeholder 5"/>
          <p:cNvSpPr>
            <a:spLocks noGrp="1"/>
          </p:cNvSpPr>
          <p:nvPr>
            <p:ph type="body" sz="quarter" idx="3"/>
          </p:nvPr>
        </p:nvSpPr>
        <p:spPr/>
        <p:txBody>
          <a:bodyPr/>
          <a:lstStyle/>
          <a:p>
            <a:r>
              <a:rPr lang="en-US" dirty="0" smtClean="0"/>
              <a:t>Administrative appeals board (AAB)</a:t>
            </a:r>
            <a:endParaRPr lang="en-US" dirty="0"/>
          </a:p>
        </p:txBody>
      </p:sp>
      <p:pic>
        <p:nvPicPr>
          <p:cNvPr id="13" name="Picture Placeholder 12"/>
          <p:cNvPicPr>
            <a:picLocks noGrp="1" noChangeAspect="1"/>
          </p:cNvPicPr>
          <p:nvPr>
            <p:ph type="pic" idx="21"/>
          </p:nvPr>
        </p:nvPicPr>
        <p:blipFill>
          <a:blip r:embed="rId4" cstate="print">
            <a:extLst>
              <a:ext uri="{28A0092B-C50C-407E-A947-70E740481C1C}">
                <a14:useLocalDpi xmlns:a14="http://schemas.microsoft.com/office/drawing/2010/main"/>
              </a:ext>
            </a:extLst>
          </a:blip>
          <a:srcRect/>
          <a:stretch>
            <a:fillRect/>
          </a:stretch>
        </p:blipFill>
        <p:spPr/>
      </p:pic>
      <p:sp>
        <p:nvSpPr>
          <p:cNvPr id="8" name="Text Placeholder 7"/>
          <p:cNvSpPr>
            <a:spLocks noGrp="1"/>
          </p:cNvSpPr>
          <p:nvPr>
            <p:ph type="body" sz="half" idx="19"/>
          </p:nvPr>
        </p:nvSpPr>
        <p:spPr/>
        <p:txBody>
          <a:bodyPr>
            <a:normAutofit fontScale="70000" lnSpcReduction="20000"/>
          </a:bodyPr>
          <a:lstStyle/>
          <a:p>
            <a:r>
              <a:rPr lang="en-US" dirty="0" smtClean="0"/>
              <a:t>The </a:t>
            </a:r>
            <a:r>
              <a:rPr lang="en-US" dirty="0" err="1" smtClean="0"/>
              <a:t>aab</a:t>
            </a:r>
            <a:r>
              <a:rPr lang="en-US" dirty="0" smtClean="0"/>
              <a:t> consist of faculty and staff appointed by associate dean of student service to consider an appeal from the judicial body’s determination for readmission to the office of the vice president for student affairs</a:t>
            </a:r>
            <a:endParaRPr lang="en-US" dirty="0"/>
          </a:p>
        </p:txBody>
      </p:sp>
      <p:sp>
        <p:nvSpPr>
          <p:cNvPr id="9" name="Text Placeholder 8"/>
          <p:cNvSpPr>
            <a:spLocks noGrp="1"/>
          </p:cNvSpPr>
          <p:nvPr>
            <p:ph type="body" sz="quarter" idx="13"/>
          </p:nvPr>
        </p:nvSpPr>
        <p:spPr/>
        <p:txBody>
          <a:bodyPr/>
          <a:lstStyle/>
          <a:p>
            <a:r>
              <a:rPr lang="en-US" dirty="0" smtClean="0"/>
              <a:t>Graduate judicial assistants</a:t>
            </a:r>
            <a:endParaRPr lang="en-US" dirty="0"/>
          </a:p>
        </p:txBody>
      </p:sp>
      <p:pic>
        <p:nvPicPr>
          <p:cNvPr id="14" name="Picture Placeholder 13"/>
          <p:cNvPicPr>
            <a:picLocks noGrp="1" noChangeAspect="1"/>
          </p:cNvPicPr>
          <p:nvPr>
            <p:ph type="pic" idx="22"/>
          </p:nvPr>
        </p:nvPicPr>
        <p:blipFill>
          <a:blip r:embed="rId5" cstate="print">
            <a:extLst>
              <a:ext uri="{28A0092B-C50C-407E-A947-70E740481C1C}">
                <a14:useLocalDpi xmlns:a14="http://schemas.microsoft.com/office/drawing/2010/main"/>
              </a:ext>
            </a:extLst>
          </a:blip>
          <a:srcRect/>
          <a:stretch>
            <a:fillRect/>
          </a:stretch>
        </p:blipFill>
        <p:spPr>
          <a:xfrm rot="5400000">
            <a:off x="8798561" y="2432294"/>
            <a:ext cx="1654401" cy="1524000"/>
          </a:xfrm>
        </p:spPr>
      </p:pic>
      <p:sp>
        <p:nvSpPr>
          <p:cNvPr id="11" name="Text Placeholder 10"/>
          <p:cNvSpPr>
            <a:spLocks noGrp="1"/>
          </p:cNvSpPr>
          <p:nvPr>
            <p:ph type="body" sz="half" idx="20"/>
          </p:nvPr>
        </p:nvSpPr>
        <p:spPr/>
        <p:txBody>
          <a:bodyPr>
            <a:normAutofit fontScale="70000" lnSpcReduction="20000"/>
          </a:bodyPr>
          <a:lstStyle/>
          <a:p>
            <a:r>
              <a:rPr lang="en-US" dirty="0" smtClean="0"/>
              <a:t>Students gain exposure to the day-to-day operations of the office and learn about national trends and practices related to student discipline work. Interns will have the opportunity to develop programs and fulfill academic credit.</a:t>
            </a:r>
            <a:endParaRPr lang="en-US" dirty="0"/>
          </a:p>
        </p:txBody>
      </p:sp>
    </p:spTree>
    <p:extLst>
      <p:ext uri="{BB962C8B-B14F-4D97-AF65-F5344CB8AC3E}">
        <p14:creationId xmlns:p14="http://schemas.microsoft.com/office/powerpoint/2010/main" val="19074869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2451</TotalTime>
  <Words>605</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Droplet</vt:lpstr>
      <vt:lpstr>Grambling state university  office of student conduct</vt:lpstr>
      <vt:lpstr>Mission statement</vt:lpstr>
      <vt:lpstr>Departmental purpose</vt:lpstr>
      <vt:lpstr>Our staff</vt:lpstr>
      <vt:lpstr>Our staff</vt:lpstr>
      <vt:lpstr>goals</vt:lpstr>
      <vt:lpstr>what student conduct programs are available for students, faculty, and staff?</vt:lpstr>
      <vt:lpstr>what student conduct programs are available for students, faculty, and staff? cont.</vt:lpstr>
      <vt:lpstr>PowerPoint Presentation</vt:lpstr>
      <vt:lpstr>Student work study </vt:lpstr>
      <vt:lpstr>How to file a complaint against a student for an alleged misconduct?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Grambling state university  office of student conduct</dc:title>
  <dc:creator>Demetria Shelton</dc:creator>
  <cp:lastModifiedBy>Bruce Morgan</cp:lastModifiedBy>
  <cp:revision>19</cp:revision>
  <dcterms:created xsi:type="dcterms:W3CDTF">2019-06-10T20:25:54Z</dcterms:created>
  <dcterms:modified xsi:type="dcterms:W3CDTF">2019-08-05T15:59:43Z</dcterms:modified>
</cp:coreProperties>
</file>