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0"/>
  </p:notesMasterIdLst>
  <p:handoutMasterIdLst>
    <p:handoutMasterId r:id="rId21"/>
  </p:handoutMasterIdLst>
  <p:sldIdLst>
    <p:sldId id="256" r:id="rId3"/>
    <p:sldId id="257" r:id="rId4"/>
    <p:sldId id="260" r:id="rId5"/>
    <p:sldId id="258" r:id="rId6"/>
    <p:sldId id="273" r:id="rId7"/>
    <p:sldId id="259" r:id="rId8"/>
    <p:sldId id="261" r:id="rId9"/>
    <p:sldId id="267" r:id="rId10"/>
    <p:sldId id="262" r:id="rId11"/>
    <p:sldId id="263" r:id="rId12"/>
    <p:sldId id="264" r:id="rId13"/>
    <p:sldId id="265" r:id="rId14"/>
    <p:sldId id="268" r:id="rId15"/>
    <p:sldId id="269" r:id="rId16"/>
    <p:sldId id="271" r:id="rId17"/>
    <p:sldId id="270" r:id="rId18"/>
    <p:sldId id="272" r:id="rId19"/>
  </p:sldIdLst>
  <p:sldSz cx="9144000" cy="6858000" type="screen4x3"/>
  <p:notesSz cx="7053263" cy="93567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72"/>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7053" cy="468156"/>
          </a:xfrm>
          <a:prstGeom prst="rect">
            <a:avLst/>
          </a:prstGeom>
        </p:spPr>
        <p:txBody>
          <a:bodyPr vert="horz" lIns="94211" tIns="47106" rIns="94211" bIns="4710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94615" y="0"/>
            <a:ext cx="3057053" cy="468156"/>
          </a:xfrm>
          <a:prstGeom prst="rect">
            <a:avLst/>
          </a:prstGeom>
        </p:spPr>
        <p:txBody>
          <a:bodyPr vert="horz" lIns="94211" tIns="47106" rIns="94211" bIns="47106" rtlCol="0"/>
          <a:lstStyle>
            <a:lvl1pPr algn="r" fontAlgn="auto">
              <a:spcBef>
                <a:spcPts val="0"/>
              </a:spcBef>
              <a:spcAft>
                <a:spcPts val="0"/>
              </a:spcAft>
              <a:defRPr sz="1200">
                <a:latin typeface="+mn-lt"/>
              </a:defRPr>
            </a:lvl1pPr>
          </a:lstStyle>
          <a:p>
            <a:pPr>
              <a:defRPr/>
            </a:pPr>
            <a:fld id="{5CDB8E94-AF87-40CF-BA29-611FC6C87E67}" type="datetimeFigureOut">
              <a:rPr lang="en-US"/>
              <a:pPr>
                <a:defRPr/>
              </a:pPr>
              <a:t>4/5/2017</a:t>
            </a:fld>
            <a:endParaRPr lang="en-US"/>
          </a:p>
        </p:txBody>
      </p:sp>
      <p:sp>
        <p:nvSpPr>
          <p:cNvPr id="4" name="Footer Placeholder 3"/>
          <p:cNvSpPr>
            <a:spLocks noGrp="1"/>
          </p:cNvSpPr>
          <p:nvPr>
            <p:ph type="ftr" sz="quarter" idx="2"/>
          </p:nvPr>
        </p:nvSpPr>
        <p:spPr>
          <a:xfrm>
            <a:off x="1" y="8886972"/>
            <a:ext cx="3057053" cy="468156"/>
          </a:xfrm>
          <a:prstGeom prst="rect">
            <a:avLst/>
          </a:prstGeom>
        </p:spPr>
        <p:txBody>
          <a:bodyPr vert="horz" lIns="94211" tIns="47106" rIns="94211" bIns="4710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94615" y="8886972"/>
            <a:ext cx="3057053" cy="468156"/>
          </a:xfrm>
          <a:prstGeom prst="rect">
            <a:avLst/>
          </a:prstGeom>
        </p:spPr>
        <p:txBody>
          <a:bodyPr vert="horz" lIns="94211" tIns="47106" rIns="94211" bIns="47106" rtlCol="0" anchor="b"/>
          <a:lstStyle>
            <a:lvl1pPr algn="r" fontAlgn="auto">
              <a:spcBef>
                <a:spcPts val="0"/>
              </a:spcBef>
              <a:spcAft>
                <a:spcPts val="0"/>
              </a:spcAft>
              <a:defRPr sz="1200">
                <a:latin typeface="+mn-lt"/>
              </a:defRPr>
            </a:lvl1pPr>
          </a:lstStyle>
          <a:p>
            <a:pPr>
              <a:defRPr/>
            </a:pPr>
            <a:fld id="{5EF54CA4-0D98-4D5A-92E0-A8D278D4FD7A}" type="slidenum">
              <a:rPr lang="en-US"/>
              <a:pPr>
                <a:defRPr/>
              </a:pPr>
              <a:t>‹#›</a:t>
            </a:fld>
            <a:endParaRPr lang="en-US"/>
          </a:p>
        </p:txBody>
      </p:sp>
    </p:spTree>
    <p:extLst>
      <p:ext uri="{BB962C8B-B14F-4D97-AF65-F5344CB8AC3E}">
        <p14:creationId xmlns:p14="http://schemas.microsoft.com/office/powerpoint/2010/main" val="1373023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7053" cy="468156"/>
          </a:xfrm>
          <a:prstGeom prst="rect">
            <a:avLst/>
          </a:prstGeom>
        </p:spPr>
        <p:txBody>
          <a:bodyPr vert="horz" lIns="94211" tIns="47106" rIns="94211" bIns="4710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94615" y="0"/>
            <a:ext cx="3057053" cy="468156"/>
          </a:xfrm>
          <a:prstGeom prst="rect">
            <a:avLst/>
          </a:prstGeom>
        </p:spPr>
        <p:txBody>
          <a:bodyPr vert="horz" lIns="94211" tIns="47106" rIns="94211" bIns="47106" rtlCol="0"/>
          <a:lstStyle>
            <a:lvl1pPr algn="r" fontAlgn="auto">
              <a:spcBef>
                <a:spcPts val="0"/>
              </a:spcBef>
              <a:spcAft>
                <a:spcPts val="0"/>
              </a:spcAft>
              <a:defRPr sz="1200">
                <a:latin typeface="+mn-lt"/>
              </a:defRPr>
            </a:lvl1pPr>
          </a:lstStyle>
          <a:p>
            <a:pPr>
              <a:defRPr/>
            </a:pPr>
            <a:fld id="{217534CE-D7F1-4A0B-94A9-39B80F923708}" type="datetimeFigureOut">
              <a:rPr lang="en-US"/>
              <a:pPr>
                <a:defRPr/>
              </a:pPr>
              <a:t>4/5/2017</a:t>
            </a:fld>
            <a:endParaRPr lang="en-US"/>
          </a:p>
        </p:txBody>
      </p:sp>
      <p:sp>
        <p:nvSpPr>
          <p:cNvPr id="4" name="Slide Image Placeholder 3"/>
          <p:cNvSpPr>
            <a:spLocks noGrp="1" noRot="1" noChangeAspect="1"/>
          </p:cNvSpPr>
          <p:nvPr>
            <p:ph type="sldImg" idx="2"/>
          </p:nvPr>
        </p:nvSpPr>
        <p:spPr>
          <a:xfrm>
            <a:off x="1189038" y="701675"/>
            <a:ext cx="4675187" cy="3508375"/>
          </a:xfrm>
          <a:prstGeom prst="rect">
            <a:avLst/>
          </a:prstGeom>
          <a:noFill/>
          <a:ln w="12700">
            <a:solidFill>
              <a:prstClr val="black"/>
            </a:solidFill>
          </a:ln>
        </p:spPr>
        <p:txBody>
          <a:bodyPr vert="horz" lIns="94211" tIns="47106" rIns="94211" bIns="47106" rtlCol="0" anchor="ctr"/>
          <a:lstStyle/>
          <a:p>
            <a:pPr lvl="0"/>
            <a:endParaRPr lang="en-US" noProof="0"/>
          </a:p>
        </p:txBody>
      </p:sp>
      <p:sp>
        <p:nvSpPr>
          <p:cNvPr id="5" name="Notes Placeholder 4"/>
          <p:cNvSpPr>
            <a:spLocks noGrp="1"/>
          </p:cNvSpPr>
          <p:nvPr>
            <p:ph type="body" sz="quarter" idx="3"/>
          </p:nvPr>
        </p:nvSpPr>
        <p:spPr>
          <a:xfrm>
            <a:off x="705965" y="4443486"/>
            <a:ext cx="5641333" cy="4211804"/>
          </a:xfrm>
          <a:prstGeom prst="rect">
            <a:avLst/>
          </a:prstGeom>
        </p:spPr>
        <p:txBody>
          <a:bodyPr vert="horz" lIns="94211" tIns="47106" rIns="94211" bIns="4710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86972"/>
            <a:ext cx="3057053" cy="468156"/>
          </a:xfrm>
          <a:prstGeom prst="rect">
            <a:avLst/>
          </a:prstGeom>
        </p:spPr>
        <p:txBody>
          <a:bodyPr vert="horz" lIns="94211" tIns="47106" rIns="94211" bIns="4710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94615" y="8886972"/>
            <a:ext cx="3057053" cy="468156"/>
          </a:xfrm>
          <a:prstGeom prst="rect">
            <a:avLst/>
          </a:prstGeom>
        </p:spPr>
        <p:txBody>
          <a:bodyPr vert="horz" lIns="94211" tIns="47106" rIns="94211" bIns="47106" rtlCol="0" anchor="b"/>
          <a:lstStyle>
            <a:lvl1pPr algn="r" fontAlgn="auto">
              <a:spcBef>
                <a:spcPts val="0"/>
              </a:spcBef>
              <a:spcAft>
                <a:spcPts val="0"/>
              </a:spcAft>
              <a:defRPr sz="1200">
                <a:latin typeface="+mn-lt"/>
              </a:defRPr>
            </a:lvl1pPr>
          </a:lstStyle>
          <a:p>
            <a:pPr>
              <a:defRPr/>
            </a:pPr>
            <a:fld id="{43459675-A83E-4FF1-B66A-43E389675746}" type="slidenum">
              <a:rPr lang="en-US"/>
              <a:pPr>
                <a:defRPr/>
              </a:pPr>
              <a:t>‹#›</a:t>
            </a:fld>
            <a:endParaRPr lang="en-US"/>
          </a:p>
        </p:txBody>
      </p:sp>
    </p:spTree>
    <p:extLst>
      <p:ext uri="{BB962C8B-B14F-4D97-AF65-F5344CB8AC3E}">
        <p14:creationId xmlns:p14="http://schemas.microsoft.com/office/powerpoint/2010/main" val="4041819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DB7A1A-EB88-448E-A19E-34E65C610877}"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9B3ABA-500A-482B-B0B4-25185C16502E}"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79FC7B-61A9-4E4B-AD55-D89CC372743E}"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619830-7D86-4A82-A7CF-74BFAA4EC93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FCE26C8-E227-4CA1-86F2-CAEA39C5E1C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088D42-2A5D-476E-883A-420AA6BD3C2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33506C-803F-4327-B343-3608B31D153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632BAC-F7E3-4573-83FF-DA7A4C3E002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AD8DCB7-A175-4DD4-969B-F377D56FD4F9}"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1EA5D3-0D72-408D-8D5F-90968D458E43}"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47C145-A721-4E14-8CD9-5A31965D68C1}"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68923D-31D0-427F-8614-D62E825F2CE5}"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DC35FF-0084-40C3-B980-C548DE2CF24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5E7D0-066F-4CEA-A662-363DE8647F5E}"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06951-04CF-4610-BB5D-D3B9ED960A12}"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91282B-E870-4751-8371-92F60F664C7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60D8D-0B73-4083-9E01-6265FAD77FEF}"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GSU title slide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838200" y="381000"/>
            <a:ext cx="7423494" cy="1754326"/>
          </a:xfrm>
          <a:prstGeom prst="rect">
            <a:avLst/>
          </a:prstGeom>
          <a:noFill/>
          <a:ln>
            <a:noFill/>
          </a:ln>
        </p:spPr>
        <p:txBody>
          <a:bodyPr>
            <a:spAutoFit/>
          </a:bodyPr>
          <a:lstStyle/>
          <a:p>
            <a:pPr algn="ctr" fontAlgn="auto">
              <a:spcBef>
                <a:spcPts val="0"/>
              </a:spcBef>
              <a:spcAft>
                <a:spcPts val="0"/>
              </a:spcAft>
              <a:defRPr/>
            </a:pPr>
            <a:r>
              <a:rPr lang="en-US" sz="5400" b="1" dirty="0">
                <a:ln w="17780" cmpd="sng">
                  <a:solidFill>
                    <a:schemeClr val="tx1"/>
                  </a:solidFill>
                  <a:prstDash val="solid"/>
                  <a:miter lim="800000"/>
                </a:ln>
                <a:solidFill>
                  <a:srgbClr val="FFC000"/>
                </a:solidFill>
                <a:effectLst>
                  <a:outerShdw blurRad="50800" algn="tl" rotWithShape="0">
                    <a:srgbClr val="000000"/>
                  </a:outerShdw>
                </a:effectLst>
                <a:latin typeface="Berlin Sans FB Demi" pitchFamily="34" charset="0"/>
              </a:rPr>
              <a:t>The Department of Residential Life</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B5EB7889-0C89-4039-96ED-AEA526555BA1}" type="datetimeFigureOut">
              <a:rPr lang="en-US"/>
              <a:pPr>
                <a:defRPr/>
              </a:pPr>
              <a:t>4/5/2017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116E55E-8F93-4E2F-84D2-CECB59B1DBA4}" type="slidenum">
              <a:rPr lang="en-US"/>
              <a:pPr>
                <a:defRPr/>
              </a:pPr>
              <a:t>‹#›</a:t>
            </a:fld>
            <a:endParaRPr lang="en-US"/>
          </a:p>
        </p:txBody>
      </p:sp>
    </p:spTree>
    <p:extLst>
      <p:ext uri="{BB962C8B-B14F-4D97-AF65-F5344CB8AC3E}">
        <p14:creationId xmlns:p14="http://schemas.microsoft.com/office/powerpoint/2010/main" val="355797463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785CDC-8216-4A87-A787-7F95C9DDEFF7}"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8B8084-0EF8-47FA-BB7C-D491FCD0ECF5}" type="slidenum">
              <a:rPr lang="en-US"/>
              <a:pPr>
                <a:defRPr/>
              </a:pPr>
              <a:t>‹#›</a:t>
            </a:fld>
            <a:endParaRPr lang="en-US"/>
          </a:p>
        </p:txBody>
      </p:sp>
    </p:spTree>
    <p:extLst>
      <p:ext uri="{BB962C8B-B14F-4D97-AF65-F5344CB8AC3E}">
        <p14:creationId xmlns:p14="http://schemas.microsoft.com/office/powerpoint/2010/main" val="3248080688"/>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ECA6FE-D854-432A-AC4A-73D7B6FE34D9}"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525A77-F285-4348-B9B0-E8DA91BBBC0F}" type="slidenum">
              <a:rPr lang="en-US"/>
              <a:pPr>
                <a:defRPr/>
              </a:pPr>
              <a:t>‹#›</a:t>
            </a:fld>
            <a:endParaRPr lang="en-US"/>
          </a:p>
        </p:txBody>
      </p:sp>
    </p:spTree>
    <p:extLst>
      <p:ext uri="{BB962C8B-B14F-4D97-AF65-F5344CB8AC3E}">
        <p14:creationId xmlns:p14="http://schemas.microsoft.com/office/powerpoint/2010/main" val="2246915107"/>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92E83E-ED95-4020-AF87-730F0DC9AE71}"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B9B32F-DC81-4323-817A-971130654AF4}" type="slidenum">
              <a:rPr lang="en-US"/>
              <a:pPr>
                <a:defRPr/>
              </a:pPr>
              <a:t>‹#›</a:t>
            </a:fld>
            <a:endParaRPr lang="en-US"/>
          </a:p>
        </p:txBody>
      </p:sp>
    </p:spTree>
    <p:extLst>
      <p:ext uri="{BB962C8B-B14F-4D97-AF65-F5344CB8AC3E}">
        <p14:creationId xmlns:p14="http://schemas.microsoft.com/office/powerpoint/2010/main" val="4067946238"/>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27BF83-D70C-4D21-90EA-88FE76A00685}"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856399-7759-44E3-B336-377E18E22176}" type="slidenum">
              <a:rPr lang="en-US"/>
              <a:pPr>
                <a:defRPr/>
              </a:pPr>
              <a:t>‹#›</a:t>
            </a:fld>
            <a:endParaRPr lang="en-US"/>
          </a:p>
        </p:txBody>
      </p:sp>
    </p:spTree>
    <p:extLst>
      <p:ext uri="{BB962C8B-B14F-4D97-AF65-F5344CB8AC3E}">
        <p14:creationId xmlns:p14="http://schemas.microsoft.com/office/powerpoint/2010/main" val="925340023"/>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C18088-6021-4E17-BDF0-7D9F7ACB62D2}"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3FACA5-D71D-4A43-9B24-AB1A39AD6D54}" type="slidenum">
              <a:rPr lang="en-US"/>
              <a:pPr>
                <a:defRPr/>
              </a:pPr>
              <a:t>‹#›</a:t>
            </a:fld>
            <a:endParaRPr lang="en-US"/>
          </a:p>
        </p:txBody>
      </p:sp>
    </p:spTree>
    <p:extLst>
      <p:ext uri="{BB962C8B-B14F-4D97-AF65-F5344CB8AC3E}">
        <p14:creationId xmlns:p14="http://schemas.microsoft.com/office/powerpoint/2010/main" val="2684055858"/>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7B9C27-C351-4C86-92A5-B8FD30EDA176}" type="datetimeFigureOut">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AB75D7-4D0D-4BAB-BC69-447C933C802B}" type="slidenum">
              <a:rPr lang="en-US"/>
              <a:pPr>
                <a:defRPr/>
              </a:pPr>
              <a:t>‹#›</a:t>
            </a:fld>
            <a:endParaRPr lang="en-US"/>
          </a:p>
        </p:txBody>
      </p:sp>
    </p:spTree>
    <p:extLst>
      <p:ext uri="{BB962C8B-B14F-4D97-AF65-F5344CB8AC3E}">
        <p14:creationId xmlns:p14="http://schemas.microsoft.com/office/powerpoint/2010/main" val="3740187400"/>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08828-30E0-4830-9D37-A4CAF6EC4EDB}" type="datetimeFigureOut">
              <a:rPr lang="en-US"/>
              <a:pPr>
                <a:defRPr/>
              </a:pPr>
              <a:t>4/5/2017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619512-8AAC-4187-AF86-ABBFD67C3ABC}" type="slidenum">
              <a:rPr lang="en-US"/>
              <a:pPr>
                <a:defRPr/>
              </a:pPr>
              <a:t>‹#›</a:t>
            </a:fld>
            <a:endParaRPr lang="en-US"/>
          </a:p>
        </p:txBody>
      </p:sp>
    </p:spTree>
    <p:extLst>
      <p:ext uri="{BB962C8B-B14F-4D97-AF65-F5344CB8AC3E}">
        <p14:creationId xmlns:p14="http://schemas.microsoft.com/office/powerpoint/2010/main" val="906084367"/>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014984-F88A-4134-BBA2-776753ADC542}" type="datetimeFigureOut">
              <a:rPr lang="en-US"/>
              <a:pPr>
                <a:defRPr/>
              </a:pPr>
              <a:t>4/5/2017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3EB25A-634F-400D-B41E-47FDEC833D75}" type="slidenum">
              <a:rPr lang="en-US"/>
              <a:pPr>
                <a:defRPr/>
              </a:pPr>
              <a:t>‹#›</a:t>
            </a:fld>
            <a:endParaRPr lang="en-US"/>
          </a:p>
        </p:txBody>
      </p:sp>
    </p:spTree>
    <p:extLst>
      <p:ext uri="{BB962C8B-B14F-4D97-AF65-F5344CB8AC3E}">
        <p14:creationId xmlns:p14="http://schemas.microsoft.com/office/powerpoint/2010/main" val="2244564437"/>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838E82-BC9C-4154-8DC6-F0A87909ACA0}" type="datetimeFigureOut">
              <a:rPr lang="en-US"/>
              <a:pPr>
                <a:defRPr/>
              </a:pPr>
              <a:t>4/5/2017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F7E52C0-7404-4785-B7F1-ABF3D0C900B4}" type="slidenum">
              <a:rPr lang="en-US"/>
              <a:pPr>
                <a:defRPr/>
              </a:pPr>
              <a:t>‹#›</a:t>
            </a:fld>
            <a:endParaRPr lang="en-US"/>
          </a:p>
        </p:txBody>
      </p:sp>
    </p:spTree>
    <p:extLst>
      <p:ext uri="{BB962C8B-B14F-4D97-AF65-F5344CB8AC3E}">
        <p14:creationId xmlns:p14="http://schemas.microsoft.com/office/powerpoint/2010/main" val="3661122412"/>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9617EF-8C54-4F93-87B0-93A18D63E52B}" type="datetimeFigureOut">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0E8526-515F-4D16-9D80-FB9806534136}" type="slidenum">
              <a:rPr lang="en-US"/>
              <a:pPr>
                <a:defRPr/>
              </a:pPr>
              <a:t>‹#›</a:t>
            </a:fld>
            <a:endParaRPr lang="en-US"/>
          </a:p>
        </p:txBody>
      </p:sp>
    </p:spTree>
    <p:extLst>
      <p:ext uri="{BB962C8B-B14F-4D97-AF65-F5344CB8AC3E}">
        <p14:creationId xmlns:p14="http://schemas.microsoft.com/office/powerpoint/2010/main" val="3863339826"/>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9"/>
          <p:cNvSpPr/>
          <p:nvPr userDrawn="1"/>
        </p:nvSpPr>
        <p:spPr>
          <a:xfrm>
            <a:off x="762000" y="152400"/>
            <a:ext cx="7423494" cy="1754326"/>
          </a:xfrm>
          <a:prstGeom prst="rect">
            <a:avLst/>
          </a:prstGeom>
          <a:noFill/>
          <a:ln>
            <a:noFill/>
          </a:ln>
        </p:spPr>
        <p:txBody>
          <a:bodyPr>
            <a:spAutoFit/>
          </a:bodyPr>
          <a:lstStyle/>
          <a:p>
            <a:pPr algn="ctr" fontAlgn="auto">
              <a:spcBef>
                <a:spcPts val="0"/>
              </a:spcBef>
              <a:spcAft>
                <a:spcPts val="0"/>
              </a:spcAft>
              <a:defRPr/>
            </a:pPr>
            <a:r>
              <a:rPr lang="en-US" sz="5400" b="1" dirty="0">
                <a:ln w="17780" cmpd="sng">
                  <a:solidFill>
                    <a:schemeClr val="tx1"/>
                  </a:solidFill>
                  <a:prstDash val="solid"/>
                  <a:miter lim="800000"/>
                </a:ln>
                <a:solidFill>
                  <a:srgbClr val="FFC000"/>
                </a:solidFill>
                <a:effectLst>
                  <a:outerShdw blurRad="50800" algn="tl" rotWithShape="0">
                    <a:srgbClr val="000000"/>
                  </a:outerShdw>
                </a:effectLst>
                <a:latin typeface="Berlin Sans FB Demi" pitchFamily="34" charset="0"/>
              </a:rPr>
              <a:t>The Department of Residential Life</a:t>
            </a:r>
          </a:p>
        </p:txBody>
      </p:sp>
      <p:sp>
        <p:nvSpPr>
          <p:cNvPr id="5" name="Rectangle 1"/>
          <p:cNvSpPr>
            <a:spLocks noChangeArrowheads="1"/>
          </p:cNvSpPr>
          <p:nvPr userDrawn="1"/>
        </p:nvSpPr>
        <p:spPr bwMode="auto">
          <a:xfrm>
            <a:off x="762000" y="4287838"/>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a:latin typeface="Bodoni MT" pitchFamily="18" charset="0"/>
                <a:ea typeface="Calibri" pitchFamily="34" charset="0"/>
                <a:cs typeface="Times New Roman" pitchFamily="18" charset="0"/>
              </a:rPr>
              <a:t>Female Halls:</a:t>
            </a:r>
            <a:r>
              <a:rPr lang="en-US" sz="1600">
                <a:latin typeface="Bodoni MT" pitchFamily="18" charset="0"/>
                <a:ea typeface="Calibri" pitchFamily="34" charset="0"/>
                <a:cs typeface="Times New Roman" pitchFamily="18" charset="0"/>
              </a:rPr>
              <a:t>   Jewett, Hunter, Robinson, Tiger Village 600, 800B, 900</a:t>
            </a:r>
            <a:endParaRPr lang="en-US" sz="900">
              <a:ea typeface="Calibri" pitchFamily="34" charset="0"/>
              <a:cs typeface="Times New Roman" pitchFamily="18" charset="0"/>
            </a:endParaRPr>
          </a:p>
          <a:p>
            <a:pPr eaLnBrk="0" hangingPunct="0"/>
            <a:r>
              <a:rPr lang="en-US" sz="1600" b="1">
                <a:latin typeface="Bodoni MT" pitchFamily="18" charset="0"/>
                <a:ea typeface="Calibri" pitchFamily="34" charset="0"/>
                <a:cs typeface="Times New Roman" pitchFamily="18" charset="0"/>
              </a:rPr>
              <a:t>Male Halls:</a:t>
            </a:r>
            <a:r>
              <a:rPr lang="en-US" sz="1600">
                <a:latin typeface="Bodoni MT" pitchFamily="18" charset="0"/>
                <a:ea typeface="Calibri" pitchFamily="34" charset="0"/>
                <a:cs typeface="Times New Roman" pitchFamily="18" charset="0"/>
              </a:rPr>
              <a:t>       New Attucks, Garner, Tiger Village 400, 500, Freshmen Village 700, 800A</a:t>
            </a:r>
            <a:endParaRPr lang="en-US" sz="900"/>
          </a:p>
          <a:p>
            <a:pPr eaLnBrk="0" hangingPunct="0"/>
            <a:r>
              <a:rPr lang="en-US" sz="1600" b="1">
                <a:latin typeface="Bodoni MT" pitchFamily="18" charset="0"/>
                <a:cs typeface="Calibri" pitchFamily="34" charset="0"/>
              </a:rPr>
              <a:t>Co-Ed Halls:     </a:t>
            </a:r>
            <a:r>
              <a:rPr lang="en-US" sz="1600">
                <a:latin typeface="Bodoni MT" pitchFamily="18" charset="0"/>
                <a:cs typeface="Calibri" pitchFamily="34" charset="0"/>
              </a:rPr>
              <a:t>Tiger Village 100A, 100B, 200, 300, Drew, Richmond, Steeple Glen</a:t>
            </a:r>
            <a:endParaRPr lang="en-US"/>
          </a:p>
        </p:txBody>
      </p:sp>
      <p:sp>
        <p:nvSpPr>
          <p:cNvPr id="3" name="Subtitle 2"/>
          <p:cNvSpPr>
            <a:spLocks noGrp="1"/>
          </p:cNvSpPr>
          <p:nvPr>
            <p:ph type="subTitle" idx="1"/>
          </p:nvPr>
        </p:nvSpPr>
        <p:spPr>
          <a:xfrm>
            <a:off x="457200" y="1905000"/>
            <a:ext cx="8458200" cy="2362200"/>
          </a:xfrm>
        </p:spPr>
        <p:txBody>
          <a:bodyPr>
            <a:noAutofit/>
          </a:bodyPr>
          <a:lstStyle>
            <a:lvl1pPr marL="0" indent="0" algn="l">
              <a:buNone/>
              <a:defRPr lang="en-US" sz="2400" b="0" kern="1200" baseline="0" dirty="0" smtClean="0">
                <a:solidFill>
                  <a:schemeClr val="tx1"/>
                </a:solidFill>
                <a:latin typeface="Bodoni MT" pitchFamily="18" charset="0"/>
                <a:ea typeface="Bodoni MT" pitchFamily="18" charset="0"/>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05A76D68-6BDE-445E-B671-298FE4C32CBF}" type="datetimeFigureOut">
              <a:rPr lang="en-US"/>
              <a:pPr>
                <a:defRPr/>
              </a:pPr>
              <a:t>4/5/2017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D5A826B-3F3B-42A2-86F2-69F8B796B4A5}" type="slidenum">
              <a:rPr lang="en-US"/>
              <a:pPr>
                <a:defRPr/>
              </a:pPr>
              <a:t>‹#›</a:t>
            </a:fld>
            <a:endParaRPr lang="en-US" dirty="0"/>
          </a:p>
        </p:txBody>
      </p:sp>
    </p:spTree>
    <p:extLst>
      <p:ext uri="{BB962C8B-B14F-4D97-AF65-F5344CB8AC3E}">
        <p14:creationId xmlns:p14="http://schemas.microsoft.com/office/powerpoint/2010/main" val="3507953958"/>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35E2E9-CA93-46A5-83E5-45D90F828FA2}" type="datetimeFigureOut">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5E4259-D38B-4C3B-9D24-265E58B60D35}" type="slidenum">
              <a:rPr lang="en-US"/>
              <a:pPr>
                <a:defRPr/>
              </a:pPr>
              <a:t>‹#›</a:t>
            </a:fld>
            <a:endParaRPr lang="en-US"/>
          </a:p>
        </p:txBody>
      </p:sp>
    </p:spTree>
    <p:extLst>
      <p:ext uri="{BB962C8B-B14F-4D97-AF65-F5344CB8AC3E}">
        <p14:creationId xmlns:p14="http://schemas.microsoft.com/office/powerpoint/2010/main" val="1047406398"/>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BCADD-8173-4E3C-B66F-4F4172C02E72}"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5139B3-7EB5-47CD-A336-7344F2A780F5}" type="slidenum">
              <a:rPr lang="en-US"/>
              <a:pPr>
                <a:defRPr/>
              </a:pPr>
              <a:t>‹#›</a:t>
            </a:fld>
            <a:endParaRPr lang="en-US"/>
          </a:p>
        </p:txBody>
      </p:sp>
    </p:spTree>
    <p:extLst>
      <p:ext uri="{BB962C8B-B14F-4D97-AF65-F5344CB8AC3E}">
        <p14:creationId xmlns:p14="http://schemas.microsoft.com/office/powerpoint/2010/main" val="751286209"/>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839A40-DD27-46AF-811E-0B737EA96BBC}"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3CE729-28A6-4CA0-8589-605A68F2E532}" type="slidenum">
              <a:rPr lang="en-US"/>
              <a:pPr>
                <a:defRPr/>
              </a:pPr>
              <a:t>‹#›</a:t>
            </a:fld>
            <a:endParaRPr lang="en-US"/>
          </a:p>
        </p:txBody>
      </p:sp>
    </p:spTree>
    <p:extLst>
      <p:ext uri="{BB962C8B-B14F-4D97-AF65-F5344CB8AC3E}">
        <p14:creationId xmlns:p14="http://schemas.microsoft.com/office/powerpoint/2010/main" val="1079798500"/>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0" y="1447800"/>
            <a:ext cx="4038600" cy="4525963"/>
          </a:xfrm>
        </p:spPr>
        <p:txBody>
          <a:bodyPr>
            <a:normAutofit/>
          </a:bodyPr>
          <a:lstStyle>
            <a:lvl1pPr>
              <a:defRPr lang="en-US" sz="2800" b="0" smtClean="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57200" y="1447800"/>
            <a:ext cx="4038600" cy="4525963"/>
          </a:xfrm>
        </p:spPr>
        <p:txBody>
          <a:bodyPr>
            <a:normAutofit/>
          </a:bodyPr>
          <a:lstStyle>
            <a:lvl1pPr>
              <a:defRPr sz="1600" baseline="0"/>
            </a:lvl1pPr>
            <a:lvl2pPr>
              <a:buFont typeface="Courier New" pitchFamily="49" charset="0"/>
              <a:buChar char="o"/>
              <a:defRPr sz="14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02E1DBF-FEE3-425A-A0CD-E9C80F7D8F88}" type="datetimeFigureOut">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9D6307-4DFB-4C39-A3E5-6F46F5BAE80D}" type="slidenum">
              <a:rPr lang="en-US"/>
              <a:pPr>
                <a:defRPr/>
              </a:pPr>
              <a:t>‹#›</a:t>
            </a:fld>
            <a:endParaRPr lang="en-US"/>
          </a:p>
        </p:txBody>
      </p:sp>
    </p:spTree>
    <p:extLst>
      <p:ext uri="{BB962C8B-B14F-4D97-AF65-F5344CB8AC3E}">
        <p14:creationId xmlns:p14="http://schemas.microsoft.com/office/powerpoint/2010/main" val="428208487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9E4004-FC4D-4611-9A5A-C93699071525}" type="datetimeFigureOut">
              <a:rPr lang="en-US"/>
              <a:pPr>
                <a:defRPr/>
              </a:pPr>
              <a:t>4/5/2017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4DA41B-CCD4-421A-851C-89F70A91EC9A}" type="slidenum">
              <a:rPr lang="en-US"/>
              <a:pPr>
                <a:defRPr/>
              </a:pPr>
              <a:t>‹#›</a:t>
            </a:fld>
            <a:endParaRPr lang="en-US"/>
          </a:p>
        </p:txBody>
      </p:sp>
    </p:spTree>
    <p:extLst>
      <p:ext uri="{BB962C8B-B14F-4D97-AF65-F5344CB8AC3E}">
        <p14:creationId xmlns:p14="http://schemas.microsoft.com/office/powerpoint/2010/main" val="3880868746"/>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722340-E85E-4805-A770-433C0FA313A1}" type="datetimeFigureOut">
              <a:rPr lang="en-US"/>
              <a:pPr>
                <a:defRPr/>
              </a:pPr>
              <a:t>4/5/2017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7859B8-5903-41E0-A63D-2CC2C533DB79}" type="slidenum">
              <a:rPr lang="en-US"/>
              <a:pPr>
                <a:defRPr/>
              </a:pPr>
              <a:t>‹#›</a:t>
            </a:fld>
            <a:endParaRPr lang="en-US"/>
          </a:p>
        </p:txBody>
      </p:sp>
    </p:spTree>
    <p:extLst>
      <p:ext uri="{BB962C8B-B14F-4D97-AF65-F5344CB8AC3E}">
        <p14:creationId xmlns:p14="http://schemas.microsoft.com/office/powerpoint/2010/main" val="2372176570"/>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DED37-A12B-4763-82B0-062366E46085}" type="datetimeFigureOut">
              <a:rPr lang="en-US"/>
              <a:pPr>
                <a:defRPr/>
              </a:pPr>
              <a:t>4/5/2017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299509-1AEA-4559-AB51-BEA8CD2D4DB7}" type="slidenum">
              <a:rPr lang="en-US"/>
              <a:pPr>
                <a:defRPr/>
              </a:pPr>
              <a:t>‹#›</a:t>
            </a:fld>
            <a:endParaRPr lang="en-US"/>
          </a:p>
        </p:txBody>
      </p:sp>
    </p:spTree>
    <p:extLst>
      <p:ext uri="{BB962C8B-B14F-4D97-AF65-F5344CB8AC3E}">
        <p14:creationId xmlns:p14="http://schemas.microsoft.com/office/powerpoint/2010/main" val="2215555897"/>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6C41B3-28C3-4A6A-90A9-ED8B19136079}" type="datetimeFigureOut">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42780-F0A4-48C5-B4BB-D96A55090292}" type="slidenum">
              <a:rPr lang="en-US"/>
              <a:pPr>
                <a:defRPr/>
              </a:pPr>
              <a:t>‹#›</a:t>
            </a:fld>
            <a:endParaRPr lang="en-US"/>
          </a:p>
        </p:txBody>
      </p:sp>
    </p:spTree>
    <p:extLst>
      <p:ext uri="{BB962C8B-B14F-4D97-AF65-F5344CB8AC3E}">
        <p14:creationId xmlns:p14="http://schemas.microsoft.com/office/powerpoint/2010/main" val="4275577507"/>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187B06-7D75-4D18-B5B8-8BEA77B4512F}" type="datetimeFigureOut">
              <a:rPr lang="en-US"/>
              <a:pPr>
                <a:defRPr/>
              </a:pPr>
              <a:t>4/5/2017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968BA-AEFF-4E01-AE7E-DD5E430FA0AE}" type="slidenum">
              <a:rPr lang="en-US"/>
              <a:pPr>
                <a:defRPr/>
              </a:pPr>
              <a:t>‹#›</a:t>
            </a:fld>
            <a:endParaRPr lang="en-US"/>
          </a:p>
        </p:txBody>
      </p:sp>
    </p:spTree>
    <p:extLst>
      <p:ext uri="{BB962C8B-B14F-4D97-AF65-F5344CB8AC3E}">
        <p14:creationId xmlns:p14="http://schemas.microsoft.com/office/powerpoint/2010/main" val="2804960743"/>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76F1B7-6C54-4A0B-B2F9-08062D1830D9}" type="datetimeFigureOut">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0383E-79CB-468B-A914-B0C85328E8D5}" type="slidenum">
              <a:rPr lang="en-US"/>
              <a:pPr>
                <a:defRPr/>
              </a:pPr>
              <a:t>‹#›</a:t>
            </a:fld>
            <a:endParaRPr lang="en-US"/>
          </a:p>
        </p:txBody>
      </p:sp>
    </p:spTree>
    <p:extLst>
      <p:ext uri="{BB962C8B-B14F-4D97-AF65-F5344CB8AC3E}">
        <p14:creationId xmlns:p14="http://schemas.microsoft.com/office/powerpoint/2010/main" val="488001536"/>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19EDE2-0EDC-4A21-9D9D-531AE77FBCA1}" type="datetimeFigureOut">
              <a:rPr lang="en-US"/>
              <a:pPr>
                <a:defRPr/>
              </a:pPr>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5B3D7A-7EFE-4FF4-AC54-76328C203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CB58B1F-D167-48D8-9606-C826BE7C882B}" type="datetimeFigureOut">
              <a:rPr lang="en-US"/>
              <a:pPr>
                <a:defRPr/>
              </a:pPr>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B627C66-55C6-452B-A281-C0DCE01229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Box 1"/>
          <p:cNvSpPr txBox="1">
            <a:spLocks noChangeArrowheads="1"/>
          </p:cNvSpPr>
          <p:nvPr/>
        </p:nvSpPr>
        <p:spPr bwMode="auto">
          <a:xfrm flipV="1">
            <a:off x="0" y="6553200"/>
            <a:ext cx="5410200" cy="274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5123" name="TextBox 2"/>
          <p:cNvSpPr txBox="1">
            <a:spLocks noChangeArrowheads="1"/>
          </p:cNvSpPr>
          <p:nvPr/>
        </p:nvSpPr>
        <p:spPr bwMode="auto">
          <a:xfrm>
            <a:off x="1981200" y="645795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000" i="1">
                <a:solidFill>
                  <a:schemeClr val="bg1"/>
                </a:solidFill>
                <a:latin typeface="Candara" pitchFamily="34" charset="0"/>
              </a:rPr>
              <a:t>“A  New  Beginning”</a:t>
            </a:r>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eaLnBrk="1" hangingPunct="1"/>
            <a:r>
              <a:rPr lang="en-US" sz="3600" smtClean="0"/>
              <a:t>Tiger Village Knott &amp; Bethune</a:t>
            </a:r>
          </a:p>
        </p:txBody>
      </p:sp>
      <p:sp>
        <p:nvSpPr>
          <p:cNvPr id="14339" name="Rectangle 1"/>
          <p:cNvSpPr>
            <a:spLocks noChangeArrowheads="1"/>
          </p:cNvSpPr>
          <p:nvPr/>
        </p:nvSpPr>
        <p:spPr bwMode="auto">
          <a:xfrm>
            <a:off x="4876800" y="2828925"/>
            <a:ext cx="3810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1600">
                <a:latin typeface="Trebuchet MS" pitchFamily="34" charset="0"/>
                <a:ea typeface="Calibri" pitchFamily="34" charset="0"/>
                <a:cs typeface="Times New Roman" pitchFamily="18" charset="0"/>
              </a:rPr>
              <a:t>all male and female, double occupancy, traditional style residence halls.  Located on Central Avenue and Younger Street near the Intramural Center, these facilities are three-story buildings that houses 192-216 students.  There is no classification requirement for this assignment. </a:t>
            </a:r>
          </a:p>
        </p:txBody>
      </p:sp>
      <p:sp>
        <p:nvSpPr>
          <p:cNvPr id="14340" name="Rectangle 2"/>
          <p:cNvSpPr>
            <a:spLocks noChangeArrowheads="1"/>
          </p:cNvSpPr>
          <p:nvPr/>
        </p:nvSpPr>
        <p:spPr bwMode="auto">
          <a:xfrm>
            <a:off x="228600" y="735013"/>
            <a:ext cx="2209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500" b="1" i="1">
                <a:latin typeface="Trebuchet MS" pitchFamily="34" charset="0"/>
                <a:ea typeface="Calibri" pitchFamily="34" charset="0"/>
                <a:cs typeface="Times New Roman" pitchFamily="18" charset="0"/>
              </a:rPr>
              <a:t>Each bedroom has the following for each resident:</a:t>
            </a:r>
          </a:p>
          <a:p>
            <a:pPr eaLnBrk="0" hangingPunct="0">
              <a:buFontTx/>
              <a:buChar char="•"/>
            </a:pPr>
            <a:r>
              <a:rPr lang="en-US" sz="1500">
                <a:latin typeface="Trebuchet MS" pitchFamily="34" charset="0"/>
                <a:ea typeface="Calibri" pitchFamily="34" charset="0"/>
                <a:cs typeface="Times New Roman" pitchFamily="18" charset="0"/>
              </a:rPr>
              <a:t>twin size bed</a:t>
            </a:r>
          </a:p>
          <a:p>
            <a:pPr eaLnBrk="0" hangingPunct="0">
              <a:buFontTx/>
              <a:buChar char="•"/>
            </a:pPr>
            <a:r>
              <a:rPr lang="en-US" sz="1500">
                <a:latin typeface="Trebuchet MS" pitchFamily="34" charset="0"/>
                <a:ea typeface="Calibri" pitchFamily="34" charset="0"/>
                <a:cs typeface="Times New Roman" pitchFamily="18" charset="0"/>
              </a:rPr>
              <a:t>desk &amp; chair</a:t>
            </a:r>
          </a:p>
          <a:p>
            <a:pPr eaLnBrk="0" hangingPunct="0">
              <a:buFontTx/>
              <a:buChar char="•"/>
            </a:pPr>
            <a:r>
              <a:rPr lang="en-US" sz="1500">
                <a:latin typeface="Trebuchet MS" pitchFamily="34" charset="0"/>
                <a:ea typeface="Calibri" pitchFamily="34" charset="0"/>
                <a:cs typeface="Times New Roman" pitchFamily="18" charset="0"/>
              </a:rPr>
              <a:t>nightstand</a:t>
            </a:r>
          </a:p>
          <a:p>
            <a:pPr eaLnBrk="0" hangingPunct="0">
              <a:buFontTx/>
              <a:buChar char="•"/>
            </a:pPr>
            <a:r>
              <a:rPr lang="en-US" sz="1500">
                <a:latin typeface="Trebuchet MS" pitchFamily="34" charset="0"/>
                <a:ea typeface="Calibri" pitchFamily="34" charset="0"/>
                <a:cs typeface="Times New Roman" pitchFamily="18" charset="0"/>
              </a:rPr>
              <a:t>dresser</a:t>
            </a:r>
          </a:p>
          <a:p>
            <a:pPr eaLnBrk="0" hangingPunct="0">
              <a:buFontTx/>
              <a:buChar char="•"/>
            </a:pPr>
            <a:r>
              <a:rPr lang="en-US" sz="1500">
                <a:latin typeface="Trebuchet MS" pitchFamily="34" charset="0"/>
                <a:ea typeface="Calibri" pitchFamily="34" charset="0"/>
                <a:cs typeface="Times New Roman" pitchFamily="18" charset="0"/>
              </a:rPr>
              <a:t>closet</a:t>
            </a:r>
          </a:p>
          <a:p>
            <a:pPr eaLnBrk="0" hangingPunct="0">
              <a:buFontTx/>
              <a:buChar char="•"/>
            </a:pPr>
            <a:r>
              <a:rPr lang="en-US" sz="1500">
                <a:latin typeface="Trebuchet MS" pitchFamily="34" charset="0"/>
                <a:ea typeface="Calibri" pitchFamily="34" charset="0"/>
                <a:cs typeface="Times New Roman" pitchFamily="18" charset="0"/>
              </a:rPr>
              <a:t>sink</a:t>
            </a:r>
          </a:p>
          <a:p>
            <a:pPr eaLnBrk="0" hangingPunct="0"/>
            <a:endParaRPr lang="en-US" sz="1500" b="1" i="1">
              <a:latin typeface="Trebuchet MS" pitchFamily="34" charset="0"/>
              <a:ea typeface="Calibri" pitchFamily="34" charset="0"/>
              <a:cs typeface="Times New Roman" pitchFamily="18" charset="0"/>
            </a:endParaRPr>
          </a:p>
          <a:p>
            <a:pPr eaLnBrk="0" hangingPunct="0"/>
            <a:r>
              <a:rPr lang="en-US" sz="1500" b="1" i="1">
                <a:latin typeface="Trebuchet MS" pitchFamily="34" charset="0"/>
                <a:ea typeface="Calibri" pitchFamily="34" charset="0"/>
                <a:cs typeface="Times New Roman" pitchFamily="18" charset="0"/>
              </a:rPr>
              <a:t>Roommates share the following:</a:t>
            </a:r>
            <a:endParaRPr lang="en-US" sz="1500">
              <a:latin typeface="Trebuchet MS" pitchFamily="34" charset="0"/>
              <a:ea typeface="Calibri" pitchFamily="34" charset="0"/>
              <a:cs typeface="Times New Roman" pitchFamily="18" charset="0"/>
            </a:endParaRPr>
          </a:p>
          <a:p>
            <a:pPr eaLnBrk="0" hangingPunct="0">
              <a:buFontTx/>
              <a:buChar char="•"/>
            </a:pPr>
            <a:r>
              <a:rPr lang="en-US" sz="1500">
                <a:latin typeface="Trebuchet MS" pitchFamily="34" charset="0"/>
                <a:ea typeface="Calibri" pitchFamily="34" charset="0"/>
                <a:cs typeface="Times New Roman" pitchFamily="18" charset="0"/>
              </a:rPr>
              <a:t>cable connection</a:t>
            </a:r>
          </a:p>
          <a:p>
            <a:pPr eaLnBrk="0" hangingPunct="0">
              <a:buFontTx/>
              <a:buChar char="•"/>
            </a:pPr>
            <a:r>
              <a:rPr lang="en-US" sz="1500">
                <a:latin typeface="Trebuchet MS" pitchFamily="34" charset="0"/>
                <a:ea typeface="Calibri" pitchFamily="34" charset="0"/>
                <a:cs typeface="Times New Roman" pitchFamily="18" charset="0"/>
              </a:rPr>
              <a:t>internet connection</a:t>
            </a:r>
          </a:p>
          <a:p>
            <a:pPr eaLnBrk="0" hangingPunct="0">
              <a:buFontTx/>
              <a:buChar char="•"/>
            </a:pPr>
            <a:r>
              <a:rPr lang="en-US" sz="1500">
                <a:latin typeface="Trebuchet MS" pitchFamily="34" charset="0"/>
                <a:ea typeface="Calibri" pitchFamily="34" charset="0"/>
                <a:cs typeface="Times New Roman" pitchFamily="18" charset="0"/>
              </a:rPr>
              <a:t>basic phone connection</a:t>
            </a:r>
          </a:p>
          <a:p>
            <a:pPr eaLnBrk="0" hangingPunct="0">
              <a:buFontTx/>
              <a:buChar char="•"/>
            </a:pPr>
            <a:r>
              <a:rPr lang="en-US" sz="1500">
                <a:latin typeface="Trebuchet MS" pitchFamily="34" charset="0"/>
                <a:ea typeface="Calibri" pitchFamily="34" charset="0"/>
                <a:cs typeface="Times New Roman" pitchFamily="18" charset="0"/>
              </a:rPr>
              <a:t>bathroom (shower/tub, toilet)</a:t>
            </a:r>
          </a:p>
        </p:txBody>
      </p:sp>
      <p:pic>
        <p:nvPicPr>
          <p:cNvPr id="14341" name="Picture 2" descr="C:\Documents and Settings\taylorj\My Documents\My Pictures\building photos\DSC00436.JPG"/>
          <p:cNvPicPr>
            <a:picLocks noChangeAspect="1" noChangeArrowheads="1"/>
          </p:cNvPicPr>
          <p:nvPr/>
        </p:nvPicPr>
        <p:blipFill>
          <a:blip r:embed="rId3" cstate="print"/>
          <a:srcRect b="47620"/>
          <a:stretch>
            <a:fillRect/>
          </a:stretch>
        </p:blipFill>
        <p:spPr bwMode="auto">
          <a:xfrm>
            <a:off x="4724400" y="1219200"/>
            <a:ext cx="3962400" cy="15566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342" name="Picture 3" descr="C:\Documents and Settings\taylorj\My Documents\My Pictures\building photos\DSC00440.JPG"/>
          <p:cNvPicPr>
            <a:picLocks noChangeAspect="1" noChangeArrowheads="1"/>
          </p:cNvPicPr>
          <p:nvPr/>
        </p:nvPicPr>
        <p:blipFill>
          <a:blip r:embed="rId4" cstate="print"/>
          <a:srcRect b="32433"/>
          <a:stretch>
            <a:fillRect/>
          </a:stretch>
        </p:blipFill>
        <p:spPr bwMode="auto">
          <a:xfrm>
            <a:off x="4648200" y="4953000"/>
            <a:ext cx="4038600" cy="17383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343" name="Picture 2" descr="C:\Documents and Settings\taylorj\My Documents\My Pictures\building photos\DSC00186.JPG"/>
          <p:cNvPicPr>
            <a:picLocks noChangeAspect="1" noChangeArrowheads="1"/>
          </p:cNvPicPr>
          <p:nvPr/>
        </p:nvPicPr>
        <p:blipFill>
          <a:blip r:embed="rId5" cstate="print"/>
          <a:srcRect t="6601" r="7921"/>
          <a:stretch>
            <a:fillRect/>
          </a:stretch>
        </p:blipFill>
        <p:spPr bwMode="auto">
          <a:xfrm>
            <a:off x="2438400" y="2971800"/>
            <a:ext cx="2438400" cy="18557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0"/>
            <a:ext cx="8610600" cy="1143000"/>
          </a:xfrm>
        </p:spPr>
        <p:txBody>
          <a:bodyPr/>
          <a:lstStyle/>
          <a:p>
            <a:pPr eaLnBrk="1" hangingPunct="1"/>
            <a:r>
              <a:rPr lang="en-US" sz="3600" smtClean="0"/>
              <a:t>Tiger Village Pinchback &amp; Bowen</a:t>
            </a:r>
          </a:p>
        </p:txBody>
      </p:sp>
      <p:sp>
        <p:nvSpPr>
          <p:cNvPr id="15363" name="Rectangle 2"/>
          <p:cNvSpPr>
            <a:spLocks noChangeArrowheads="1"/>
          </p:cNvSpPr>
          <p:nvPr/>
        </p:nvSpPr>
        <p:spPr bwMode="auto">
          <a:xfrm>
            <a:off x="3810000" y="5295900"/>
            <a:ext cx="510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sz="1600">
                <a:latin typeface="Trebuchet MS" pitchFamily="34" charset="0"/>
              </a:rPr>
              <a:t>apartment style residence halls featuring 2 bedroom/1bath  and 4 bedroom/2 baths.  Located on Younger Street and Hutchinson Street, these facilities are three-story buildings that house 85-170 students.  These buildings are for freshmen only.</a:t>
            </a:r>
          </a:p>
        </p:txBody>
      </p:sp>
      <p:sp>
        <p:nvSpPr>
          <p:cNvPr id="46083" name="Rectangle 3"/>
          <p:cNvSpPr>
            <a:spLocks noChangeArrowheads="1"/>
          </p:cNvSpPr>
          <p:nvPr/>
        </p:nvSpPr>
        <p:spPr bwMode="auto">
          <a:xfrm>
            <a:off x="304800" y="838200"/>
            <a:ext cx="3657600" cy="4400550"/>
          </a:xfrm>
          <a:prstGeom prst="rect">
            <a:avLst/>
          </a:prstGeom>
          <a:noFill/>
          <a:ln w="9525">
            <a:noFill/>
            <a:miter lim="800000"/>
            <a:headEnd/>
            <a:tailEnd/>
          </a:ln>
        </p:spPr>
        <p:txBody>
          <a:bodyPr anchor="ctr">
            <a:spAutoFit/>
          </a:bodyPr>
          <a:lstStyle/>
          <a:p>
            <a:pPr>
              <a:defRPr/>
            </a:pPr>
            <a:r>
              <a:rPr lang="en-US" sz="1350" b="1" i="1" dirty="0">
                <a:latin typeface="Trebuchet MS" pitchFamily="34" charset="0"/>
              </a:rPr>
              <a:t>Each bedroom has the following:</a:t>
            </a:r>
            <a:endParaRPr lang="en-US" sz="1350" dirty="0">
              <a:latin typeface="Trebuchet MS" pitchFamily="34" charset="0"/>
            </a:endParaRPr>
          </a:p>
          <a:p>
            <a:pPr>
              <a:buFontTx/>
              <a:buChar char="•"/>
              <a:defRPr/>
            </a:pPr>
            <a:r>
              <a:rPr lang="en-US" sz="1350" dirty="0">
                <a:latin typeface="Trebuchet MS" pitchFamily="34" charset="0"/>
              </a:rPr>
              <a:t>twin size bed</a:t>
            </a:r>
          </a:p>
          <a:p>
            <a:pPr>
              <a:buFontTx/>
              <a:buChar char="•"/>
              <a:defRPr/>
            </a:pPr>
            <a:r>
              <a:rPr lang="en-US" sz="1350" dirty="0">
                <a:latin typeface="Trebuchet MS" pitchFamily="34" charset="0"/>
              </a:rPr>
              <a:t>desk &amp; chair</a:t>
            </a:r>
          </a:p>
          <a:p>
            <a:pPr>
              <a:buFontTx/>
              <a:buChar char="•"/>
              <a:defRPr/>
            </a:pPr>
            <a:r>
              <a:rPr lang="en-US" sz="1350" dirty="0">
                <a:latin typeface="Trebuchet MS" pitchFamily="34" charset="0"/>
              </a:rPr>
              <a:t>nightstand</a:t>
            </a:r>
          </a:p>
          <a:p>
            <a:pPr>
              <a:buFontTx/>
              <a:buChar char="•"/>
              <a:defRPr/>
            </a:pPr>
            <a:r>
              <a:rPr lang="en-US" sz="1350" dirty="0">
                <a:latin typeface="Trebuchet MS" pitchFamily="34" charset="0"/>
              </a:rPr>
              <a:t>dresser</a:t>
            </a:r>
          </a:p>
          <a:p>
            <a:pPr>
              <a:buFontTx/>
              <a:buChar char="•"/>
              <a:defRPr/>
            </a:pPr>
            <a:r>
              <a:rPr lang="en-US" sz="1350" dirty="0">
                <a:latin typeface="Trebuchet MS" pitchFamily="34" charset="0"/>
              </a:rPr>
              <a:t>closet</a:t>
            </a:r>
          </a:p>
          <a:p>
            <a:pPr>
              <a:buFontTx/>
              <a:buChar char="•"/>
              <a:defRPr/>
            </a:pPr>
            <a:r>
              <a:rPr lang="en-US" sz="1350" dirty="0">
                <a:latin typeface="Trebuchet MS" pitchFamily="34" charset="0"/>
              </a:rPr>
              <a:t>basic phone connection</a:t>
            </a:r>
          </a:p>
          <a:p>
            <a:pPr>
              <a:buFontTx/>
              <a:buChar char="•"/>
              <a:defRPr/>
            </a:pPr>
            <a:r>
              <a:rPr lang="en-US" sz="1350" dirty="0">
                <a:latin typeface="Trebuchet MS" pitchFamily="34" charset="0"/>
              </a:rPr>
              <a:t>cable connection</a:t>
            </a:r>
          </a:p>
          <a:p>
            <a:pPr>
              <a:buFontTx/>
              <a:buChar char="•"/>
              <a:defRPr/>
            </a:pPr>
            <a:r>
              <a:rPr lang="en-US" sz="1350" dirty="0">
                <a:latin typeface="Trebuchet MS" pitchFamily="34" charset="0"/>
              </a:rPr>
              <a:t>wireless internet connection (Ethernet optional)</a:t>
            </a:r>
          </a:p>
          <a:p>
            <a:pPr>
              <a:defRPr/>
            </a:pPr>
            <a:endParaRPr lang="en-US" sz="1350" dirty="0">
              <a:latin typeface="Trebuchet MS" pitchFamily="34" charset="0"/>
            </a:endParaRPr>
          </a:p>
          <a:p>
            <a:pPr>
              <a:defRPr/>
            </a:pPr>
            <a:r>
              <a:rPr lang="en-US" sz="1350" b="1" i="1" dirty="0">
                <a:latin typeface="Trebuchet MS" pitchFamily="34" charset="0"/>
              </a:rPr>
              <a:t>Each apartment style unit shares the following:</a:t>
            </a:r>
            <a:endParaRPr lang="en-US" sz="1350" dirty="0">
              <a:latin typeface="Trebuchet MS" pitchFamily="34" charset="0"/>
            </a:endParaRPr>
          </a:p>
          <a:p>
            <a:pPr>
              <a:buFontTx/>
              <a:buChar char="•"/>
              <a:defRPr/>
            </a:pPr>
            <a:r>
              <a:rPr lang="en-US" sz="1350" dirty="0">
                <a:latin typeface="Trebuchet MS" pitchFamily="34" charset="0"/>
              </a:rPr>
              <a:t>bathroom (shower/tub, toilet)</a:t>
            </a:r>
          </a:p>
          <a:p>
            <a:pPr>
              <a:buFontTx/>
              <a:buChar char="•"/>
              <a:defRPr/>
            </a:pPr>
            <a:r>
              <a:rPr lang="en-US" sz="1350" dirty="0">
                <a:latin typeface="Trebuchet MS" pitchFamily="34" charset="0"/>
              </a:rPr>
              <a:t>double sink area</a:t>
            </a:r>
          </a:p>
          <a:p>
            <a:pPr>
              <a:buFontTx/>
              <a:buChar char="•"/>
              <a:defRPr/>
            </a:pPr>
            <a:r>
              <a:rPr lang="en-US" sz="1350" dirty="0">
                <a:latin typeface="Trebuchet MS" pitchFamily="34" charset="0"/>
              </a:rPr>
              <a:t>kitchenette (cabinets, refrigerator, sink, microwave)</a:t>
            </a:r>
          </a:p>
          <a:p>
            <a:pPr>
              <a:buFontTx/>
              <a:buChar char="•"/>
              <a:defRPr/>
            </a:pPr>
            <a:r>
              <a:rPr lang="en-US" sz="1350" dirty="0">
                <a:latin typeface="Trebuchet MS" pitchFamily="34" charset="0"/>
              </a:rPr>
              <a:t>living room (sofa, chair, entertainment center, coffee table, end table, basic phone service, cable connection)</a:t>
            </a:r>
          </a:p>
        </p:txBody>
      </p:sp>
      <p:pic>
        <p:nvPicPr>
          <p:cNvPr id="15365" name="Picture 2" descr="C:\Documents and Settings\taylorj\My Documents\My Pictures\building photos\700.bmp"/>
          <p:cNvPicPr>
            <a:picLocks noChangeAspect="1" noChangeArrowheads="1"/>
          </p:cNvPicPr>
          <p:nvPr/>
        </p:nvPicPr>
        <p:blipFill>
          <a:blip r:embed="rId3" cstate="print"/>
          <a:srcRect/>
          <a:stretch>
            <a:fillRect/>
          </a:stretch>
        </p:blipFill>
        <p:spPr bwMode="auto">
          <a:xfrm rot="21303043">
            <a:off x="3429264" y="1171697"/>
            <a:ext cx="2513013" cy="188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6" name="Picture 3" descr="C:\Documents and Settings\taylorj\My Documents\My Pictures\building photos\900.bmp"/>
          <p:cNvPicPr>
            <a:picLocks noChangeAspect="1" noChangeArrowheads="1"/>
          </p:cNvPicPr>
          <p:nvPr/>
        </p:nvPicPr>
        <p:blipFill>
          <a:blip r:embed="rId4" cstate="print"/>
          <a:srcRect/>
          <a:stretch>
            <a:fillRect/>
          </a:stretch>
        </p:blipFill>
        <p:spPr bwMode="auto">
          <a:xfrm rot="428519">
            <a:off x="6427788" y="1285875"/>
            <a:ext cx="2406650" cy="1801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7" name="Picture 2" descr="C:\Documents and Settings\taylorj\My Documents\My Pictures\building photos\DSC00463.JPG"/>
          <p:cNvPicPr>
            <a:picLocks noChangeAspect="1" noChangeArrowheads="1"/>
          </p:cNvPicPr>
          <p:nvPr/>
        </p:nvPicPr>
        <p:blipFill>
          <a:blip r:embed="rId5" cstate="print"/>
          <a:srcRect l="6129" r="8046"/>
          <a:stretch>
            <a:fillRect/>
          </a:stretch>
        </p:blipFill>
        <p:spPr bwMode="auto">
          <a:xfrm>
            <a:off x="7010400" y="3276599"/>
            <a:ext cx="1295400" cy="2013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8" name="Picture 3" descr="C:\Documents and Settings\taylorj\My Documents\My Pictures\building photos\DSC00454.JPG"/>
          <p:cNvPicPr>
            <a:picLocks noChangeAspect="1" noChangeArrowheads="1"/>
          </p:cNvPicPr>
          <p:nvPr/>
        </p:nvPicPr>
        <p:blipFill>
          <a:blip r:embed="rId6" cstate="print"/>
          <a:srcRect l="14722" t="8888"/>
          <a:stretch>
            <a:fillRect/>
          </a:stretch>
        </p:blipFill>
        <p:spPr bwMode="auto">
          <a:xfrm>
            <a:off x="4267200" y="3276600"/>
            <a:ext cx="2492375" cy="1996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0"/>
            <a:ext cx="8229600" cy="1143000"/>
          </a:xfrm>
        </p:spPr>
        <p:txBody>
          <a:bodyPr/>
          <a:lstStyle/>
          <a:p>
            <a:pPr algn="r" eaLnBrk="1" hangingPunct="1"/>
            <a:r>
              <a:rPr lang="en-US" sz="3500" smtClean="0"/>
              <a:t>Tiger Village Douglass &amp; Wheatley</a:t>
            </a:r>
          </a:p>
        </p:txBody>
      </p:sp>
      <p:sp>
        <p:nvSpPr>
          <p:cNvPr id="16387" name="Rectangle 5"/>
          <p:cNvSpPr>
            <a:spLocks noChangeArrowheads="1"/>
          </p:cNvSpPr>
          <p:nvPr/>
        </p:nvSpPr>
        <p:spPr bwMode="auto">
          <a:xfrm>
            <a:off x="228600" y="473075"/>
            <a:ext cx="1600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a:latin typeface="Trebuchet MS" pitchFamily="34" charset="0"/>
              </a:rPr>
              <a:t>All male and female double occupancy, traditional style residence halls,  located on Sandle Street, these facilities are three-story buildings that house 248-274 students.  These buildings are for freshmen only. </a:t>
            </a:r>
          </a:p>
        </p:txBody>
      </p:sp>
      <p:sp>
        <p:nvSpPr>
          <p:cNvPr id="16388" name="Rectangle 6"/>
          <p:cNvSpPr>
            <a:spLocks noChangeArrowheads="1"/>
          </p:cNvSpPr>
          <p:nvPr/>
        </p:nvSpPr>
        <p:spPr bwMode="auto">
          <a:xfrm>
            <a:off x="6705600" y="1295400"/>
            <a:ext cx="2238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sz="1600" b="1" i="1">
                <a:latin typeface="Trebuchet MS" pitchFamily="34" charset="0"/>
              </a:rPr>
              <a:t>Each bedroom has the following for each resident:</a:t>
            </a:r>
            <a:endParaRPr lang="en-US" sz="1600">
              <a:latin typeface="Trebuchet MS" pitchFamily="34" charset="0"/>
            </a:endParaRPr>
          </a:p>
          <a:p>
            <a:pPr algn="r">
              <a:buFontTx/>
              <a:buChar char="•"/>
            </a:pPr>
            <a:r>
              <a:rPr lang="en-US" sz="1600">
                <a:latin typeface="Trebuchet MS" pitchFamily="34" charset="0"/>
              </a:rPr>
              <a:t>twin size bed</a:t>
            </a:r>
          </a:p>
          <a:p>
            <a:pPr algn="r">
              <a:buFontTx/>
              <a:buChar char="•"/>
            </a:pPr>
            <a:r>
              <a:rPr lang="en-US" sz="1600">
                <a:latin typeface="Trebuchet MS" pitchFamily="34" charset="0"/>
              </a:rPr>
              <a:t>desk &amp; chair</a:t>
            </a:r>
          </a:p>
          <a:p>
            <a:pPr algn="r">
              <a:buFontTx/>
              <a:buChar char="•"/>
            </a:pPr>
            <a:r>
              <a:rPr lang="en-US" sz="1600">
                <a:latin typeface="Trebuchet MS" pitchFamily="34" charset="0"/>
              </a:rPr>
              <a:t>nightstand</a:t>
            </a:r>
          </a:p>
          <a:p>
            <a:pPr algn="r">
              <a:buFontTx/>
              <a:buChar char="•"/>
            </a:pPr>
            <a:r>
              <a:rPr lang="en-US" sz="1600">
                <a:latin typeface="Trebuchet MS" pitchFamily="34" charset="0"/>
              </a:rPr>
              <a:t>dresser</a:t>
            </a:r>
          </a:p>
          <a:p>
            <a:pPr algn="r">
              <a:buFontTx/>
              <a:buChar char="•"/>
            </a:pPr>
            <a:r>
              <a:rPr lang="en-US" sz="1600">
                <a:latin typeface="Trebuchet MS" pitchFamily="34" charset="0"/>
              </a:rPr>
              <a:t>closet</a:t>
            </a:r>
          </a:p>
          <a:p>
            <a:pPr algn="r">
              <a:buFontTx/>
              <a:buChar char="•"/>
            </a:pPr>
            <a:r>
              <a:rPr lang="en-US" sz="1600">
                <a:latin typeface="Trebuchet MS" pitchFamily="34" charset="0"/>
              </a:rPr>
              <a:t>sink</a:t>
            </a:r>
          </a:p>
          <a:p>
            <a:pPr algn="r"/>
            <a:r>
              <a:rPr lang="en-US" sz="1600" b="1" i="1">
                <a:latin typeface="Trebuchet MS" pitchFamily="34" charset="0"/>
              </a:rPr>
              <a:t>Roommates share the following:</a:t>
            </a:r>
            <a:endParaRPr lang="en-US" sz="1600">
              <a:latin typeface="Trebuchet MS" pitchFamily="34" charset="0"/>
            </a:endParaRPr>
          </a:p>
          <a:p>
            <a:pPr algn="r">
              <a:buFontTx/>
              <a:buChar char="•"/>
            </a:pPr>
            <a:r>
              <a:rPr lang="en-US" sz="1600">
                <a:latin typeface="Trebuchet MS" pitchFamily="34" charset="0"/>
              </a:rPr>
              <a:t>cable connection</a:t>
            </a:r>
          </a:p>
          <a:p>
            <a:pPr algn="r">
              <a:buFontTx/>
              <a:buChar char="•"/>
            </a:pPr>
            <a:r>
              <a:rPr lang="en-US" sz="1600">
                <a:latin typeface="Trebuchet MS" pitchFamily="34" charset="0"/>
              </a:rPr>
              <a:t>internet connection</a:t>
            </a:r>
          </a:p>
          <a:p>
            <a:pPr algn="r">
              <a:buFontTx/>
              <a:buChar char="•"/>
            </a:pPr>
            <a:r>
              <a:rPr lang="en-US" sz="1600">
                <a:latin typeface="Trebuchet MS" pitchFamily="34" charset="0"/>
              </a:rPr>
              <a:t>basic phone connection</a:t>
            </a:r>
          </a:p>
          <a:p>
            <a:pPr algn="r">
              <a:buFontTx/>
              <a:buChar char="•"/>
            </a:pPr>
            <a:r>
              <a:rPr lang="en-US" sz="1600">
                <a:latin typeface="Trebuchet MS" pitchFamily="34" charset="0"/>
              </a:rPr>
              <a:t>bathroom (shower/tub, toilet)</a:t>
            </a:r>
          </a:p>
        </p:txBody>
      </p:sp>
      <p:pic>
        <p:nvPicPr>
          <p:cNvPr id="16389" name="Picture 2" descr="C:\Documents and Settings\taylorj\My Documents\My Pictures\building photos\50.bmp"/>
          <p:cNvPicPr>
            <a:picLocks noChangeAspect="1" noChangeArrowheads="1"/>
          </p:cNvPicPr>
          <p:nvPr/>
        </p:nvPicPr>
        <p:blipFill>
          <a:blip r:embed="rId3" cstate="print"/>
          <a:srcRect t="9525" b="38095"/>
          <a:stretch>
            <a:fillRect/>
          </a:stretch>
        </p:blipFill>
        <p:spPr bwMode="auto">
          <a:xfrm>
            <a:off x="2133600" y="1066800"/>
            <a:ext cx="4665663" cy="1828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90" name="Picture 3" descr="C:\Documents and Settings\taylorj\My Documents\My Pictures\building photos\DSC00193.JPG"/>
          <p:cNvPicPr>
            <a:picLocks noChangeAspect="1" noChangeArrowheads="1"/>
          </p:cNvPicPr>
          <p:nvPr/>
        </p:nvPicPr>
        <p:blipFill>
          <a:blip r:embed="rId4" cstate="print"/>
          <a:srcRect/>
          <a:stretch>
            <a:fillRect/>
          </a:stretch>
        </p:blipFill>
        <p:spPr bwMode="auto">
          <a:xfrm>
            <a:off x="3962400" y="3048000"/>
            <a:ext cx="2743200" cy="2057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91" name="Picture 4" descr="C:\Documents and Settings\taylorj\My Documents\My Pictures\building photos\DSC00189.JPG"/>
          <p:cNvPicPr>
            <a:picLocks noChangeAspect="1" noChangeArrowheads="1"/>
          </p:cNvPicPr>
          <p:nvPr/>
        </p:nvPicPr>
        <p:blipFill>
          <a:blip r:embed="rId5" cstate="print"/>
          <a:srcRect l="5556" t="22221" r="5556"/>
          <a:stretch>
            <a:fillRect/>
          </a:stretch>
        </p:blipFill>
        <p:spPr bwMode="auto">
          <a:xfrm>
            <a:off x="4495800" y="5257800"/>
            <a:ext cx="2054225" cy="13477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92" name="Picture 5" descr="C:\Documents and Settings\taylorj\My Documents\My Pictures\building photos\DSC00181.JPG"/>
          <p:cNvPicPr>
            <a:picLocks noChangeAspect="1" noChangeArrowheads="1"/>
          </p:cNvPicPr>
          <p:nvPr/>
        </p:nvPicPr>
        <p:blipFill>
          <a:blip r:embed="rId6" cstate="print"/>
          <a:srcRect l="8333" r="16667"/>
          <a:stretch>
            <a:fillRect/>
          </a:stretch>
        </p:blipFill>
        <p:spPr bwMode="auto">
          <a:xfrm>
            <a:off x="2362200" y="3124200"/>
            <a:ext cx="1371600" cy="2438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rot="5400000">
            <a:off x="5295900" y="3162300"/>
            <a:ext cx="6324600" cy="3048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00"/>
                </a:solidFill>
                <a:latin typeface="Trebuchet MS"/>
              </a:rPr>
              <a:t>crispus Attucks</a:t>
            </a:r>
          </a:p>
        </p:txBody>
      </p:sp>
      <p:sp>
        <p:nvSpPr>
          <p:cNvPr id="17411" name="Rectangle 6"/>
          <p:cNvSpPr>
            <a:spLocks noChangeArrowheads="1"/>
          </p:cNvSpPr>
          <p:nvPr/>
        </p:nvSpPr>
        <p:spPr bwMode="auto">
          <a:xfrm>
            <a:off x="2971800" y="4876800"/>
            <a:ext cx="53340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sz="1600">
                <a:latin typeface="Trebuchet MS" pitchFamily="34" charset="0"/>
              </a:rPr>
              <a:t>all male, apartment style residence hall featuring 4 bedrooms/2baths only.  Located on Sandle Street, this facility is a two-story building that house 37 students.  This building is for freshmen only.</a:t>
            </a:r>
          </a:p>
          <a:p>
            <a:pPr eaLnBrk="0" hangingPunct="0"/>
            <a:endParaRPr lang="en-US">
              <a:latin typeface="Georgia" pitchFamily="18" charset="0"/>
            </a:endParaRPr>
          </a:p>
        </p:txBody>
      </p:sp>
      <p:sp>
        <p:nvSpPr>
          <p:cNvPr id="17412" name="Rectangle 7"/>
          <p:cNvSpPr>
            <a:spLocks noChangeArrowheads="1"/>
          </p:cNvSpPr>
          <p:nvPr/>
        </p:nvSpPr>
        <p:spPr bwMode="auto">
          <a:xfrm>
            <a:off x="152400" y="42863"/>
            <a:ext cx="320040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500" b="1" i="1">
                <a:latin typeface="Trebuchet MS" pitchFamily="34" charset="0"/>
              </a:rPr>
              <a:t>Each bedroom has the following:</a:t>
            </a:r>
            <a:endParaRPr lang="en-US" sz="1500">
              <a:latin typeface="Trebuchet MS" pitchFamily="34" charset="0"/>
            </a:endParaRPr>
          </a:p>
          <a:p>
            <a:pPr>
              <a:buFontTx/>
              <a:buChar char="•"/>
            </a:pPr>
            <a:r>
              <a:rPr lang="en-US" sz="1500">
                <a:latin typeface="Trebuchet MS" pitchFamily="34" charset="0"/>
              </a:rPr>
              <a:t>twin size bed</a:t>
            </a:r>
          </a:p>
          <a:p>
            <a:pPr>
              <a:buFontTx/>
              <a:buChar char="•"/>
            </a:pPr>
            <a:r>
              <a:rPr lang="en-US" sz="1500">
                <a:latin typeface="Trebuchet MS" pitchFamily="34" charset="0"/>
              </a:rPr>
              <a:t>desk &amp; chair</a:t>
            </a:r>
          </a:p>
          <a:p>
            <a:pPr>
              <a:buFontTx/>
              <a:buChar char="•"/>
            </a:pPr>
            <a:r>
              <a:rPr lang="en-US" sz="1500">
                <a:latin typeface="Trebuchet MS" pitchFamily="34" charset="0"/>
              </a:rPr>
              <a:t>nightstand</a:t>
            </a:r>
          </a:p>
          <a:p>
            <a:pPr>
              <a:buFontTx/>
              <a:buChar char="•"/>
            </a:pPr>
            <a:r>
              <a:rPr lang="en-US" sz="1500">
                <a:latin typeface="Trebuchet MS" pitchFamily="34" charset="0"/>
              </a:rPr>
              <a:t>dresser</a:t>
            </a:r>
          </a:p>
          <a:p>
            <a:pPr>
              <a:buFontTx/>
              <a:buChar char="•"/>
            </a:pPr>
            <a:r>
              <a:rPr lang="en-US" sz="1500">
                <a:latin typeface="Trebuchet MS" pitchFamily="34" charset="0"/>
              </a:rPr>
              <a:t>closet</a:t>
            </a:r>
          </a:p>
          <a:p>
            <a:pPr>
              <a:buFontTx/>
              <a:buChar char="•"/>
            </a:pPr>
            <a:r>
              <a:rPr lang="en-US" sz="1500">
                <a:latin typeface="Trebuchet MS" pitchFamily="34" charset="0"/>
              </a:rPr>
              <a:t>sink</a:t>
            </a:r>
          </a:p>
          <a:p>
            <a:pPr>
              <a:buFontTx/>
              <a:buChar char="•"/>
            </a:pPr>
            <a:r>
              <a:rPr lang="en-US" sz="1500">
                <a:latin typeface="Trebuchet MS" pitchFamily="34" charset="0"/>
              </a:rPr>
              <a:t>basic phone connection</a:t>
            </a:r>
          </a:p>
          <a:p>
            <a:pPr>
              <a:buFontTx/>
              <a:buChar char="•"/>
            </a:pPr>
            <a:r>
              <a:rPr lang="en-US" sz="1500">
                <a:latin typeface="Trebuchet MS" pitchFamily="34" charset="0"/>
              </a:rPr>
              <a:t>cable connection</a:t>
            </a:r>
          </a:p>
          <a:p>
            <a:pPr>
              <a:buFontTx/>
              <a:buChar char="•"/>
            </a:pPr>
            <a:r>
              <a:rPr lang="en-US" sz="1500">
                <a:latin typeface="Trebuchet MS" pitchFamily="34" charset="0"/>
              </a:rPr>
              <a:t>wireless internet connection (Ethernet optional)</a:t>
            </a:r>
          </a:p>
          <a:p>
            <a:endParaRPr lang="en-US" sz="1500">
              <a:latin typeface="Trebuchet MS" pitchFamily="34" charset="0"/>
            </a:endParaRPr>
          </a:p>
          <a:p>
            <a:r>
              <a:rPr lang="en-US" sz="1500" b="1" i="1">
                <a:latin typeface="Trebuchet MS" pitchFamily="34" charset="0"/>
              </a:rPr>
              <a:t>Each apartment style unit   shares the following:</a:t>
            </a:r>
            <a:endParaRPr lang="en-US" sz="1500">
              <a:latin typeface="Trebuchet MS" pitchFamily="34" charset="0"/>
            </a:endParaRPr>
          </a:p>
          <a:p>
            <a:pPr>
              <a:buFontTx/>
              <a:buChar char="•"/>
            </a:pPr>
            <a:r>
              <a:rPr lang="en-US" sz="1500">
                <a:latin typeface="Trebuchet MS" pitchFamily="34" charset="0"/>
              </a:rPr>
              <a:t>bathroom (shower/tub, toilet)</a:t>
            </a:r>
          </a:p>
          <a:p>
            <a:pPr>
              <a:buFontTx/>
              <a:buChar char="•"/>
            </a:pPr>
            <a:r>
              <a:rPr lang="en-US" sz="1500">
                <a:latin typeface="Trebuchet MS" pitchFamily="34" charset="0"/>
              </a:rPr>
              <a:t>kitchenette (cabinets, refrigerator, sink)</a:t>
            </a:r>
          </a:p>
          <a:p>
            <a:pPr>
              <a:buFontTx/>
              <a:buChar char="•"/>
            </a:pPr>
            <a:r>
              <a:rPr lang="en-US" sz="1500">
                <a:latin typeface="Trebuchet MS" pitchFamily="34" charset="0"/>
              </a:rPr>
              <a:t>living room (sofa, chair, entertainment center, coffee table, end table, basic phone service, cable connection)</a:t>
            </a:r>
          </a:p>
        </p:txBody>
      </p:sp>
      <p:pic>
        <p:nvPicPr>
          <p:cNvPr id="17413" name="Picture 2" descr="C:\Documents and Settings\taylorj\My Documents\My Pictures\building photos\DSC00410.JPG"/>
          <p:cNvPicPr>
            <a:picLocks noChangeAspect="1" noChangeArrowheads="1"/>
          </p:cNvPicPr>
          <p:nvPr/>
        </p:nvPicPr>
        <p:blipFill>
          <a:blip r:embed="rId3"/>
          <a:srcRect b="38889"/>
          <a:stretch>
            <a:fillRect/>
          </a:stretch>
        </p:blipFill>
        <p:spPr bwMode="auto">
          <a:xfrm>
            <a:off x="3657600" y="304800"/>
            <a:ext cx="4384675" cy="200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4" name="Picture 6" descr="DSC00580.JPG"/>
          <p:cNvPicPr>
            <a:picLocks noChangeAspect="1"/>
          </p:cNvPicPr>
          <p:nvPr/>
        </p:nvPicPr>
        <p:blipFill>
          <a:blip r:embed="rId4">
            <a:lum bright="10000"/>
          </a:blip>
          <a:srcRect t="5333" r="3999"/>
          <a:stretch>
            <a:fillRect/>
          </a:stretch>
        </p:blipFill>
        <p:spPr bwMode="auto">
          <a:xfrm>
            <a:off x="3048000" y="2667000"/>
            <a:ext cx="2438400" cy="180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5" name="Picture 7" descr="DSC00582.JPG"/>
          <p:cNvPicPr>
            <a:picLocks noChangeAspect="1"/>
          </p:cNvPicPr>
          <p:nvPr/>
        </p:nvPicPr>
        <p:blipFill>
          <a:blip r:embed="rId5"/>
          <a:srcRect/>
          <a:stretch>
            <a:fillRect/>
          </a:stretch>
        </p:blipFill>
        <p:spPr bwMode="auto">
          <a:xfrm>
            <a:off x="5791200" y="2667000"/>
            <a:ext cx="2336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title"/>
          </p:nvPr>
        </p:nvSpPr>
        <p:spPr>
          <a:xfrm>
            <a:off x="3429000" y="5410200"/>
            <a:ext cx="5486400" cy="1143000"/>
          </a:xfrm>
        </p:spPr>
        <p:txBody>
          <a:bodyPr/>
          <a:lstStyle/>
          <a:p>
            <a:pPr algn="r" eaLnBrk="1" hangingPunct="1"/>
            <a:r>
              <a:rPr lang="en-US" smtClean="0"/>
              <a:t>Steeple’s Glen</a:t>
            </a:r>
          </a:p>
        </p:txBody>
      </p:sp>
      <p:sp>
        <p:nvSpPr>
          <p:cNvPr id="18435" name="Rectangle 5"/>
          <p:cNvSpPr>
            <a:spLocks noChangeArrowheads="1"/>
          </p:cNvSpPr>
          <p:nvPr/>
        </p:nvSpPr>
        <p:spPr bwMode="auto">
          <a:xfrm>
            <a:off x="4267200" y="304800"/>
            <a:ext cx="4572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en-US" sz="1600">
                <a:latin typeface="Trebuchet MS" pitchFamily="34" charset="0"/>
              </a:rPr>
              <a:t>co-ed, apartment style facility featuring four bedrooms only. This complex is located at the corner of Maxie Street and Central Avenue. These two-story complexes house 48 upperclassmen residents.</a:t>
            </a:r>
          </a:p>
        </p:txBody>
      </p:sp>
      <p:sp>
        <p:nvSpPr>
          <p:cNvPr id="18436" name="Rectangle 7"/>
          <p:cNvSpPr>
            <a:spLocks noChangeArrowheads="1"/>
          </p:cNvSpPr>
          <p:nvPr/>
        </p:nvSpPr>
        <p:spPr bwMode="auto">
          <a:xfrm>
            <a:off x="228600" y="68263"/>
            <a:ext cx="32766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500" b="1" i="1">
                <a:latin typeface="Trebuchet MS" pitchFamily="34" charset="0"/>
              </a:rPr>
              <a:t>Each bedroom has the following:</a:t>
            </a:r>
            <a:endParaRPr lang="en-US" sz="1500">
              <a:latin typeface="Trebuchet MS" pitchFamily="34" charset="0"/>
            </a:endParaRPr>
          </a:p>
          <a:p>
            <a:pPr>
              <a:buFontTx/>
              <a:buChar char="•"/>
            </a:pPr>
            <a:r>
              <a:rPr lang="en-US" sz="1500">
                <a:latin typeface="Trebuchet MS" pitchFamily="34" charset="0"/>
              </a:rPr>
              <a:t>twin size bed</a:t>
            </a:r>
          </a:p>
          <a:p>
            <a:pPr>
              <a:buFontTx/>
              <a:buChar char="•"/>
            </a:pPr>
            <a:r>
              <a:rPr lang="en-US" sz="1500">
                <a:latin typeface="Trebuchet MS" pitchFamily="34" charset="0"/>
              </a:rPr>
              <a:t>bathroom (shower/tub, toilet)</a:t>
            </a:r>
          </a:p>
          <a:p>
            <a:pPr>
              <a:buFontTx/>
              <a:buChar char="•"/>
            </a:pPr>
            <a:r>
              <a:rPr lang="en-US" sz="1500">
                <a:latin typeface="Trebuchet MS" pitchFamily="34" charset="0"/>
              </a:rPr>
              <a:t>desk &amp; chair</a:t>
            </a:r>
          </a:p>
          <a:p>
            <a:pPr>
              <a:buFontTx/>
              <a:buChar char="•"/>
            </a:pPr>
            <a:r>
              <a:rPr lang="en-US" sz="1500">
                <a:latin typeface="Trebuchet MS" pitchFamily="34" charset="0"/>
              </a:rPr>
              <a:t>nightstand</a:t>
            </a:r>
          </a:p>
          <a:p>
            <a:pPr>
              <a:buFontTx/>
              <a:buChar char="•"/>
            </a:pPr>
            <a:r>
              <a:rPr lang="en-US" sz="1500">
                <a:latin typeface="Trebuchet MS" pitchFamily="34" charset="0"/>
              </a:rPr>
              <a:t>dresser</a:t>
            </a:r>
          </a:p>
          <a:p>
            <a:pPr>
              <a:buFontTx/>
              <a:buChar char="•"/>
            </a:pPr>
            <a:r>
              <a:rPr lang="en-US" sz="1500">
                <a:latin typeface="Trebuchet MS" pitchFamily="34" charset="0"/>
              </a:rPr>
              <a:t>closet</a:t>
            </a:r>
          </a:p>
          <a:p>
            <a:pPr>
              <a:buFontTx/>
              <a:buChar char="•"/>
            </a:pPr>
            <a:r>
              <a:rPr lang="en-US" sz="1500">
                <a:latin typeface="Trebuchet MS" pitchFamily="34" charset="0"/>
              </a:rPr>
              <a:t>basic phone connection</a:t>
            </a:r>
          </a:p>
          <a:p>
            <a:pPr>
              <a:buFontTx/>
              <a:buChar char="•"/>
            </a:pPr>
            <a:r>
              <a:rPr lang="en-US" sz="1500">
                <a:latin typeface="Trebuchet MS" pitchFamily="34" charset="0"/>
              </a:rPr>
              <a:t>cable connection</a:t>
            </a:r>
          </a:p>
          <a:p>
            <a:pPr>
              <a:buFontTx/>
              <a:buChar char="•"/>
            </a:pPr>
            <a:r>
              <a:rPr lang="en-US" sz="1500">
                <a:latin typeface="Trebuchet MS" pitchFamily="34" charset="0"/>
              </a:rPr>
              <a:t>wireless internet connection (Ethernet optional)</a:t>
            </a:r>
          </a:p>
          <a:p>
            <a:endParaRPr lang="en-US" sz="1500">
              <a:latin typeface="Trebuchet MS" pitchFamily="34" charset="0"/>
            </a:endParaRPr>
          </a:p>
          <a:p>
            <a:r>
              <a:rPr lang="en-US" sz="1500" b="1" i="1">
                <a:latin typeface="Trebuchet MS" pitchFamily="34" charset="0"/>
              </a:rPr>
              <a:t>Each apartment style unit shares the following</a:t>
            </a:r>
            <a:r>
              <a:rPr lang="en-US" sz="1500">
                <a:latin typeface="Trebuchet MS" pitchFamily="34" charset="0"/>
              </a:rPr>
              <a:t>:</a:t>
            </a:r>
          </a:p>
          <a:p>
            <a:pPr>
              <a:buFontTx/>
              <a:buChar char="•"/>
            </a:pPr>
            <a:r>
              <a:rPr lang="en-US" sz="1500">
                <a:latin typeface="Trebuchet MS" pitchFamily="34" charset="0"/>
              </a:rPr>
              <a:t>washer &amp; dryer</a:t>
            </a:r>
          </a:p>
          <a:p>
            <a:pPr>
              <a:buFontTx/>
              <a:buChar char="•"/>
            </a:pPr>
            <a:r>
              <a:rPr lang="en-US" sz="1500">
                <a:latin typeface="Trebuchet MS" pitchFamily="34" charset="0"/>
              </a:rPr>
              <a:t>kitchen (cabinets, refrigerator, sink, stove)</a:t>
            </a:r>
          </a:p>
          <a:p>
            <a:pPr>
              <a:buFontTx/>
              <a:buChar char="•"/>
            </a:pPr>
            <a:r>
              <a:rPr lang="en-US" sz="1500">
                <a:latin typeface="Trebuchet MS" pitchFamily="34" charset="0"/>
              </a:rPr>
              <a:t>living room (sofa, chair, entertainment center, coffee table, end table, basic phone service, cable connection)</a:t>
            </a:r>
          </a:p>
        </p:txBody>
      </p:sp>
      <p:pic>
        <p:nvPicPr>
          <p:cNvPr id="18437" name="Picture 2" descr="C:\Documents and Settings\taylorj\My Documents\My Pictures\building photos\DSC00547.JPG"/>
          <p:cNvPicPr>
            <a:picLocks noChangeAspect="1" noChangeArrowheads="1"/>
          </p:cNvPicPr>
          <p:nvPr/>
        </p:nvPicPr>
        <p:blipFill>
          <a:blip r:embed="rId3" cstate="print"/>
          <a:srcRect l="8492" b="22643"/>
          <a:stretch>
            <a:fillRect/>
          </a:stretch>
        </p:blipFill>
        <p:spPr bwMode="auto">
          <a:xfrm>
            <a:off x="3581400" y="1371600"/>
            <a:ext cx="2743200" cy="1739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438" name="Picture 2"/>
          <p:cNvPicPr>
            <a:picLocks noChangeAspect="1" noChangeArrowheads="1"/>
          </p:cNvPicPr>
          <p:nvPr/>
        </p:nvPicPr>
        <p:blipFill>
          <a:blip r:embed="rId4" cstate="print"/>
          <a:srcRect r="5070" b="10223"/>
          <a:stretch>
            <a:fillRect/>
          </a:stretch>
        </p:blipFill>
        <p:spPr bwMode="auto">
          <a:xfrm>
            <a:off x="6477000" y="2057400"/>
            <a:ext cx="2238375" cy="2822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439" name="Picture 3"/>
          <p:cNvPicPr>
            <a:picLocks noChangeAspect="1" noChangeArrowheads="1"/>
          </p:cNvPicPr>
          <p:nvPr/>
        </p:nvPicPr>
        <p:blipFill>
          <a:blip r:embed="rId5" cstate="print"/>
          <a:srcRect t="20003" b="14220"/>
          <a:stretch>
            <a:fillRect/>
          </a:stretch>
        </p:blipFill>
        <p:spPr bwMode="auto">
          <a:xfrm>
            <a:off x="3581400" y="3276600"/>
            <a:ext cx="2743200" cy="2438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dirty="0" smtClean="0">
                <a:latin typeface="+mn-lt"/>
              </a:rPr>
              <a:t>Additional Advantages</a:t>
            </a:r>
          </a:p>
        </p:txBody>
      </p:sp>
      <p:sp>
        <p:nvSpPr>
          <p:cNvPr id="4" name="Content Placeholder 3"/>
          <p:cNvSpPr>
            <a:spLocks noGrp="1"/>
          </p:cNvSpPr>
          <p:nvPr>
            <p:ph sz="half" idx="2"/>
          </p:nvPr>
        </p:nvSpPr>
        <p:spPr>
          <a:xfrm>
            <a:off x="609600" y="1143000"/>
            <a:ext cx="7772400" cy="2438400"/>
          </a:xfrm>
        </p:spPr>
        <p:txBody>
          <a:bodyPr>
            <a:normAutofit lnSpcReduction="10000"/>
          </a:bodyPr>
          <a:lstStyle/>
          <a:p>
            <a:pPr algn="ctr">
              <a:defRPr/>
            </a:pPr>
            <a:r>
              <a:rPr lang="en-US" sz="2800" dirty="0" smtClean="0"/>
              <a:t>Cost effective</a:t>
            </a:r>
          </a:p>
          <a:p>
            <a:pPr algn="ctr">
              <a:defRPr/>
            </a:pPr>
            <a:r>
              <a:rPr lang="en-US" sz="2800" dirty="0" smtClean="0"/>
              <a:t>Live closer, sleep later</a:t>
            </a:r>
          </a:p>
          <a:p>
            <a:pPr algn="ctr">
              <a:defRPr/>
            </a:pPr>
            <a:r>
              <a:rPr lang="en-US" sz="2800" dirty="0" smtClean="0"/>
              <a:t>Resident Assistants</a:t>
            </a:r>
          </a:p>
          <a:p>
            <a:pPr algn="ctr">
              <a:defRPr/>
            </a:pPr>
            <a:r>
              <a:rPr lang="en-US" sz="2800" dirty="0" smtClean="0"/>
              <a:t>Residence Life Cinema</a:t>
            </a:r>
          </a:p>
          <a:p>
            <a:pPr algn="ctr">
              <a:defRPr/>
            </a:pPr>
            <a:r>
              <a:rPr lang="en-US" sz="2800" dirty="0" smtClean="0"/>
              <a:t>Living and Learning Community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1607">
            <a:off x="3910515" y="3780666"/>
            <a:ext cx="4452168" cy="24960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p:cNvSpPr>
          <p:nvPr/>
        </p:nvSpPr>
        <p:spPr>
          <a:xfrm>
            <a:off x="1828800" y="304800"/>
            <a:ext cx="5486400" cy="1143000"/>
          </a:xfrm>
          <a:prstGeom prst="rect">
            <a:avLst/>
          </a:prstGeom>
        </p:spPr>
        <p:txBody>
          <a:bodyPr/>
          <a:lstStyle/>
          <a:p>
            <a:pPr algn="ctr">
              <a:defRPr/>
            </a:pPr>
            <a:r>
              <a:rPr lang="en-US" sz="4400" dirty="0">
                <a:latin typeface="+mn-lt"/>
                <a:ea typeface="+mj-ea"/>
                <a:cs typeface="+mj-cs"/>
              </a:rPr>
              <a:t>Room Rates</a:t>
            </a:r>
          </a:p>
          <a:p>
            <a:pPr algn="ctr">
              <a:defRPr/>
            </a:pPr>
            <a:r>
              <a:rPr lang="en-US" sz="4400" dirty="0" smtClean="0">
                <a:latin typeface="+mn-lt"/>
                <a:ea typeface="+mj-ea"/>
                <a:cs typeface="+mj-cs"/>
              </a:rPr>
              <a:t>2017-2018</a:t>
            </a:r>
            <a:endParaRPr lang="en-US" sz="1400" dirty="0">
              <a:latin typeface="+mn-lt"/>
              <a:ea typeface="+mj-ea"/>
              <a:cs typeface="+mj-cs"/>
            </a:endParaRPr>
          </a:p>
          <a:p>
            <a:pPr algn="ctr">
              <a:defRPr/>
            </a:pPr>
            <a:r>
              <a:rPr lang="en-US" sz="1400" b="1" i="1" dirty="0">
                <a:latin typeface="+mn-lt"/>
                <a:ea typeface="+mj-ea"/>
                <a:cs typeface="+mj-cs"/>
              </a:rPr>
              <a:t>Room and meal plan costs are per semester/per person</a:t>
            </a:r>
          </a:p>
        </p:txBody>
      </p:sp>
      <p:sp>
        <p:nvSpPr>
          <p:cNvPr id="20483" name="Rectangle 5"/>
          <p:cNvSpPr>
            <a:spLocks noChangeArrowheads="1"/>
          </p:cNvSpPr>
          <p:nvPr/>
        </p:nvSpPr>
        <p:spPr bwMode="auto">
          <a:xfrm>
            <a:off x="381000" y="2326589"/>
            <a:ext cx="8534400" cy="1815882"/>
          </a:xfrm>
          <a:prstGeom prst="rect">
            <a:avLst/>
          </a:prstGeom>
          <a:noFill/>
          <a:ln w="9525">
            <a:noFill/>
            <a:miter lim="800000"/>
            <a:headEnd/>
            <a:tailEnd/>
          </a:ln>
        </p:spPr>
        <p:txBody>
          <a:bodyPr anchor="ctr">
            <a:spAutoFit/>
          </a:bodyPr>
          <a:lstStyle/>
          <a:p>
            <a:pPr>
              <a:buFont typeface="Wingdings" pitchFamily="2" charset="2"/>
              <a:buChar char="§"/>
              <a:defRPr/>
            </a:pPr>
            <a:r>
              <a:rPr lang="en-US" sz="1600" dirty="0" smtClean="0">
                <a:latin typeface="+mn-lt"/>
              </a:rPr>
              <a:t>$1560.00—Traditional </a:t>
            </a:r>
            <a:r>
              <a:rPr lang="en-US" sz="1600" dirty="0">
                <a:latin typeface="+mn-lt"/>
              </a:rPr>
              <a:t>Rooms (Garner, </a:t>
            </a:r>
            <a:r>
              <a:rPr lang="en-US" sz="1600" dirty="0" smtClean="0">
                <a:latin typeface="+mn-lt"/>
              </a:rPr>
              <a:t>Jewett</a:t>
            </a:r>
            <a:r>
              <a:rPr lang="en-US" sz="1600" dirty="0">
                <a:latin typeface="+mn-lt"/>
              </a:rPr>
              <a:t>, Hunter, Robinson)</a:t>
            </a:r>
          </a:p>
          <a:p>
            <a:pPr>
              <a:buFont typeface="Wingdings" pitchFamily="2" charset="2"/>
              <a:buChar char="§"/>
              <a:defRPr/>
            </a:pPr>
            <a:r>
              <a:rPr lang="en-US" sz="1600" dirty="0" smtClean="0">
                <a:latin typeface="+mn-lt"/>
              </a:rPr>
              <a:t>$2434.00—Richmond </a:t>
            </a:r>
            <a:r>
              <a:rPr lang="en-US" sz="1600" dirty="0">
                <a:latin typeface="+mn-lt"/>
              </a:rPr>
              <a:t>Hall (2 bedroom/1 bath)</a:t>
            </a:r>
          </a:p>
          <a:p>
            <a:pPr>
              <a:buFont typeface="Wingdings" pitchFamily="2" charset="2"/>
              <a:buChar char="§"/>
              <a:defRPr/>
            </a:pPr>
            <a:r>
              <a:rPr lang="en-US" sz="1600" dirty="0" smtClean="0">
                <a:latin typeface="+mn-lt"/>
              </a:rPr>
              <a:t>$2578.00—Richmond </a:t>
            </a:r>
            <a:r>
              <a:rPr lang="en-US" sz="1600" dirty="0">
                <a:latin typeface="+mn-lt"/>
              </a:rPr>
              <a:t>Hall (1 bedroom/1 bath)</a:t>
            </a:r>
          </a:p>
          <a:p>
            <a:pPr>
              <a:buFont typeface="Wingdings" pitchFamily="2" charset="2"/>
              <a:buChar char="§"/>
              <a:defRPr/>
            </a:pPr>
            <a:r>
              <a:rPr lang="en-US" sz="1600" dirty="0" smtClean="0">
                <a:latin typeface="+mn-lt"/>
              </a:rPr>
              <a:t>$2740.00—Tiger </a:t>
            </a:r>
            <a:r>
              <a:rPr lang="en-US" sz="1600" dirty="0">
                <a:latin typeface="+mn-lt"/>
              </a:rPr>
              <a:t>Village double occupancy</a:t>
            </a:r>
          </a:p>
          <a:p>
            <a:pPr>
              <a:buFont typeface="Wingdings" pitchFamily="2" charset="2"/>
              <a:buChar char="§"/>
              <a:defRPr/>
            </a:pPr>
            <a:r>
              <a:rPr lang="en-US" sz="1600" dirty="0" smtClean="0">
                <a:latin typeface="+mn-lt"/>
              </a:rPr>
              <a:t>$3250.00—Tiger </a:t>
            </a:r>
            <a:r>
              <a:rPr lang="en-US" sz="1600" dirty="0">
                <a:latin typeface="+mn-lt"/>
              </a:rPr>
              <a:t>Village 4 bedroom apartment style</a:t>
            </a:r>
          </a:p>
          <a:p>
            <a:pPr>
              <a:buFont typeface="Wingdings" pitchFamily="2" charset="2"/>
              <a:buChar char="§"/>
              <a:defRPr/>
            </a:pPr>
            <a:r>
              <a:rPr lang="en-US" sz="1600" dirty="0" smtClean="0">
                <a:latin typeface="+mn-lt"/>
              </a:rPr>
              <a:t>$3548.00—Steeple’s </a:t>
            </a:r>
            <a:r>
              <a:rPr lang="en-US" sz="1600" dirty="0">
                <a:latin typeface="+mn-lt"/>
              </a:rPr>
              <a:t>Glen 4 bedroom apartment style</a:t>
            </a:r>
          </a:p>
          <a:p>
            <a:pPr>
              <a:buFont typeface="Wingdings" pitchFamily="2" charset="2"/>
              <a:buChar char="§"/>
              <a:defRPr/>
            </a:pPr>
            <a:r>
              <a:rPr lang="en-US" sz="1600" dirty="0" smtClean="0">
                <a:latin typeface="+mn-lt"/>
              </a:rPr>
              <a:t>$3758.00—Tiger </a:t>
            </a:r>
            <a:r>
              <a:rPr lang="en-US" sz="1600" dirty="0">
                <a:latin typeface="+mn-lt"/>
              </a:rPr>
              <a:t>Village 2 bedroom apartment </a:t>
            </a:r>
            <a:r>
              <a:rPr lang="en-US" sz="1600" dirty="0" smtClean="0">
                <a:latin typeface="+mn-lt"/>
              </a:rPr>
              <a:t>style</a:t>
            </a:r>
            <a:endParaRPr lang="en-US" sz="1600" dirty="0">
              <a:latin typeface="+mn-lt"/>
            </a:endParaRPr>
          </a:p>
        </p:txBody>
      </p:sp>
      <p:sp>
        <p:nvSpPr>
          <p:cNvPr id="10" name="Rectangle 5"/>
          <p:cNvSpPr>
            <a:spLocks noChangeArrowheads="1"/>
          </p:cNvSpPr>
          <p:nvPr/>
        </p:nvSpPr>
        <p:spPr bwMode="auto">
          <a:xfrm>
            <a:off x="3429000" y="4526494"/>
            <a:ext cx="5486400" cy="1892826"/>
          </a:xfrm>
          <a:prstGeom prst="rect">
            <a:avLst/>
          </a:prstGeom>
          <a:noFill/>
          <a:ln w="9525">
            <a:noFill/>
            <a:miter lim="800000"/>
            <a:headEnd/>
            <a:tailEnd/>
          </a:ln>
        </p:spPr>
        <p:txBody>
          <a:bodyPr anchor="ctr">
            <a:spAutoFit/>
          </a:bodyPr>
          <a:lstStyle/>
          <a:p>
            <a:pPr algn="ctr">
              <a:defRPr/>
            </a:pPr>
            <a:r>
              <a:rPr lang="en-US" sz="2100" b="1" dirty="0">
                <a:latin typeface="+mn-lt"/>
              </a:rPr>
              <a:t>Additional Costs</a:t>
            </a:r>
          </a:p>
          <a:p>
            <a:pPr>
              <a:buFont typeface="Wingdings" pitchFamily="2" charset="2"/>
              <a:buChar char="§"/>
              <a:defRPr/>
            </a:pPr>
            <a:r>
              <a:rPr lang="en-US" dirty="0">
                <a:latin typeface="+mn-lt"/>
              </a:rPr>
              <a:t>$50.00—Non-refundable application fee</a:t>
            </a:r>
          </a:p>
          <a:p>
            <a:pPr>
              <a:buFont typeface="Wingdings" pitchFamily="2" charset="2"/>
              <a:buChar char="§"/>
              <a:defRPr/>
            </a:pPr>
            <a:r>
              <a:rPr lang="en-US" dirty="0">
                <a:latin typeface="+mn-lt"/>
              </a:rPr>
              <a:t>$150.00—Room reservation fee </a:t>
            </a:r>
            <a:r>
              <a:rPr lang="en-US" sz="1200" dirty="0">
                <a:latin typeface="+mn-lt"/>
              </a:rPr>
              <a:t>(priority deadline: July 1</a:t>
            </a:r>
            <a:r>
              <a:rPr lang="en-US" sz="1200" baseline="30000" dirty="0">
                <a:latin typeface="+mn-lt"/>
              </a:rPr>
              <a:t>st</a:t>
            </a:r>
            <a:r>
              <a:rPr lang="en-US" sz="1200" dirty="0">
                <a:latin typeface="+mn-lt"/>
              </a:rPr>
              <a:t>)</a:t>
            </a:r>
          </a:p>
          <a:p>
            <a:pPr>
              <a:buFont typeface="Wingdings" pitchFamily="2" charset="2"/>
              <a:buChar char="§"/>
              <a:defRPr/>
            </a:pPr>
            <a:r>
              <a:rPr lang="en-US" dirty="0" smtClean="0">
                <a:latin typeface="+mn-lt"/>
              </a:rPr>
              <a:t>$1777.00—Meal </a:t>
            </a:r>
            <a:r>
              <a:rPr lang="en-US" dirty="0">
                <a:latin typeface="+mn-lt"/>
              </a:rPr>
              <a:t>plan </a:t>
            </a:r>
            <a:r>
              <a:rPr lang="en-US" sz="1200" i="1" dirty="0">
                <a:latin typeface="+mn-lt"/>
              </a:rPr>
              <a:t>(all on-campus students are required to purchase a meal plan)</a:t>
            </a:r>
          </a:p>
          <a:p>
            <a:pPr>
              <a:buFont typeface="Wingdings" pitchFamily="2" charset="2"/>
              <a:buChar char="§"/>
              <a:defRPr/>
            </a:pPr>
            <a:r>
              <a:rPr lang="en-US" dirty="0">
                <a:latin typeface="+mn-lt"/>
              </a:rPr>
              <a:t>$20.00—Mailbox fee </a:t>
            </a:r>
            <a:r>
              <a:rPr lang="en-US" sz="1200" i="1" dirty="0">
                <a:latin typeface="+mn-lt"/>
              </a:rPr>
              <a:t>(all on-campus students are required to rent a mailbox</a:t>
            </a:r>
            <a:r>
              <a:rPr lang="en-US" sz="1200" i="1" dirty="0" smtClean="0">
                <a:latin typeface="+mn-lt"/>
              </a:rPr>
              <a:t>)</a:t>
            </a:r>
            <a:endParaRPr lang="en-US" sz="1200" i="1" dirty="0">
              <a:latin typeface="+mn-lt"/>
            </a:endParaRPr>
          </a:p>
        </p:txBody>
      </p:sp>
      <p:sp>
        <p:nvSpPr>
          <p:cNvPr id="3" name="TextBox 2"/>
          <p:cNvSpPr txBox="1"/>
          <p:nvPr/>
        </p:nvSpPr>
        <p:spPr>
          <a:xfrm>
            <a:off x="6605954" y="2819400"/>
            <a:ext cx="2286000" cy="861774"/>
          </a:xfrm>
          <a:prstGeom prst="rect">
            <a:avLst/>
          </a:prstGeom>
          <a:noFill/>
          <a:ln>
            <a:solidFill>
              <a:schemeClr val="tx1"/>
            </a:solidFill>
          </a:ln>
        </p:spPr>
        <p:txBody>
          <a:bodyPr wrap="square" rtlCol="0">
            <a:spAutoFit/>
          </a:bodyPr>
          <a:lstStyle/>
          <a:p>
            <a:pPr algn="ctr"/>
            <a:r>
              <a:rPr lang="en-US" sz="1400" b="1" u="sng" dirty="0" smtClean="0">
                <a:latin typeface="Georgia" pitchFamily="18" charset="0"/>
              </a:rPr>
              <a:t>Summer School</a:t>
            </a:r>
          </a:p>
          <a:p>
            <a:r>
              <a:rPr lang="en-US" sz="1200" dirty="0" smtClean="0">
                <a:latin typeface="Georgia" pitchFamily="18" charset="0"/>
              </a:rPr>
              <a:t>$639 Housing per Session</a:t>
            </a:r>
          </a:p>
          <a:p>
            <a:r>
              <a:rPr lang="en-US" sz="1200" dirty="0" smtClean="0">
                <a:latin typeface="Georgia" pitchFamily="18" charset="0"/>
              </a:rPr>
              <a:t>$395 Meal Plan per Session</a:t>
            </a:r>
          </a:p>
          <a:p>
            <a:r>
              <a:rPr lang="en-US" sz="1200" dirty="0" smtClean="0">
                <a:latin typeface="Georgia" pitchFamily="18" charset="0"/>
              </a:rPr>
              <a:t>$7.50 Mail box fee per session</a:t>
            </a:r>
            <a:endParaRPr lang="en-US" sz="1200" dirty="0">
              <a:latin typeface="Georgia" pitchFamily="18" charset="0"/>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dirty="0" smtClean="0">
                <a:latin typeface="+mn-lt"/>
              </a:rPr>
              <a:t>Contact Us</a:t>
            </a:r>
          </a:p>
        </p:txBody>
      </p:sp>
      <p:sp>
        <p:nvSpPr>
          <p:cNvPr id="21507" name="Text Placeholder 2"/>
          <p:cNvSpPr>
            <a:spLocks noGrp="1"/>
          </p:cNvSpPr>
          <p:nvPr>
            <p:ph type="body" idx="1"/>
          </p:nvPr>
        </p:nvSpPr>
        <p:spPr/>
        <p:txBody>
          <a:bodyPr/>
          <a:lstStyle/>
          <a:p>
            <a:r>
              <a:rPr lang="en-US" smtClean="0"/>
              <a:t>Office</a:t>
            </a:r>
          </a:p>
        </p:txBody>
      </p:sp>
      <p:sp>
        <p:nvSpPr>
          <p:cNvPr id="21508" name="Content Placeholder 3"/>
          <p:cNvSpPr>
            <a:spLocks noGrp="1"/>
          </p:cNvSpPr>
          <p:nvPr>
            <p:ph sz="half" idx="2"/>
          </p:nvPr>
        </p:nvSpPr>
        <p:spPr/>
        <p:txBody>
          <a:bodyPr/>
          <a:lstStyle/>
          <a:p>
            <a:r>
              <a:rPr lang="en-US" sz="2200" u="sng" smtClean="0"/>
              <a:t>Mailing Address</a:t>
            </a:r>
            <a:r>
              <a:rPr lang="en-US" sz="2200" smtClean="0"/>
              <a:t>: 403 Main Street P.O. Box 540 Grambling, LA 71245</a:t>
            </a:r>
          </a:p>
          <a:p>
            <a:r>
              <a:rPr lang="en-US" sz="2200" u="sng" smtClean="0"/>
              <a:t>Physical Address</a:t>
            </a:r>
            <a:r>
              <a:rPr lang="en-US" sz="2200" smtClean="0"/>
              <a:t>:  Grambling Hall Suite 216</a:t>
            </a:r>
          </a:p>
          <a:p>
            <a:r>
              <a:rPr lang="en-US" sz="2200" u="sng" smtClean="0"/>
              <a:t>Phone</a:t>
            </a:r>
            <a:r>
              <a:rPr lang="en-US" sz="2200" smtClean="0"/>
              <a:t>:  318-274-2504</a:t>
            </a:r>
          </a:p>
          <a:p>
            <a:r>
              <a:rPr lang="en-US" sz="2200" u="sng" smtClean="0"/>
              <a:t>Fax</a:t>
            </a:r>
            <a:r>
              <a:rPr lang="en-US" sz="2200" smtClean="0"/>
              <a:t>:  318-274-4004</a:t>
            </a:r>
          </a:p>
        </p:txBody>
      </p:sp>
      <p:sp>
        <p:nvSpPr>
          <p:cNvPr id="21509" name="Text Placeholder 4"/>
          <p:cNvSpPr>
            <a:spLocks noGrp="1"/>
          </p:cNvSpPr>
          <p:nvPr>
            <p:ph type="body" sz="quarter" idx="3"/>
          </p:nvPr>
        </p:nvSpPr>
        <p:spPr/>
        <p:txBody>
          <a:bodyPr/>
          <a:lstStyle/>
          <a:p>
            <a:r>
              <a:rPr lang="en-US" smtClean="0"/>
              <a:t>Online</a:t>
            </a:r>
          </a:p>
        </p:txBody>
      </p:sp>
      <p:sp>
        <p:nvSpPr>
          <p:cNvPr id="21510" name="Content Placeholder 5"/>
          <p:cNvSpPr>
            <a:spLocks noGrp="1"/>
          </p:cNvSpPr>
          <p:nvPr>
            <p:ph sz="quarter" idx="4"/>
          </p:nvPr>
        </p:nvSpPr>
        <p:spPr/>
        <p:txBody>
          <a:bodyPr/>
          <a:lstStyle/>
          <a:p>
            <a:r>
              <a:rPr lang="en-US" sz="2200" u="sng" smtClean="0"/>
              <a:t>Webpage</a:t>
            </a:r>
            <a:r>
              <a:rPr lang="en-US" sz="2200" smtClean="0"/>
              <a:t>: www.gram.edu/housing</a:t>
            </a:r>
          </a:p>
          <a:p>
            <a:r>
              <a:rPr lang="en-US" sz="2200" u="sng" smtClean="0"/>
              <a:t>Email</a:t>
            </a:r>
            <a:r>
              <a:rPr lang="en-US" sz="2200" smtClean="0"/>
              <a:t>:  gsuhousing@gram.edu</a:t>
            </a:r>
          </a:p>
          <a:p>
            <a:r>
              <a:rPr lang="en-US" sz="2200" u="sng" smtClean="0"/>
              <a:t>Twitter</a:t>
            </a:r>
            <a:r>
              <a:rPr lang="en-US" sz="2200" smtClean="0"/>
              <a:t>:  gsureslife</a:t>
            </a:r>
          </a:p>
          <a:p>
            <a:r>
              <a:rPr lang="en-US" sz="2200" u="sng" smtClean="0"/>
              <a:t>Facebook</a:t>
            </a:r>
            <a:r>
              <a:rPr lang="en-US" sz="2200" smtClean="0"/>
              <a:t>:  Grambling State University Department of Residential Life/Housing</a:t>
            </a:r>
          </a:p>
          <a:p>
            <a:endParaRPr lang="en-US" smtClean="0"/>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838200" y="1752600"/>
            <a:ext cx="7543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200">
                <a:latin typeface="Trebuchet MS" pitchFamily="34" charset="0"/>
                <a:ea typeface="Calibri" pitchFamily="34" charset="0"/>
                <a:cs typeface="Times New Roman" pitchFamily="18" charset="0"/>
              </a:rPr>
              <a:t>Living in Tiger Land is an integral part of the University experience.  There are five traditional style residence halls and nine apartment style housing options on the Grambling campus which house approximately 2,500 students each year.  The smallest residence hall houses 25 students and the largest more than 250.  Residence halls are grouped as follows:</a:t>
            </a:r>
          </a:p>
        </p:txBody>
      </p:sp>
      <p:sp>
        <p:nvSpPr>
          <p:cNvPr id="6147" name="TextBox 2"/>
          <p:cNvSpPr txBox="1">
            <a:spLocks noChangeArrowheads="1"/>
          </p:cNvSpPr>
          <p:nvPr/>
        </p:nvSpPr>
        <p:spPr bwMode="auto">
          <a:xfrm>
            <a:off x="838200" y="4267200"/>
            <a:ext cx="7924800"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FFC000"/>
                </a:solidFill>
                <a:latin typeface="Trebuchet MS" pitchFamily="34" charset="0"/>
              </a:rPr>
              <a:t>Female Halls:  </a:t>
            </a:r>
            <a:r>
              <a:rPr lang="en-US" sz="1500" dirty="0">
                <a:solidFill>
                  <a:srgbClr val="FFC000"/>
                </a:solidFill>
                <a:latin typeface="Trebuchet MS" pitchFamily="34" charset="0"/>
              </a:rPr>
              <a:t>Jewett, Hunter, Robinson, Tiger Village Truth, </a:t>
            </a:r>
            <a:r>
              <a:rPr lang="en-US" sz="1500" dirty="0" smtClean="0">
                <a:solidFill>
                  <a:srgbClr val="FFC000"/>
                </a:solidFill>
                <a:latin typeface="Trebuchet MS" pitchFamily="34" charset="0"/>
              </a:rPr>
              <a:t>Douglass, </a:t>
            </a:r>
            <a:r>
              <a:rPr lang="en-US" sz="1500" dirty="0">
                <a:solidFill>
                  <a:srgbClr val="FFC000"/>
                </a:solidFill>
                <a:latin typeface="Trebuchet MS" pitchFamily="34" charset="0"/>
              </a:rPr>
              <a:t>Wheatley, Bowen</a:t>
            </a:r>
          </a:p>
          <a:p>
            <a:pPr eaLnBrk="1" hangingPunct="1"/>
            <a:r>
              <a:rPr lang="en-US" sz="1600" i="1" dirty="0">
                <a:solidFill>
                  <a:srgbClr val="FFC000"/>
                </a:solidFill>
                <a:latin typeface="Trebuchet MS" pitchFamily="34" charset="0"/>
              </a:rPr>
              <a:t>Male Halls:  </a:t>
            </a:r>
            <a:r>
              <a:rPr lang="en-US" sz="1500" dirty="0" smtClean="0">
                <a:solidFill>
                  <a:srgbClr val="FFC000"/>
                </a:solidFill>
                <a:latin typeface="Trebuchet MS" pitchFamily="34" charset="0"/>
              </a:rPr>
              <a:t>Garner</a:t>
            </a:r>
            <a:r>
              <a:rPr lang="en-US" sz="1500" i="1" smtClean="0">
                <a:solidFill>
                  <a:srgbClr val="FFC000"/>
                </a:solidFill>
                <a:latin typeface="Trebuchet MS" pitchFamily="34" charset="0"/>
              </a:rPr>
              <a:t>, </a:t>
            </a:r>
            <a:r>
              <a:rPr lang="en-US" sz="1500" smtClean="0">
                <a:solidFill>
                  <a:srgbClr val="FFC000"/>
                </a:solidFill>
                <a:latin typeface="Trebuchet MS" pitchFamily="34" charset="0"/>
              </a:rPr>
              <a:t>Tiger </a:t>
            </a:r>
            <a:r>
              <a:rPr lang="en-US" sz="1500" dirty="0">
                <a:solidFill>
                  <a:srgbClr val="FFC000"/>
                </a:solidFill>
                <a:latin typeface="Trebuchet MS" pitchFamily="34" charset="0"/>
              </a:rPr>
              <a:t>Village Attucks, Holland, Knott, </a:t>
            </a:r>
            <a:r>
              <a:rPr lang="en-US" sz="1500" dirty="0" err="1">
                <a:solidFill>
                  <a:srgbClr val="FFC000"/>
                </a:solidFill>
                <a:latin typeface="Trebuchet MS" pitchFamily="34" charset="0"/>
              </a:rPr>
              <a:t>Pinchback</a:t>
            </a:r>
            <a:r>
              <a:rPr lang="en-US" sz="1500" dirty="0">
                <a:solidFill>
                  <a:srgbClr val="FFC000"/>
                </a:solidFill>
                <a:latin typeface="Trebuchet MS" pitchFamily="34" charset="0"/>
              </a:rPr>
              <a:t>, </a:t>
            </a:r>
            <a:r>
              <a:rPr lang="en-US" sz="1500" dirty="0" smtClean="0">
                <a:solidFill>
                  <a:srgbClr val="FFC000"/>
                </a:solidFill>
                <a:latin typeface="Trebuchet MS" pitchFamily="34" charset="0"/>
              </a:rPr>
              <a:t>Bethune</a:t>
            </a:r>
          </a:p>
          <a:p>
            <a:pPr eaLnBrk="1" hangingPunct="1"/>
            <a:r>
              <a:rPr lang="en-US" sz="1600" i="1" dirty="0" smtClean="0">
                <a:solidFill>
                  <a:srgbClr val="FFC000"/>
                </a:solidFill>
                <a:latin typeface="Trebuchet MS" pitchFamily="34" charset="0"/>
              </a:rPr>
              <a:t>Co-Ed </a:t>
            </a:r>
            <a:r>
              <a:rPr lang="en-US" sz="1600" i="1" dirty="0">
                <a:solidFill>
                  <a:srgbClr val="FFC000"/>
                </a:solidFill>
                <a:latin typeface="Trebuchet MS" pitchFamily="34" charset="0"/>
              </a:rPr>
              <a:t>Halls:  </a:t>
            </a:r>
            <a:r>
              <a:rPr lang="en-US" sz="1500" dirty="0">
                <a:solidFill>
                  <a:srgbClr val="FFC000"/>
                </a:solidFill>
                <a:latin typeface="Trebuchet MS" pitchFamily="34" charset="0"/>
              </a:rPr>
              <a:t>Tiger Village Jones, Tubman, </a:t>
            </a:r>
            <a:r>
              <a:rPr lang="en-US" sz="1500" dirty="0" smtClean="0">
                <a:solidFill>
                  <a:srgbClr val="FFC000"/>
                </a:solidFill>
                <a:latin typeface="Trebuchet MS" pitchFamily="34" charset="0"/>
              </a:rPr>
              <a:t>Adams, </a:t>
            </a:r>
            <a:r>
              <a:rPr lang="en-US" sz="1500" dirty="0">
                <a:solidFill>
                  <a:srgbClr val="FFC000"/>
                </a:solidFill>
                <a:latin typeface="Trebuchet MS" pitchFamily="34" charset="0"/>
              </a:rPr>
              <a:t>Richmond, Steeple’s Glen</a:t>
            </a:r>
          </a:p>
        </p:txBody>
      </p:sp>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257800"/>
            <a:ext cx="8229600" cy="1143000"/>
          </a:xfrm>
        </p:spPr>
        <p:txBody>
          <a:bodyPr/>
          <a:lstStyle/>
          <a:p>
            <a:pPr algn="r" eaLnBrk="1" hangingPunct="1"/>
            <a:r>
              <a:rPr lang="en-US" smtClean="0"/>
              <a:t>Garner Hall</a:t>
            </a:r>
          </a:p>
        </p:txBody>
      </p:sp>
      <p:sp>
        <p:nvSpPr>
          <p:cNvPr id="7171" name="Rectangle 1"/>
          <p:cNvSpPr>
            <a:spLocks noChangeArrowheads="1"/>
          </p:cNvSpPr>
          <p:nvPr/>
        </p:nvSpPr>
        <p:spPr bwMode="auto">
          <a:xfrm>
            <a:off x="6096000" y="2819400"/>
            <a:ext cx="2667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a:latin typeface="Trebuchet MS" pitchFamily="34" charset="0"/>
                <a:ea typeface="Calibri" pitchFamily="34" charset="0"/>
                <a:cs typeface="Times New Roman" pitchFamily="18" charset="0"/>
              </a:rPr>
              <a:t>traditional, double occupancy/suite style, all male residence hall.  It is located on Hutchinson Street across from Dunbar Hall.  Garner Hall is a two story building that houses 76 students.  There is no classification requirement for this assignment.</a:t>
            </a:r>
          </a:p>
        </p:txBody>
      </p:sp>
      <p:sp>
        <p:nvSpPr>
          <p:cNvPr id="7172" name="Rectangle 2"/>
          <p:cNvSpPr>
            <a:spLocks noChangeArrowheads="1"/>
          </p:cNvSpPr>
          <p:nvPr/>
        </p:nvSpPr>
        <p:spPr bwMode="auto">
          <a:xfrm>
            <a:off x="152400" y="1295400"/>
            <a:ext cx="28956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i="1">
                <a:latin typeface="Trebuchet MS" pitchFamily="34" charset="0"/>
                <a:ea typeface="Calibri" pitchFamily="34" charset="0"/>
                <a:cs typeface="Times New Roman" pitchFamily="18" charset="0"/>
              </a:rPr>
              <a:t>Each room has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2 twin size beds</a:t>
            </a:r>
          </a:p>
          <a:p>
            <a:pPr eaLnBrk="0" hangingPunct="0">
              <a:buFontTx/>
              <a:buChar char="•"/>
            </a:pPr>
            <a:r>
              <a:rPr lang="en-US" sz="1400">
                <a:latin typeface="Trebuchet MS" pitchFamily="34" charset="0"/>
                <a:ea typeface="Calibri" pitchFamily="34" charset="0"/>
                <a:cs typeface="Times New Roman" pitchFamily="18" charset="0"/>
              </a:rPr>
              <a:t>2 desk &amp; chairs</a:t>
            </a:r>
          </a:p>
          <a:p>
            <a:pPr eaLnBrk="0" hangingPunct="0">
              <a:buFontTx/>
              <a:buChar char="•"/>
            </a:pPr>
            <a:r>
              <a:rPr lang="en-US" sz="1400">
                <a:latin typeface="Trebuchet MS" pitchFamily="34" charset="0"/>
                <a:ea typeface="Calibri" pitchFamily="34" charset="0"/>
                <a:cs typeface="Times New Roman" pitchFamily="18" charset="0"/>
              </a:rPr>
              <a:t>2 nightstands</a:t>
            </a:r>
          </a:p>
          <a:p>
            <a:pPr eaLnBrk="0" hangingPunct="0">
              <a:buFontTx/>
              <a:buChar char="•"/>
            </a:pPr>
            <a:r>
              <a:rPr lang="en-US" sz="1400">
                <a:latin typeface="Trebuchet MS" pitchFamily="34" charset="0"/>
                <a:ea typeface="Calibri" pitchFamily="34" charset="0"/>
                <a:cs typeface="Times New Roman" pitchFamily="18" charset="0"/>
              </a:rPr>
              <a:t>2 armoires</a:t>
            </a:r>
          </a:p>
          <a:p>
            <a:pPr eaLnBrk="0" hangingPunct="0"/>
            <a:endParaRPr lang="en-US" sz="1400">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Roommates share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cable connection</a:t>
            </a:r>
          </a:p>
          <a:p>
            <a:pPr eaLnBrk="0" hangingPunct="0">
              <a:buFontTx/>
              <a:buChar char="•"/>
            </a:pPr>
            <a:r>
              <a:rPr lang="en-US" sz="1400">
                <a:latin typeface="Trebuchet MS" pitchFamily="34" charset="0"/>
                <a:ea typeface="Calibri" pitchFamily="34" charset="0"/>
                <a:cs typeface="Times New Roman" pitchFamily="18" charset="0"/>
              </a:rPr>
              <a:t>internet connection</a:t>
            </a:r>
          </a:p>
          <a:p>
            <a:pPr eaLnBrk="0" hangingPunct="0">
              <a:buFontTx/>
              <a:buChar char="•"/>
            </a:pPr>
            <a:r>
              <a:rPr lang="en-US" sz="1400">
                <a:latin typeface="Trebuchet MS" pitchFamily="34" charset="0"/>
                <a:ea typeface="Calibri" pitchFamily="34" charset="0"/>
                <a:cs typeface="Times New Roman" pitchFamily="18" charset="0"/>
              </a:rPr>
              <a:t>basic phone connection</a:t>
            </a:r>
          </a:p>
          <a:p>
            <a:pPr eaLnBrk="0" hangingPunct="0"/>
            <a:endParaRPr lang="en-US" sz="1400" b="1" i="1">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Suitemates share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1 toilet</a:t>
            </a:r>
          </a:p>
          <a:p>
            <a:pPr eaLnBrk="0" hangingPunct="0">
              <a:buFontTx/>
              <a:buChar char="•"/>
            </a:pPr>
            <a:r>
              <a:rPr lang="en-US" sz="1400">
                <a:latin typeface="Trebuchet MS" pitchFamily="34" charset="0"/>
                <a:ea typeface="Calibri" pitchFamily="34" charset="0"/>
                <a:cs typeface="Times New Roman" pitchFamily="18" charset="0"/>
              </a:rPr>
              <a:t>1 showers</a:t>
            </a:r>
          </a:p>
          <a:p>
            <a:pPr eaLnBrk="0" hangingPunct="0">
              <a:buFontTx/>
              <a:buChar char="•"/>
            </a:pPr>
            <a:r>
              <a:rPr lang="en-US" sz="1400">
                <a:latin typeface="Trebuchet MS" pitchFamily="34" charset="0"/>
                <a:ea typeface="Calibri" pitchFamily="34" charset="0"/>
                <a:cs typeface="Times New Roman" pitchFamily="18" charset="0"/>
              </a:rPr>
              <a:t>2 sinks</a:t>
            </a:r>
          </a:p>
        </p:txBody>
      </p:sp>
      <p:pic>
        <p:nvPicPr>
          <p:cNvPr id="11269" name="Picture 2" descr="C:\Documents and Settings\taylorj\My Documents\My Pictures\building photos\DSC00414.JPG"/>
          <p:cNvPicPr>
            <a:picLocks noChangeAspect="1" noChangeArrowheads="1"/>
          </p:cNvPicPr>
          <p:nvPr/>
        </p:nvPicPr>
        <p:blipFill>
          <a:blip r:embed="rId3" cstate="print"/>
          <a:srcRect b="16556"/>
          <a:stretch>
            <a:fillRect/>
          </a:stretch>
        </p:blipFill>
        <p:spPr bwMode="auto">
          <a:xfrm>
            <a:off x="1752600" y="228600"/>
            <a:ext cx="2801241"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0" name="Picture 3" descr="C:\Documents and Settings\taylorj\My Documents\My Pictures\building photos\DSC00413.JPG"/>
          <p:cNvPicPr>
            <a:picLocks noChangeAspect="1" noChangeArrowheads="1"/>
          </p:cNvPicPr>
          <p:nvPr/>
        </p:nvPicPr>
        <p:blipFill>
          <a:blip r:embed="rId4" cstate="print"/>
          <a:srcRect t="4878" b="31706"/>
          <a:stretch>
            <a:fillRect/>
          </a:stretch>
        </p:blipFill>
        <p:spPr bwMode="auto">
          <a:xfrm>
            <a:off x="4724400" y="228600"/>
            <a:ext cx="416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1" name="Picture 2" descr="C:\Documents and Settings\taylorj\My Documents\My Pictures\building photos\DSC00575.JPG"/>
          <p:cNvPicPr>
            <a:picLocks noChangeAspect="1" noChangeArrowheads="1"/>
          </p:cNvPicPr>
          <p:nvPr/>
        </p:nvPicPr>
        <p:blipFill>
          <a:blip r:embed="rId5" cstate="print"/>
          <a:srcRect/>
          <a:stretch>
            <a:fillRect/>
          </a:stretch>
        </p:blipFill>
        <p:spPr bwMode="auto">
          <a:xfrm>
            <a:off x="3048000" y="2362200"/>
            <a:ext cx="2870200" cy="2152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r" eaLnBrk="1" hangingPunct="1"/>
            <a:r>
              <a:rPr lang="en-US" smtClean="0"/>
              <a:t>Jewett Hall</a:t>
            </a:r>
          </a:p>
        </p:txBody>
      </p:sp>
      <p:sp>
        <p:nvSpPr>
          <p:cNvPr id="8195" name="Rectangle 3"/>
          <p:cNvSpPr>
            <a:spLocks noChangeArrowheads="1"/>
          </p:cNvSpPr>
          <p:nvPr/>
        </p:nvSpPr>
        <p:spPr bwMode="auto">
          <a:xfrm>
            <a:off x="381000" y="457200"/>
            <a:ext cx="50292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Trebuchet MS" pitchFamily="34" charset="0"/>
              </a:rPr>
              <a:t>traditional, double occupancy, all female residence hall, with community showers/bathrooms. It is located</a:t>
            </a:r>
            <a:r>
              <a:rPr lang="en-US" sz="1600" b="1">
                <a:latin typeface="Trebuchet MS" pitchFamily="34" charset="0"/>
              </a:rPr>
              <a:t> </a:t>
            </a:r>
            <a:r>
              <a:rPr lang="en-US" sz="1600">
                <a:latin typeface="Trebuchet MS" pitchFamily="34" charset="0"/>
              </a:rPr>
              <a:t>in the heart of campus, next to Grambling Hall.  Jewett Hall is a two story building that houses 58 students.  There is no classification requirement for this assignment</a:t>
            </a:r>
            <a:r>
              <a:rPr lang="en-US">
                <a:latin typeface="Georgia" pitchFamily="18" charset="0"/>
              </a:rPr>
              <a:t>.</a:t>
            </a:r>
          </a:p>
        </p:txBody>
      </p:sp>
      <p:sp>
        <p:nvSpPr>
          <p:cNvPr id="8196" name="Rectangle 1"/>
          <p:cNvSpPr>
            <a:spLocks noChangeArrowheads="1"/>
          </p:cNvSpPr>
          <p:nvPr/>
        </p:nvSpPr>
        <p:spPr bwMode="auto">
          <a:xfrm>
            <a:off x="304800" y="2170113"/>
            <a:ext cx="3352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b="1" i="1">
                <a:latin typeface="Trebuchet MS" pitchFamily="34" charset="0"/>
                <a:ea typeface="Calibri" pitchFamily="34" charset="0"/>
                <a:cs typeface="Times New Roman" pitchFamily="18" charset="0"/>
              </a:rPr>
              <a:t>Each room has the following:</a:t>
            </a:r>
            <a:endParaRPr lang="en-US" sz="1600">
              <a:latin typeface="Trebuchet MS" pitchFamily="34" charset="0"/>
              <a:ea typeface="Calibri" pitchFamily="34" charset="0"/>
              <a:cs typeface="Times New Roman" pitchFamily="18" charset="0"/>
            </a:endParaRPr>
          </a:p>
          <a:p>
            <a:pPr eaLnBrk="0" hangingPunct="0">
              <a:buFontTx/>
              <a:buChar char="•"/>
            </a:pPr>
            <a:r>
              <a:rPr lang="en-US" sz="1600">
                <a:latin typeface="Trebuchet MS" pitchFamily="34" charset="0"/>
                <a:ea typeface="Calibri" pitchFamily="34" charset="0"/>
                <a:cs typeface="Times New Roman" pitchFamily="18" charset="0"/>
              </a:rPr>
              <a:t>2 twin size beds</a:t>
            </a:r>
          </a:p>
          <a:p>
            <a:pPr eaLnBrk="0" hangingPunct="0">
              <a:buFontTx/>
              <a:buChar char="•"/>
            </a:pPr>
            <a:r>
              <a:rPr lang="en-US" sz="1600">
                <a:latin typeface="Trebuchet MS" pitchFamily="34" charset="0"/>
                <a:ea typeface="Calibri" pitchFamily="34" charset="0"/>
                <a:cs typeface="Times New Roman" pitchFamily="18" charset="0"/>
              </a:rPr>
              <a:t>2 desks</a:t>
            </a:r>
          </a:p>
          <a:p>
            <a:pPr eaLnBrk="0" hangingPunct="0">
              <a:buFontTx/>
              <a:buChar char="•"/>
            </a:pPr>
            <a:r>
              <a:rPr lang="en-US" sz="1600">
                <a:latin typeface="Trebuchet MS" pitchFamily="34" charset="0"/>
                <a:ea typeface="Calibri" pitchFamily="34" charset="0"/>
                <a:cs typeface="Times New Roman" pitchFamily="18" charset="0"/>
              </a:rPr>
              <a:t>2 nightstands</a:t>
            </a:r>
          </a:p>
          <a:p>
            <a:pPr eaLnBrk="0" hangingPunct="0">
              <a:buFontTx/>
              <a:buChar char="•"/>
            </a:pPr>
            <a:r>
              <a:rPr lang="en-US" sz="1600">
                <a:latin typeface="Trebuchet MS" pitchFamily="34" charset="0"/>
                <a:ea typeface="Calibri" pitchFamily="34" charset="0"/>
                <a:cs typeface="Times New Roman" pitchFamily="18" charset="0"/>
              </a:rPr>
              <a:t>2 closets</a:t>
            </a:r>
          </a:p>
          <a:p>
            <a:pPr eaLnBrk="0" hangingPunct="0"/>
            <a:endParaRPr lang="en-US" sz="1600">
              <a:latin typeface="Trebuchet MS" pitchFamily="34" charset="0"/>
              <a:ea typeface="Calibri" pitchFamily="34" charset="0"/>
              <a:cs typeface="Times New Roman" pitchFamily="18" charset="0"/>
            </a:endParaRPr>
          </a:p>
          <a:p>
            <a:pPr eaLnBrk="0" hangingPunct="0"/>
            <a:r>
              <a:rPr lang="en-US" sz="1600" b="1" i="1">
                <a:latin typeface="Trebuchet MS" pitchFamily="34" charset="0"/>
                <a:ea typeface="Calibri" pitchFamily="34" charset="0"/>
                <a:cs typeface="Times New Roman" pitchFamily="18" charset="0"/>
              </a:rPr>
              <a:t>Roommates share the following:</a:t>
            </a:r>
            <a:endParaRPr lang="en-US" sz="1600">
              <a:latin typeface="Trebuchet MS" pitchFamily="34" charset="0"/>
              <a:ea typeface="Calibri" pitchFamily="34" charset="0"/>
              <a:cs typeface="Times New Roman" pitchFamily="18" charset="0"/>
            </a:endParaRPr>
          </a:p>
          <a:p>
            <a:pPr eaLnBrk="0" hangingPunct="0">
              <a:buFontTx/>
              <a:buChar char="•"/>
            </a:pPr>
            <a:r>
              <a:rPr lang="en-US" sz="1600">
                <a:latin typeface="Trebuchet MS" pitchFamily="34" charset="0"/>
                <a:ea typeface="Calibri" pitchFamily="34" charset="0"/>
                <a:cs typeface="Times New Roman" pitchFamily="18" charset="0"/>
              </a:rPr>
              <a:t>sink</a:t>
            </a:r>
          </a:p>
          <a:p>
            <a:pPr eaLnBrk="0" hangingPunct="0">
              <a:buFontTx/>
              <a:buChar char="•"/>
            </a:pPr>
            <a:r>
              <a:rPr lang="en-US" sz="1600">
                <a:latin typeface="Trebuchet MS" pitchFamily="34" charset="0"/>
                <a:ea typeface="Calibri" pitchFamily="34" charset="0"/>
                <a:cs typeface="Times New Roman" pitchFamily="18" charset="0"/>
              </a:rPr>
              <a:t>cable connection</a:t>
            </a:r>
          </a:p>
          <a:p>
            <a:pPr eaLnBrk="0" hangingPunct="0">
              <a:buFontTx/>
              <a:buChar char="•"/>
            </a:pPr>
            <a:r>
              <a:rPr lang="en-US" sz="1600">
                <a:latin typeface="Trebuchet MS" pitchFamily="34" charset="0"/>
                <a:ea typeface="Calibri" pitchFamily="34" charset="0"/>
                <a:cs typeface="Times New Roman" pitchFamily="18" charset="0"/>
              </a:rPr>
              <a:t>internet connection</a:t>
            </a:r>
          </a:p>
          <a:p>
            <a:pPr eaLnBrk="0" hangingPunct="0">
              <a:buFontTx/>
              <a:buChar char="•"/>
            </a:pPr>
            <a:r>
              <a:rPr lang="en-US" sz="1600">
                <a:latin typeface="Trebuchet MS" pitchFamily="34" charset="0"/>
                <a:ea typeface="Calibri" pitchFamily="34" charset="0"/>
                <a:cs typeface="Times New Roman" pitchFamily="18" charset="0"/>
              </a:rPr>
              <a:t>basic phone connection</a:t>
            </a:r>
          </a:p>
        </p:txBody>
      </p:sp>
      <p:pic>
        <p:nvPicPr>
          <p:cNvPr id="8197" name="Picture 5" descr="DSC00501"/>
          <p:cNvPicPr>
            <a:picLocks noChangeAspect="1" noChangeArrowheads="1"/>
          </p:cNvPicPr>
          <p:nvPr/>
        </p:nvPicPr>
        <p:blipFill>
          <a:blip r:embed="rId3"/>
          <a:srcRect b="10303"/>
          <a:stretch>
            <a:fillRect/>
          </a:stretch>
        </p:blipFill>
        <p:spPr bwMode="auto">
          <a:xfrm>
            <a:off x="5334000" y="4343400"/>
            <a:ext cx="3317875" cy="223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8" name="Picture 2" descr="C:\Documents and Settings\taylorj\My Documents\My Pictures\building photos\DSC00572.JPG"/>
          <p:cNvPicPr>
            <a:picLocks noChangeAspect="1" noChangeArrowheads="1"/>
          </p:cNvPicPr>
          <p:nvPr/>
        </p:nvPicPr>
        <p:blipFill>
          <a:blip r:embed="rId4"/>
          <a:srcRect/>
          <a:stretch>
            <a:fillRect/>
          </a:stretch>
        </p:blipFill>
        <p:spPr bwMode="auto">
          <a:xfrm>
            <a:off x="3581400" y="2667000"/>
            <a:ext cx="26416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9" name="Picture 3" descr="C:\Documents and Settings\taylorj\My Documents\My Pictures\building photos\DSC00573.JPG"/>
          <p:cNvPicPr>
            <a:picLocks noChangeAspect="1" noChangeArrowheads="1"/>
          </p:cNvPicPr>
          <p:nvPr/>
        </p:nvPicPr>
        <p:blipFill>
          <a:blip r:embed="rId5"/>
          <a:srcRect t="23334"/>
          <a:stretch>
            <a:fillRect/>
          </a:stretch>
        </p:blipFill>
        <p:spPr bwMode="auto">
          <a:xfrm>
            <a:off x="5715000" y="1219200"/>
            <a:ext cx="2916238"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5486400" cy="566738"/>
          </a:xfrm>
        </p:spPr>
        <p:txBody>
          <a:bodyPr/>
          <a:lstStyle/>
          <a:p>
            <a:pPr algn="ctr"/>
            <a:r>
              <a:rPr lang="en-US" sz="4000" smtClean="0"/>
              <a:t>Jeanes Hall</a:t>
            </a:r>
          </a:p>
        </p:txBody>
      </p:sp>
      <p:pic>
        <p:nvPicPr>
          <p:cNvPr id="5" name="Picture Placeholder 4" descr="DSC02350.JPG"/>
          <p:cNvPicPr>
            <a:picLocks noGrp="1" noChangeAspect="1"/>
          </p:cNvPicPr>
          <p:nvPr>
            <p:ph type="pic" idx="1"/>
          </p:nvPr>
        </p:nvPicPr>
        <p:blipFill>
          <a:blip r:embed="rId3" cstate="print"/>
          <a:srcRect b="14892"/>
          <a:stretch>
            <a:fillRect/>
          </a:stretch>
        </p:blipFill>
        <p:spPr>
          <a:xfrm>
            <a:off x="838200" y="762000"/>
            <a:ext cx="4267200" cy="2723797"/>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220" name="Text Placeholder 3"/>
          <p:cNvSpPr>
            <a:spLocks noGrp="1"/>
          </p:cNvSpPr>
          <p:nvPr>
            <p:ph type="body" sz="half" idx="2"/>
          </p:nvPr>
        </p:nvSpPr>
        <p:spPr>
          <a:xfrm>
            <a:off x="304800" y="3505200"/>
            <a:ext cx="5257800" cy="1295400"/>
          </a:xfrm>
        </p:spPr>
        <p:txBody>
          <a:bodyPr/>
          <a:lstStyle/>
          <a:p>
            <a:r>
              <a:rPr lang="en-US" smtClean="0">
                <a:latin typeface="Trebuchet MS" pitchFamily="34" charset="0"/>
              </a:rPr>
              <a:t>traditional, double occupancy, all male residence hall, with community showers/bathrooms. It is located</a:t>
            </a:r>
            <a:r>
              <a:rPr lang="en-US" b="1" smtClean="0">
                <a:latin typeface="Trebuchet MS" pitchFamily="34" charset="0"/>
              </a:rPr>
              <a:t> on R.W.E. Jones Drive, across from Jacob T. Stewart Hall</a:t>
            </a:r>
            <a:r>
              <a:rPr lang="en-US" smtClean="0">
                <a:latin typeface="Trebuchet MS" pitchFamily="34" charset="0"/>
              </a:rPr>
              <a:t>.  Jeanes Hall is a two story building that houses 100 students.  There is no classification requirement for this assignment</a:t>
            </a:r>
            <a:r>
              <a:rPr lang="en-US" smtClean="0"/>
              <a:t>.</a:t>
            </a:r>
          </a:p>
          <a:p>
            <a:endParaRPr lang="en-US" smtClean="0"/>
          </a:p>
        </p:txBody>
      </p:sp>
      <p:sp>
        <p:nvSpPr>
          <p:cNvPr id="9221" name="Rectangle 1"/>
          <p:cNvSpPr>
            <a:spLocks noChangeArrowheads="1"/>
          </p:cNvSpPr>
          <p:nvPr/>
        </p:nvSpPr>
        <p:spPr bwMode="auto">
          <a:xfrm>
            <a:off x="5715000" y="304800"/>
            <a:ext cx="3200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500" b="1" i="1">
                <a:latin typeface="Trebuchet MS" pitchFamily="34" charset="0"/>
                <a:ea typeface="Calibri" pitchFamily="34" charset="0"/>
                <a:cs typeface="Times New Roman" pitchFamily="18" charset="0"/>
              </a:rPr>
              <a:t>Each room has the following:</a:t>
            </a:r>
            <a:endParaRPr lang="en-US" sz="1500">
              <a:latin typeface="Trebuchet MS" pitchFamily="34" charset="0"/>
              <a:ea typeface="Calibri" pitchFamily="34" charset="0"/>
              <a:cs typeface="Times New Roman" pitchFamily="18" charset="0"/>
            </a:endParaRPr>
          </a:p>
          <a:p>
            <a:pPr eaLnBrk="0" hangingPunct="0">
              <a:buFontTx/>
              <a:buChar char="•"/>
            </a:pPr>
            <a:r>
              <a:rPr lang="en-US" sz="1500">
                <a:latin typeface="Trebuchet MS" pitchFamily="34" charset="0"/>
                <a:ea typeface="Calibri" pitchFamily="34" charset="0"/>
                <a:cs typeface="Times New Roman" pitchFamily="18" charset="0"/>
              </a:rPr>
              <a:t>2 twin size beds</a:t>
            </a:r>
          </a:p>
          <a:p>
            <a:pPr eaLnBrk="0" hangingPunct="0">
              <a:buFontTx/>
              <a:buChar char="•"/>
            </a:pPr>
            <a:r>
              <a:rPr lang="en-US" sz="1500">
                <a:latin typeface="Trebuchet MS" pitchFamily="34" charset="0"/>
                <a:ea typeface="Calibri" pitchFamily="34" charset="0"/>
                <a:cs typeface="Times New Roman" pitchFamily="18" charset="0"/>
              </a:rPr>
              <a:t>2 desks</a:t>
            </a:r>
          </a:p>
          <a:p>
            <a:pPr eaLnBrk="0" hangingPunct="0">
              <a:buFontTx/>
              <a:buChar char="•"/>
            </a:pPr>
            <a:r>
              <a:rPr lang="en-US" sz="1500">
                <a:latin typeface="Trebuchet MS" pitchFamily="34" charset="0"/>
                <a:ea typeface="Calibri" pitchFamily="34" charset="0"/>
                <a:cs typeface="Times New Roman" pitchFamily="18" charset="0"/>
              </a:rPr>
              <a:t>2 nightstands</a:t>
            </a:r>
          </a:p>
          <a:p>
            <a:pPr eaLnBrk="0" hangingPunct="0">
              <a:buFontTx/>
              <a:buChar char="•"/>
            </a:pPr>
            <a:r>
              <a:rPr lang="en-US" sz="1500">
                <a:latin typeface="Trebuchet MS" pitchFamily="34" charset="0"/>
                <a:ea typeface="Calibri" pitchFamily="34" charset="0"/>
                <a:cs typeface="Times New Roman" pitchFamily="18" charset="0"/>
              </a:rPr>
              <a:t>2 closets</a:t>
            </a:r>
          </a:p>
          <a:p>
            <a:pPr eaLnBrk="0" hangingPunct="0"/>
            <a:endParaRPr lang="en-US" sz="1500">
              <a:latin typeface="Trebuchet MS" pitchFamily="34" charset="0"/>
              <a:ea typeface="Calibri" pitchFamily="34" charset="0"/>
              <a:cs typeface="Times New Roman" pitchFamily="18" charset="0"/>
            </a:endParaRPr>
          </a:p>
          <a:p>
            <a:pPr eaLnBrk="0" hangingPunct="0"/>
            <a:r>
              <a:rPr lang="en-US" sz="1500" b="1" i="1">
                <a:latin typeface="Trebuchet MS" pitchFamily="34" charset="0"/>
                <a:ea typeface="Calibri" pitchFamily="34" charset="0"/>
                <a:cs typeface="Times New Roman" pitchFamily="18" charset="0"/>
              </a:rPr>
              <a:t>Roommates share the following:</a:t>
            </a:r>
            <a:endParaRPr lang="en-US" sz="1500">
              <a:latin typeface="Trebuchet MS" pitchFamily="34" charset="0"/>
              <a:ea typeface="Calibri" pitchFamily="34" charset="0"/>
              <a:cs typeface="Times New Roman" pitchFamily="18" charset="0"/>
            </a:endParaRPr>
          </a:p>
          <a:p>
            <a:pPr eaLnBrk="0" hangingPunct="0">
              <a:buFontTx/>
              <a:buChar char="•"/>
            </a:pPr>
            <a:r>
              <a:rPr lang="en-US" sz="1500">
                <a:latin typeface="Trebuchet MS" pitchFamily="34" charset="0"/>
                <a:ea typeface="Calibri" pitchFamily="34" charset="0"/>
                <a:cs typeface="Times New Roman" pitchFamily="18" charset="0"/>
              </a:rPr>
              <a:t>sink</a:t>
            </a:r>
          </a:p>
          <a:p>
            <a:pPr eaLnBrk="0" hangingPunct="0">
              <a:buFontTx/>
              <a:buChar char="•"/>
            </a:pPr>
            <a:r>
              <a:rPr lang="en-US" sz="1500">
                <a:latin typeface="Trebuchet MS" pitchFamily="34" charset="0"/>
                <a:ea typeface="Calibri" pitchFamily="34" charset="0"/>
                <a:cs typeface="Times New Roman" pitchFamily="18" charset="0"/>
              </a:rPr>
              <a:t>cable connection</a:t>
            </a:r>
          </a:p>
          <a:p>
            <a:pPr eaLnBrk="0" hangingPunct="0">
              <a:buFontTx/>
              <a:buChar char="•"/>
            </a:pPr>
            <a:r>
              <a:rPr lang="en-US" sz="1500">
                <a:latin typeface="Trebuchet MS" pitchFamily="34" charset="0"/>
                <a:ea typeface="Calibri" pitchFamily="34" charset="0"/>
                <a:cs typeface="Times New Roman" pitchFamily="18" charset="0"/>
              </a:rPr>
              <a:t>internet connection</a:t>
            </a:r>
          </a:p>
          <a:p>
            <a:pPr eaLnBrk="0" hangingPunct="0">
              <a:buFontTx/>
              <a:buChar char="•"/>
            </a:pPr>
            <a:r>
              <a:rPr lang="en-US" sz="1500">
                <a:latin typeface="Trebuchet MS" pitchFamily="34" charset="0"/>
                <a:ea typeface="Calibri" pitchFamily="34" charset="0"/>
                <a:cs typeface="Times New Roman" pitchFamily="18" charset="0"/>
              </a:rPr>
              <a:t>basic phone connection</a:t>
            </a:r>
          </a:p>
        </p:txBody>
      </p:sp>
      <p:pic>
        <p:nvPicPr>
          <p:cNvPr id="7" name="Picture 6" descr="DSC02347.JPG"/>
          <p:cNvPicPr>
            <a:picLocks noChangeAspect="1"/>
          </p:cNvPicPr>
          <p:nvPr/>
        </p:nvPicPr>
        <p:blipFill>
          <a:blip r:embed="rId4" cstate="print"/>
          <a:srcRect l="6250"/>
          <a:stretch>
            <a:fillRect/>
          </a:stretch>
        </p:blipFill>
        <p:spPr>
          <a:xfrm>
            <a:off x="5791200" y="2971800"/>
            <a:ext cx="2990850" cy="2209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DSC02348.JPG"/>
          <p:cNvPicPr>
            <a:picLocks noChangeAspect="1"/>
          </p:cNvPicPr>
          <p:nvPr/>
        </p:nvPicPr>
        <p:blipFill>
          <a:blip r:embed="rId5" cstate="print"/>
          <a:stretch>
            <a:fillRect/>
          </a:stretch>
        </p:blipFill>
        <p:spPr>
          <a:xfrm>
            <a:off x="4114800" y="4648200"/>
            <a:ext cx="2540000" cy="190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3276600" cy="1130300"/>
          </a:xfrm>
        </p:spPr>
        <p:txBody>
          <a:bodyPr/>
          <a:lstStyle/>
          <a:p>
            <a:pPr eaLnBrk="1" hangingPunct="1"/>
            <a:r>
              <a:rPr lang="en-US" sz="4400" smtClean="0"/>
              <a:t>Hunter Hall</a:t>
            </a:r>
          </a:p>
        </p:txBody>
      </p:sp>
      <p:sp>
        <p:nvSpPr>
          <p:cNvPr id="4" name="Text Placeholder 3"/>
          <p:cNvSpPr>
            <a:spLocks noGrp="1"/>
          </p:cNvSpPr>
          <p:nvPr>
            <p:ph type="body" sz="half" idx="2"/>
          </p:nvPr>
        </p:nvSpPr>
        <p:spPr>
          <a:xfrm>
            <a:off x="3810000" y="381000"/>
            <a:ext cx="5029200" cy="1447800"/>
          </a:xfrm>
        </p:spPr>
        <p:txBody>
          <a:bodyPr rtlCol="0">
            <a:normAutofit/>
          </a:bodyPr>
          <a:lstStyle/>
          <a:p>
            <a:pPr eaLnBrk="1" fontAlgn="auto" hangingPunct="1">
              <a:spcAft>
                <a:spcPts val="0"/>
              </a:spcAft>
              <a:buFont typeface="Arial" pitchFamily="34" charset="0"/>
              <a:buNone/>
              <a:defRPr/>
            </a:pPr>
            <a:r>
              <a:rPr lang="en-US" sz="1600" dirty="0" smtClean="0">
                <a:latin typeface="+mj-lt"/>
              </a:rPr>
              <a:t>traditional, double occupancy/suite style, all female residence hall.  It is located on Main Street across from the </a:t>
            </a:r>
            <a:r>
              <a:rPr lang="en-US" sz="1600" dirty="0" err="1" smtClean="0">
                <a:latin typeface="+mj-lt"/>
              </a:rPr>
              <a:t>Favrot</a:t>
            </a:r>
            <a:r>
              <a:rPr lang="en-US" sz="1600" dirty="0" smtClean="0">
                <a:latin typeface="+mj-lt"/>
              </a:rPr>
              <a:t> Student Union.  Hunter Hall is a two story building that houses 92 students.  There is no classification requirement for this assignment.</a:t>
            </a:r>
            <a:endParaRPr lang="en-US" sz="1600" dirty="0">
              <a:latin typeface="+mj-lt"/>
            </a:endParaRPr>
          </a:p>
        </p:txBody>
      </p:sp>
      <p:sp>
        <p:nvSpPr>
          <p:cNvPr id="10244" name="Rectangle 1"/>
          <p:cNvSpPr>
            <a:spLocks noChangeArrowheads="1"/>
          </p:cNvSpPr>
          <p:nvPr/>
        </p:nvSpPr>
        <p:spPr bwMode="auto">
          <a:xfrm>
            <a:off x="533400" y="1492250"/>
            <a:ext cx="2895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i="1">
                <a:latin typeface="Trebuchet MS" pitchFamily="34" charset="0"/>
                <a:ea typeface="Calibri" pitchFamily="34" charset="0"/>
                <a:cs typeface="Times New Roman" pitchFamily="18" charset="0"/>
              </a:rPr>
              <a:t>Each room has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2 twin size beds</a:t>
            </a:r>
          </a:p>
          <a:p>
            <a:pPr eaLnBrk="0" hangingPunct="0">
              <a:buFontTx/>
              <a:buChar char="•"/>
            </a:pPr>
            <a:r>
              <a:rPr lang="en-US" sz="1400">
                <a:latin typeface="Trebuchet MS" pitchFamily="34" charset="0"/>
                <a:ea typeface="Calibri" pitchFamily="34" charset="0"/>
                <a:cs typeface="Times New Roman" pitchFamily="18" charset="0"/>
              </a:rPr>
              <a:t>2 desk &amp; chairs</a:t>
            </a:r>
          </a:p>
          <a:p>
            <a:pPr eaLnBrk="0" hangingPunct="0">
              <a:buFontTx/>
              <a:buChar char="•"/>
            </a:pPr>
            <a:r>
              <a:rPr lang="en-US" sz="1400">
                <a:latin typeface="Trebuchet MS" pitchFamily="34" charset="0"/>
                <a:ea typeface="Calibri" pitchFamily="34" charset="0"/>
                <a:cs typeface="Times New Roman" pitchFamily="18" charset="0"/>
              </a:rPr>
              <a:t>2 nightstands</a:t>
            </a:r>
          </a:p>
          <a:p>
            <a:pPr eaLnBrk="0" hangingPunct="0">
              <a:buFontTx/>
              <a:buChar char="•"/>
            </a:pPr>
            <a:r>
              <a:rPr lang="en-US" sz="1400">
                <a:latin typeface="Trebuchet MS" pitchFamily="34" charset="0"/>
                <a:ea typeface="Calibri" pitchFamily="34" charset="0"/>
                <a:cs typeface="Times New Roman" pitchFamily="18" charset="0"/>
              </a:rPr>
              <a:t>2 armoires</a:t>
            </a:r>
          </a:p>
          <a:p>
            <a:pPr eaLnBrk="0" hangingPunct="0"/>
            <a:endParaRPr lang="en-US" sz="1400">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Roommates share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cable connection</a:t>
            </a:r>
          </a:p>
          <a:p>
            <a:pPr eaLnBrk="0" hangingPunct="0">
              <a:buFontTx/>
              <a:buChar char="•"/>
            </a:pPr>
            <a:r>
              <a:rPr lang="en-US" sz="1400">
                <a:latin typeface="Trebuchet MS" pitchFamily="34" charset="0"/>
                <a:ea typeface="Calibri" pitchFamily="34" charset="0"/>
                <a:cs typeface="Times New Roman" pitchFamily="18" charset="0"/>
              </a:rPr>
              <a:t>internet connection</a:t>
            </a:r>
          </a:p>
          <a:p>
            <a:pPr eaLnBrk="0" hangingPunct="0">
              <a:buFontTx/>
              <a:buChar char="•"/>
            </a:pPr>
            <a:r>
              <a:rPr lang="en-US" sz="1400">
                <a:latin typeface="Trebuchet MS" pitchFamily="34" charset="0"/>
                <a:ea typeface="Calibri" pitchFamily="34" charset="0"/>
                <a:cs typeface="Times New Roman" pitchFamily="18" charset="0"/>
              </a:rPr>
              <a:t>basic phone connection</a:t>
            </a:r>
          </a:p>
          <a:p>
            <a:pPr eaLnBrk="0" hangingPunct="0"/>
            <a:endParaRPr lang="en-US" sz="1400" b="1" i="1">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Suitemates share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1 toilet</a:t>
            </a:r>
          </a:p>
          <a:p>
            <a:pPr eaLnBrk="0" hangingPunct="0">
              <a:buFontTx/>
              <a:buChar char="•"/>
            </a:pPr>
            <a:r>
              <a:rPr lang="en-US" sz="1400">
                <a:latin typeface="Trebuchet MS" pitchFamily="34" charset="0"/>
                <a:ea typeface="Calibri" pitchFamily="34" charset="0"/>
                <a:cs typeface="Times New Roman" pitchFamily="18" charset="0"/>
              </a:rPr>
              <a:t>1 showers</a:t>
            </a:r>
          </a:p>
          <a:p>
            <a:pPr eaLnBrk="0" hangingPunct="0">
              <a:buFontTx/>
              <a:buChar char="•"/>
            </a:pPr>
            <a:r>
              <a:rPr lang="en-US" sz="1400">
                <a:latin typeface="Trebuchet MS" pitchFamily="34" charset="0"/>
                <a:ea typeface="Calibri" pitchFamily="34" charset="0"/>
                <a:cs typeface="Times New Roman" pitchFamily="18" charset="0"/>
              </a:rPr>
              <a:t>2 sinks</a:t>
            </a:r>
          </a:p>
        </p:txBody>
      </p:sp>
      <p:pic>
        <p:nvPicPr>
          <p:cNvPr id="9221" name="Picture 2" descr="C:\Documents and Settings\taylorj\My Documents\My Pictures\building photos\DSC00543.JPG"/>
          <p:cNvPicPr>
            <a:picLocks noChangeAspect="1" noChangeArrowheads="1"/>
          </p:cNvPicPr>
          <p:nvPr/>
        </p:nvPicPr>
        <p:blipFill>
          <a:blip r:embed="rId3" cstate="print"/>
          <a:srcRect/>
          <a:stretch>
            <a:fillRect/>
          </a:stretch>
        </p:blipFill>
        <p:spPr bwMode="auto">
          <a:xfrm>
            <a:off x="5080000" y="3657600"/>
            <a:ext cx="3556000"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222" name="Picture 3" descr="C:\Documents and Settings\taylorj\My Documents\My Pictures\building photos\DSC00566.JPG"/>
          <p:cNvPicPr>
            <a:picLocks noChangeAspect="1" noChangeArrowheads="1"/>
          </p:cNvPicPr>
          <p:nvPr/>
        </p:nvPicPr>
        <p:blipFill>
          <a:blip r:embed="rId4" cstate="print"/>
          <a:srcRect/>
          <a:stretch>
            <a:fillRect/>
          </a:stretch>
        </p:blipFill>
        <p:spPr bwMode="auto">
          <a:xfrm>
            <a:off x="3048000" y="1752600"/>
            <a:ext cx="2971800" cy="2228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3276600" cy="1130300"/>
          </a:xfrm>
        </p:spPr>
        <p:txBody>
          <a:bodyPr/>
          <a:lstStyle/>
          <a:p>
            <a:pPr eaLnBrk="1" hangingPunct="1"/>
            <a:r>
              <a:rPr lang="en-US" sz="3800" smtClean="0"/>
              <a:t>Robinson Hall</a:t>
            </a:r>
          </a:p>
        </p:txBody>
      </p:sp>
      <p:sp>
        <p:nvSpPr>
          <p:cNvPr id="11267" name="Rectangle 1"/>
          <p:cNvSpPr>
            <a:spLocks noChangeArrowheads="1"/>
          </p:cNvSpPr>
          <p:nvPr/>
        </p:nvSpPr>
        <p:spPr bwMode="auto">
          <a:xfrm>
            <a:off x="533400" y="1492250"/>
            <a:ext cx="2895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i="1">
                <a:latin typeface="Trebuchet MS" pitchFamily="34" charset="0"/>
                <a:ea typeface="Calibri" pitchFamily="34" charset="0"/>
                <a:cs typeface="Times New Roman" pitchFamily="18" charset="0"/>
              </a:rPr>
              <a:t>Each room has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2 twin size beds</a:t>
            </a:r>
          </a:p>
          <a:p>
            <a:pPr eaLnBrk="0" hangingPunct="0">
              <a:buFontTx/>
              <a:buChar char="•"/>
            </a:pPr>
            <a:r>
              <a:rPr lang="en-US" sz="1400">
                <a:latin typeface="Trebuchet MS" pitchFamily="34" charset="0"/>
                <a:ea typeface="Calibri" pitchFamily="34" charset="0"/>
                <a:cs typeface="Times New Roman" pitchFamily="18" charset="0"/>
              </a:rPr>
              <a:t>2 desk &amp; chairs</a:t>
            </a:r>
          </a:p>
          <a:p>
            <a:pPr eaLnBrk="0" hangingPunct="0">
              <a:buFontTx/>
              <a:buChar char="•"/>
            </a:pPr>
            <a:r>
              <a:rPr lang="en-US" sz="1400">
                <a:latin typeface="Trebuchet MS" pitchFamily="34" charset="0"/>
                <a:ea typeface="Calibri" pitchFamily="34" charset="0"/>
                <a:cs typeface="Times New Roman" pitchFamily="18" charset="0"/>
              </a:rPr>
              <a:t>2 nightstands</a:t>
            </a:r>
          </a:p>
          <a:p>
            <a:pPr eaLnBrk="0" hangingPunct="0">
              <a:buFontTx/>
              <a:buChar char="•"/>
            </a:pPr>
            <a:r>
              <a:rPr lang="en-US" sz="1400">
                <a:latin typeface="Trebuchet MS" pitchFamily="34" charset="0"/>
                <a:ea typeface="Calibri" pitchFamily="34" charset="0"/>
                <a:cs typeface="Times New Roman" pitchFamily="18" charset="0"/>
              </a:rPr>
              <a:t>2 armoires</a:t>
            </a:r>
          </a:p>
          <a:p>
            <a:pPr eaLnBrk="0" hangingPunct="0"/>
            <a:endParaRPr lang="en-US" sz="1400">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Roommates share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cable connection</a:t>
            </a:r>
          </a:p>
          <a:p>
            <a:pPr eaLnBrk="0" hangingPunct="0">
              <a:buFontTx/>
              <a:buChar char="•"/>
            </a:pPr>
            <a:r>
              <a:rPr lang="en-US" sz="1400">
                <a:latin typeface="Trebuchet MS" pitchFamily="34" charset="0"/>
                <a:ea typeface="Calibri" pitchFamily="34" charset="0"/>
                <a:cs typeface="Times New Roman" pitchFamily="18" charset="0"/>
              </a:rPr>
              <a:t>internet connection</a:t>
            </a:r>
          </a:p>
          <a:p>
            <a:pPr eaLnBrk="0" hangingPunct="0">
              <a:buFontTx/>
              <a:buChar char="•"/>
            </a:pPr>
            <a:r>
              <a:rPr lang="en-US" sz="1400">
                <a:latin typeface="Trebuchet MS" pitchFamily="34" charset="0"/>
                <a:ea typeface="Calibri" pitchFamily="34" charset="0"/>
                <a:cs typeface="Times New Roman" pitchFamily="18" charset="0"/>
              </a:rPr>
              <a:t>basic phone connection</a:t>
            </a:r>
          </a:p>
          <a:p>
            <a:pPr eaLnBrk="0" hangingPunct="0"/>
            <a:endParaRPr lang="en-US" sz="1400" b="1" i="1">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Suitemates share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1 toilet</a:t>
            </a:r>
          </a:p>
          <a:p>
            <a:pPr eaLnBrk="0" hangingPunct="0">
              <a:buFontTx/>
              <a:buChar char="•"/>
            </a:pPr>
            <a:r>
              <a:rPr lang="en-US" sz="1400">
                <a:latin typeface="Trebuchet MS" pitchFamily="34" charset="0"/>
                <a:ea typeface="Calibri" pitchFamily="34" charset="0"/>
                <a:cs typeface="Times New Roman" pitchFamily="18" charset="0"/>
              </a:rPr>
              <a:t>1 showers</a:t>
            </a:r>
          </a:p>
          <a:p>
            <a:pPr eaLnBrk="0" hangingPunct="0">
              <a:buFontTx/>
              <a:buChar char="•"/>
            </a:pPr>
            <a:r>
              <a:rPr lang="en-US" sz="1400">
                <a:latin typeface="Trebuchet MS" pitchFamily="34" charset="0"/>
                <a:ea typeface="Calibri" pitchFamily="34" charset="0"/>
                <a:cs typeface="Times New Roman" pitchFamily="18" charset="0"/>
              </a:rPr>
              <a:t>2 sinks</a:t>
            </a:r>
          </a:p>
        </p:txBody>
      </p:sp>
      <p:sp>
        <p:nvSpPr>
          <p:cNvPr id="6" name="Rectangle 5"/>
          <p:cNvSpPr/>
          <p:nvPr/>
        </p:nvSpPr>
        <p:spPr>
          <a:xfrm>
            <a:off x="3810000" y="457200"/>
            <a:ext cx="5029200" cy="1323975"/>
          </a:xfrm>
          <a:prstGeom prst="rect">
            <a:avLst/>
          </a:prstGeom>
        </p:spPr>
        <p:txBody>
          <a:bodyPr>
            <a:spAutoFit/>
          </a:bodyPr>
          <a:lstStyle/>
          <a:p>
            <a:pPr fontAlgn="auto">
              <a:spcBef>
                <a:spcPts val="0"/>
              </a:spcBef>
              <a:spcAft>
                <a:spcPts val="0"/>
              </a:spcAft>
              <a:defRPr/>
            </a:pPr>
            <a:r>
              <a:rPr lang="en-US" sz="1600" dirty="0">
                <a:latin typeface="+mj-lt"/>
              </a:rPr>
              <a:t>traditional, double occupancy/suite style, all female residence hall.  It is located on Main Street across from the </a:t>
            </a:r>
            <a:r>
              <a:rPr lang="en-US" sz="1600" dirty="0" err="1">
                <a:latin typeface="+mj-lt"/>
              </a:rPr>
              <a:t>Favrot</a:t>
            </a:r>
            <a:r>
              <a:rPr lang="en-US" sz="1600" dirty="0">
                <a:latin typeface="+mj-lt"/>
              </a:rPr>
              <a:t> Student Union.  Robinson Hall is a two story building that houses 72 students.  There is no classification requirement for this assignment.</a:t>
            </a:r>
          </a:p>
        </p:txBody>
      </p:sp>
      <p:pic>
        <p:nvPicPr>
          <p:cNvPr id="10245" name="Picture 2" descr="C:\Documents and Settings\taylorj\My Documents\My Pictures\building photos\DSC00498.JPG"/>
          <p:cNvPicPr>
            <a:picLocks noChangeAspect="1" noChangeArrowheads="1"/>
          </p:cNvPicPr>
          <p:nvPr/>
        </p:nvPicPr>
        <p:blipFill>
          <a:blip r:embed="rId3" cstate="print"/>
          <a:srcRect b="33333"/>
          <a:stretch>
            <a:fillRect/>
          </a:stretch>
        </p:blipFill>
        <p:spPr bwMode="auto">
          <a:xfrm>
            <a:off x="3733800" y="1828800"/>
            <a:ext cx="4876800" cy="2438400"/>
          </a:xfrm>
          <a:prstGeom prst="rect">
            <a:avLst/>
          </a:prstGeom>
          <a:ln>
            <a:noFill/>
          </a:ln>
          <a:effectLst>
            <a:softEdge rad="112500"/>
          </a:effectLst>
        </p:spPr>
      </p:pic>
      <p:pic>
        <p:nvPicPr>
          <p:cNvPr id="10246" name="Picture 3" descr="C:\Documents and Settings\taylorj\My Documents\My Pictures\building photos\DSC00496.JPG"/>
          <p:cNvPicPr>
            <a:picLocks noChangeAspect="1" noChangeArrowheads="1"/>
          </p:cNvPicPr>
          <p:nvPr/>
        </p:nvPicPr>
        <p:blipFill>
          <a:blip r:embed="rId4" cstate="print"/>
          <a:srcRect l="16406" t="4688"/>
          <a:stretch>
            <a:fillRect/>
          </a:stretch>
        </p:blipFill>
        <p:spPr bwMode="auto">
          <a:xfrm>
            <a:off x="4724400" y="4343400"/>
            <a:ext cx="2819400" cy="2411413"/>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p:cNvSpPr>
          <p:nvPr>
            <p:ph type="title"/>
          </p:nvPr>
        </p:nvSpPr>
        <p:spPr>
          <a:xfrm>
            <a:off x="457200" y="0"/>
            <a:ext cx="8229600" cy="1143000"/>
          </a:xfrm>
        </p:spPr>
        <p:txBody>
          <a:bodyPr/>
          <a:lstStyle/>
          <a:p>
            <a:pPr eaLnBrk="1" hangingPunct="1"/>
            <a:r>
              <a:rPr lang="en-US" smtClean="0"/>
              <a:t>Richmond Hall</a:t>
            </a:r>
          </a:p>
        </p:txBody>
      </p:sp>
      <p:sp>
        <p:nvSpPr>
          <p:cNvPr id="12291" name="Rectangle 5"/>
          <p:cNvSpPr>
            <a:spLocks noChangeArrowheads="1"/>
          </p:cNvSpPr>
          <p:nvPr/>
        </p:nvSpPr>
        <p:spPr bwMode="auto">
          <a:xfrm>
            <a:off x="609600" y="788988"/>
            <a:ext cx="81534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600">
                <a:latin typeface="Trebuchet MS" pitchFamily="34" charset="0"/>
              </a:rPr>
              <a:t>co-ed, two-story apartment style facility with 2 bedroom/1bath apartments and 1 bedroom/1bath apartments.  Located off of Facilities Drive, Richmond is home to 25 upperclassmen residents.</a:t>
            </a:r>
            <a:r>
              <a:rPr lang="en-US"/>
              <a:t>  </a:t>
            </a:r>
          </a:p>
        </p:txBody>
      </p:sp>
      <p:sp>
        <p:nvSpPr>
          <p:cNvPr id="12292" name="Rectangle 6"/>
          <p:cNvSpPr>
            <a:spLocks noChangeArrowheads="1"/>
          </p:cNvSpPr>
          <p:nvPr/>
        </p:nvSpPr>
        <p:spPr bwMode="auto">
          <a:xfrm>
            <a:off x="5334000" y="1600200"/>
            <a:ext cx="3505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500" b="1" i="1">
                <a:latin typeface="Trebuchet MS" pitchFamily="34" charset="0"/>
              </a:rPr>
              <a:t>Each bedroom has the following:</a:t>
            </a:r>
            <a:endParaRPr lang="en-US" sz="1500">
              <a:latin typeface="Trebuchet MS" pitchFamily="34" charset="0"/>
            </a:endParaRPr>
          </a:p>
          <a:p>
            <a:pPr>
              <a:buFont typeface="Arial" charset="0"/>
              <a:buChar char="•"/>
            </a:pPr>
            <a:r>
              <a:rPr lang="en-US" sz="1500">
                <a:latin typeface="Trebuchet MS" pitchFamily="34" charset="0"/>
              </a:rPr>
              <a:t>twin size bed</a:t>
            </a:r>
          </a:p>
          <a:p>
            <a:pPr>
              <a:buFont typeface="Arial" charset="0"/>
              <a:buChar char="•"/>
            </a:pPr>
            <a:r>
              <a:rPr lang="en-US" sz="1500">
                <a:latin typeface="Trebuchet MS" pitchFamily="34" charset="0"/>
              </a:rPr>
              <a:t>nightstand</a:t>
            </a:r>
          </a:p>
          <a:p>
            <a:pPr>
              <a:buFont typeface="Arial" charset="0"/>
              <a:buChar char="•"/>
            </a:pPr>
            <a:r>
              <a:rPr lang="en-US" sz="1500">
                <a:latin typeface="Trebuchet MS" pitchFamily="34" charset="0"/>
              </a:rPr>
              <a:t>closet</a:t>
            </a:r>
          </a:p>
          <a:p>
            <a:pPr>
              <a:buFont typeface="Arial" charset="0"/>
              <a:buChar char="•"/>
            </a:pPr>
            <a:r>
              <a:rPr lang="en-US" sz="1500">
                <a:latin typeface="Trebuchet MS" pitchFamily="34" charset="0"/>
              </a:rPr>
              <a:t>basic phone connection</a:t>
            </a:r>
          </a:p>
          <a:p>
            <a:pPr>
              <a:buFont typeface="Arial" charset="0"/>
              <a:buChar char="•"/>
            </a:pPr>
            <a:r>
              <a:rPr lang="en-US" sz="1500">
                <a:latin typeface="Trebuchet MS" pitchFamily="34" charset="0"/>
              </a:rPr>
              <a:t>cable connection</a:t>
            </a:r>
          </a:p>
          <a:p>
            <a:pPr>
              <a:buFont typeface="Arial" charset="0"/>
              <a:buChar char="•"/>
            </a:pPr>
            <a:r>
              <a:rPr lang="en-US" sz="1500">
                <a:latin typeface="Trebuchet MS" pitchFamily="34" charset="0"/>
              </a:rPr>
              <a:t>wireless internet connection</a:t>
            </a:r>
          </a:p>
          <a:p>
            <a:endParaRPr lang="en-US" sz="1500" b="1" i="1">
              <a:latin typeface="Trebuchet MS" pitchFamily="34" charset="0"/>
            </a:endParaRPr>
          </a:p>
          <a:p>
            <a:r>
              <a:rPr lang="en-US" sz="1500" b="1" i="1">
                <a:latin typeface="Trebuchet MS" pitchFamily="34" charset="0"/>
              </a:rPr>
              <a:t>Each apartment style unit shares the following</a:t>
            </a:r>
            <a:r>
              <a:rPr lang="en-US" sz="1500">
                <a:latin typeface="Trebuchet MS" pitchFamily="34" charset="0"/>
              </a:rPr>
              <a:t>:</a:t>
            </a:r>
          </a:p>
          <a:p>
            <a:pPr>
              <a:buFont typeface="Arial" charset="0"/>
              <a:buChar char="•"/>
            </a:pPr>
            <a:r>
              <a:rPr lang="en-US" sz="1500">
                <a:latin typeface="Trebuchet MS" pitchFamily="34" charset="0"/>
              </a:rPr>
              <a:t>kitchen (cabinets, refrigerator, sink, stove, table, chairs)</a:t>
            </a:r>
          </a:p>
          <a:p>
            <a:pPr>
              <a:buFont typeface="Arial" charset="0"/>
              <a:buChar char="•"/>
            </a:pPr>
            <a:r>
              <a:rPr lang="en-US" sz="1500">
                <a:latin typeface="Trebuchet MS" pitchFamily="34" charset="0"/>
              </a:rPr>
              <a:t>living room (sofa, chair, entertainment center, coffee table, end table, basic phone service, cable connection)</a:t>
            </a:r>
          </a:p>
          <a:p>
            <a:pPr>
              <a:buFont typeface="Arial" charset="0"/>
              <a:buChar char="•"/>
            </a:pPr>
            <a:r>
              <a:rPr lang="en-US" sz="1500">
                <a:latin typeface="Trebuchet MS" pitchFamily="34" charset="0"/>
              </a:rPr>
              <a:t>bathroom (shower/tub, toilet)</a:t>
            </a:r>
          </a:p>
        </p:txBody>
      </p:sp>
      <p:pic>
        <p:nvPicPr>
          <p:cNvPr id="12293" name="Picture 5" descr="DSC00494"/>
          <p:cNvPicPr>
            <a:picLocks noChangeAspect="1" noChangeArrowheads="1"/>
          </p:cNvPicPr>
          <p:nvPr/>
        </p:nvPicPr>
        <p:blipFill>
          <a:blip r:embed="rId3"/>
          <a:srcRect b="22581"/>
          <a:stretch>
            <a:fillRect/>
          </a:stretch>
        </p:blipFill>
        <p:spPr bwMode="auto">
          <a:xfrm>
            <a:off x="228600" y="1600200"/>
            <a:ext cx="2755900" cy="1600200"/>
          </a:xfrm>
          <a:prstGeom prst="rect">
            <a:avLst/>
          </a:prstGeom>
          <a:ln>
            <a:noFill/>
          </a:ln>
          <a:effectLst>
            <a:outerShdw blurRad="292100" dist="139700" dir="2700000" algn="tl" rotWithShape="0">
              <a:srgbClr val="333333">
                <a:alpha val="65000"/>
              </a:srgbClr>
            </a:outerShdw>
          </a:effectLst>
        </p:spPr>
      </p:pic>
      <p:pic>
        <p:nvPicPr>
          <p:cNvPr id="12294" name="Picture 2" descr="C:\Documents and Settings\taylorj\My Documents\My Pictures\building photos\DSC00555.JPG"/>
          <p:cNvPicPr>
            <a:picLocks noChangeAspect="1" noChangeArrowheads="1"/>
          </p:cNvPicPr>
          <p:nvPr/>
        </p:nvPicPr>
        <p:blipFill>
          <a:blip r:embed="rId4"/>
          <a:srcRect r="30612"/>
          <a:stretch>
            <a:fillRect/>
          </a:stretch>
        </p:blipFill>
        <p:spPr bwMode="auto">
          <a:xfrm>
            <a:off x="3124200" y="2057400"/>
            <a:ext cx="2168525" cy="2343150"/>
          </a:xfrm>
          <a:prstGeom prst="rect">
            <a:avLst/>
          </a:prstGeom>
          <a:ln>
            <a:noFill/>
          </a:ln>
          <a:effectLst>
            <a:outerShdw blurRad="292100" dist="139700" dir="2700000" algn="tl" rotWithShape="0">
              <a:srgbClr val="333333">
                <a:alpha val="65000"/>
              </a:srgbClr>
            </a:outerShdw>
          </a:effectLst>
        </p:spPr>
      </p:pic>
      <p:pic>
        <p:nvPicPr>
          <p:cNvPr id="12295" name="Picture 3" descr="C:\Documents and Settings\taylorj\My Documents\My Pictures\building photos\DSC00553.JPG"/>
          <p:cNvPicPr>
            <a:picLocks noChangeAspect="1" noChangeArrowheads="1"/>
          </p:cNvPicPr>
          <p:nvPr/>
        </p:nvPicPr>
        <p:blipFill>
          <a:blip r:embed="rId5"/>
          <a:srcRect t="28204"/>
          <a:stretch>
            <a:fillRect/>
          </a:stretch>
        </p:blipFill>
        <p:spPr bwMode="auto">
          <a:xfrm>
            <a:off x="228600" y="3429000"/>
            <a:ext cx="2743200" cy="1476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152400"/>
            <a:ext cx="7924800" cy="914400"/>
          </a:xfrm>
        </p:spPr>
        <p:txBody>
          <a:bodyPr/>
          <a:lstStyle/>
          <a:p>
            <a:pPr algn="r" eaLnBrk="1" hangingPunct="1"/>
            <a:r>
              <a:rPr lang="en-US" sz="3200" smtClean="0"/>
              <a:t>Tiger Village Jones, Truth, Tubman,              Adams &amp; Holland</a:t>
            </a:r>
          </a:p>
        </p:txBody>
      </p:sp>
      <p:sp>
        <p:nvSpPr>
          <p:cNvPr id="13315" name="Rectangle 1"/>
          <p:cNvSpPr>
            <a:spLocks noChangeArrowheads="1"/>
          </p:cNvSpPr>
          <p:nvPr/>
        </p:nvSpPr>
        <p:spPr bwMode="auto">
          <a:xfrm>
            <a:off x="3352800" y="5272088"/>
            <a:ext cx="5562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1600">
                <a:latin typeface="Trebuchet MS" pitchFamily="34" charset="0"/>
                <a:ea typeface="Calibri" pitchFamily="34" charset="0"/>
                <a:cs typeface="Times New Roman" pitchFamily="18" charset="0"/>
              </a:rPr>
              <a:t>apartment style residence halls featuring 2 bedroom/1 bath  and 4 bedroom/2 baths.  Located on R.W.E. Jones Drive, these facilities are three-story buildings that house 94-190 students per building.  These buildings are for upperclassmen only.</a:t>
            </a:r>
          </a:p>
        </p:txBody>
      </p:sp>
      <p:sp>
        <p:nvSpPr>
          <p:cNvPr id="13316" name="Rectangle 2"/>
          <p:cNvSpPr>
            <a:spLocks noChangeArrowheads="1"/>
          </p:cNvSpPr>
          <p:nvPr/>
        </p:nvSpPr>
        <p:spPr bwMode="auto">
          <a:xfrm>
            <a:off x="381000" y="704850"/>
            <a:ext cx="3733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i="1">
                <a:latin typeface="Trebuchet MS" pitchFamily="34" charset="0"/>
                <a:ea typeface="Calibri" pitchFamily="34" charset="0"/>
                <a:cs typeface="Times New Roman" pitchFamily="18" charset="0"/>
              </a:rPr>
              <a:t>Each bedroom has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twin size bed</a:t>
            </a:r>
          </a:p>
          <a:p>
            <a:pPr eaLnBrk="0" hangingPunct="0">
              <a:buFontTx/>
              <a:buChar char="•"/>
            </a:pPr>
            <a:r>
              <a:rPr lang="en-US" sz="1400">
                <a:latin typeface="Trebuchet MS" pitchFamily="34" charset="0"/>
                <a:ea typeface="Calibri" pitchFamily="34" charset="0"/>
                <a:cs typeface="Times New Roman" pitchFamily="18" charset="0"/>
              </a:rPr>
              <a:t>desk &amp; chair</a:t>
            </a:r>
          </a:p>
          <a:p>
            <a:pPr eaLnBrk="0" hangingPunct="0">
              <a:buFontTx/>
              <a:buChar char="•"/>
            </a:pPr>
            <a:r>
              <a:rPr lang="en-US" sz="1400">
                <a:latin typeface="Trebuchet MS" pitchFamily="34" charset="0"/>
                <a:ea typeface="Calibri" pitchFamily="34" charset="0"/>
                <a:cs typeface="Times New Roman" pitchFamily="18" charset="0"/>
              </a:rPr>
              <a:t>nightstand</a:t>
            </a:r>
          </a:p>
          <a:p>
            <a:pPr eaLnBrk="0" hangingPunct="0">
              <a:buFontTx/>
              <a:buChar char="•"/>
            </a:pPr>
            <a:r>
              <a:rPr lang="en-US" sz="1400">
                <a:latin typeface="Trebuchet MS" pitchFamily="34" charset="0"/>
                <a:ea typeface="Calibri" pitchFamily="34" charset="0"/>
                <a:cs typeface="Times New Roman" pitchFamily="18" charset="0"/>
              </a:rPr>
              <a:t>dresser</a:t>
            </a:r>
          </a:p>
          <a:p>
            <a:pPr eaLnBrk="0" hangingPunct="0">
              <a:buFontTx/>
              <a:buChar char="•"/>
            </a:pPr>
            <a:r>
              <a:rPr lang="en-US" sz="1400">
                <a:latin typeface="Trebuchet MS" pitchFamily="34" charset="0"/>
                <a:ea typeface="Calibri" pitchFamily="34" charset="0"/>
                <a:cs typeface="Times New Roman" pitchFamily="18" charset="0"/>
              </a:rPr>
              <a:t>closet</a:t>
            </a:r>
          </a:p>
          <a:p>
            <a:pPr eaLnBrk="0" hangingPunct="0">
              <a:buFontTx/>
              <a:buChar char="•"/>
            </a:pPr>
            <a:r>
              <a:rPr lang="en-US" sz="1400">
                <a:latin typeface="Trebuchet MS" pitchFamily="34" charset="0"/>
                <a:ea typeface="Calibri" pitchFamily="34" charset="0"/>
                <a:cs typeface="Times New Roman" pitchFamily="18" charset="0"/>
              </a:rPr>
              <a:t>basic phone connection</a:t>
            </a:r>
          </a:p>
          <a:p>
            <a:pPr eaLnBrk="0" hangingPunct="0">
              <a:buFontTx/>
              <a:buChar char="•"/>
            </a:pPr>
            <a:r>
              <a:rPr lang="en-US" sz="1400">
                <a:latin typeface="Trebuchet MS" pitchFamily="34" charset="0"/>
                <a:ea typeface="Calibri" pitchFamily="34" charset="0"/>
                <a:cs typeface="Times New Roman" pitchFamily="18" charset="0"/>
              </a:rPr>
              <a:t>cable connection</a:t>
            </a:r>
          </a:p>
          <a:p>
            <a:pPr eaLnBrk="0" hangingPunct="0">
              <a:buFontTx/>
              <a:buChar char="•"/>
            </a:pPr>
            <a:r>
              <a:rPr lang="en-US" sz="1400">
                <a:latin typeface="Trebuchet MS" pitchFamily="34" charset="0"/>
                <a:ea typeface="Calibri" pitchFamily="34" charset="0"/>
                <a:cs typeface="Times New Roman" pitchFamily="18" charset="0"/>
              </a:rPr>
              <a:t>wireless internet connection         (Ethernet optional)</a:t>
            </a:r>
          </a:p>
          <a:p>
            <a:pPr eaLnBrk="0" hangingPunct="0"/>
            <a:endParaRPr lang="en-US" sz="1400">
              <a:latin typeface="Trebuchet MS" pitchFamily="34" charset="0"/>
              <a:ea typeface="Calibri" pitchFamily="34" charset="0"/>
              <a:cs typeface="Times New Roman" pitchFamily="18" charset="0"/>
            </a:endParaRPr>
          </a:p>
          <a:p>
            <a:pPr eaLnBrk="0" hangingPunct="0"/>
            <a:r>
              <a:rPr lang="en-US" sz="1400" b="1" i="1">
                <a:latin typeface="Trebuchet MS" pitchFamily="34" charset="0"/>
                <a:ea typeface="Calibri" pitchFamily="34" charset="0"/>
                <a:cs typeface="Times New Roman" pitchFamily="18" charset="0"/>
              </a:rPr>
              <a:t>Each apartment style unit shares the following:</a:t>
            </a:r>
            <a:endParaRPr lang="en-US" sz="1400">
              <a:latin typeface="Trebuchet MS" pitchFamily="34" charset="0"/>
              <a:ea typeface="Calibri" pitchFamily="34" charset="0"/>
              <a:cs typeface="Times New Roman" pitchFamily="18" charset="0"/>
            </a:endParaRPr>
          </a:p>
          <a:p>
            <a:pPr eaLnBrk="0" hangingPunct="0">
              <a:buFontTx/>
              <a:buChar char="•"/>
            </a:pPr>
            <a:r>
              <a:rPr lang="en-US" sz="1400">
                <a:latin typeface="Trebuchet MS" pitchFamily="34" charset="0"/>
                <a:ea typeface="Calibri" pitchFamily="34" charset="0"/>
                <a:cs typeface="Times New Roman" pitchFamily="18" charset="0"/>
              </a:rPr>
              <a:t>bathroom (shower/tub, toilet)</a:t>
            </a:r>
          </a:p>
          <a:p>
            <a:pPr eaLnBrk="0" hangingPunct="0">
              <a:buFontTx/>
              <a:buChar char="•"/>
            </a:pPr>
            <a:r>
              <a:rPr lang="en-US" sz="1400">
                <a:latin typeface="Trebuchet MS" pitchFamily="34" charset="0"/>
                <a:ea typeface="Calibri" pitchFamily="34" charset="0"/>
                <a:cs typeface="Times New Roman" pitchFamily="18" charset="0"/>
              </a:rPr>
              <a:t>double sink area</a:t>
            </a:r>
          </a:p>
          <a:p>
            <a:pPr eaLnBrk="0" hangingPunct="0">
              <a:buFontTx/>
              <a:buChar char="•"/>
            </a:pPr>
            <a:r>
              <a:rPr lang="en-US" sz="1400">
                <a:latin typeface="Trebuchet MS" pitchFamily="34" charset="0"/>
                <a:ea typeface="Calibri" pitchFamily="34" charset="0"/>
                <a:cs typeface="Times New Roman" pitchFamily="18" charset="0"/>
              </a:rPr>
              <a:t>kitchenette (cabinets, refrigerator, sink, microwave)</a:t>
            </a:r>
          </a:p>
          <a:p>
            <a:pPr eaLnBrk="0" hangingPunct="0">
              <a:buFontTx/>
              <a:buChar char="•"/>
            </a:pPr>
            <a:r>
              <a:rPr lang="en-US" sz="1400">
                <a:latin typeface="Trebuchet MS" pitchFamily="34" charset="0"/>
                <a:ea typeface="Calibri" pitchFamily="34" charset="0"/>
                <a:cs typeface="Times New Roman" pitchFamily="18" charset="0"/>
              </a:rPr>
              <a:t>living room (sofa, chair, entertainment center, coffee table, end table, basic phone service, cable connection)</a:t>
            </a:r>
          </a:p>
        </p:txBody>
      </p:sp>
      <p:pic>
        <p:nvPicPr>
          <p:cNvPr id="13317" name="Picture 3" descr="C:\Documents and Settings\taylorj\My Documents\My Pictures\building photos\DSC00464.JPG"/>
          <p:cNvPicPr>
            <a:picLocks noChangeAspect="1" noChangeArrowheads="1"/>
          </p:cNvPicPr>
          <p:nvPr/>
        </p:nvPicPr>
        <p:blipFill>
          <a:blip r:embed="rId3"/>
          <a:srcRect l="6383" t="11348"/>
          <a:stretch>
            <a:fillRect/>
          </a:stretch>
        </p:blipFill>
        <p:spPr bwMode="auto">
          <a:xfrm>
            <a:off x="5791200" y="3124200"/>
            <a:ext cx="3048000" cy="2165350"/>
          </a:xfrm>
          <a:prstGeom prst="rect">
            <a:avLst/>
          </a:prstGeom>
          <a:ln>
            <a:noFill/>
          </a:ln>
          <a:effectLst>
            <a:outerShdw blurRad="292100" dist="139700" dir="2700000" algn="tl" rotWithShape="0">
              <a:srgbClr val="333333">
                <a:alpha val="65000"/>
              </a:srgbClr>
            </a:outerShdw>
          </a:effectLst>
        </p:spPr>
      </p:pic>
      <p:pic>
        <p:nvPicPr>
          <p:cNvPr id="13318" name="Picture 4" descr="C:\Documents and Settings\taylorj\My Documents\My Pictures\building photos\DSC00455.JPG"/>
          <p:cNvPicPr>
            <a:picLocks noChangeAspect="1" noChangeArrowheads="1"/>
          </p:cNvPicPr>
          <p:nvPr/>
        </p:nvPicPr>
        <p:blipFill>
          <a:blip r:embed="rId4"/>
          <a:srcRect l="12080" t="4027" r="6377" b="6039"/>
          <a:stretch>
            <a:fillRect/>
          </a:stretch>
        </p:blipFill>
        <p:spPr bwMode="auto">
          <a:xfrm>
            <a:off x="6629400" y="1219200"/>
            <a:ext cx="2209800" cy="1762125"/>
          </a:xfrm>
          <a:prstGeom prst="rect">
            <a:avLst/>
          </a:prstGeom>
          <a:ln>
            <a:noFill/>
          </a:ln>
          <a:effectLst>
            <a:outerShdw blurRad="292100" dist="139700" dir="2700000" algn="tl" rotWithShape="0">
              <a:srgbClr val="333333">
                <a:alpha val="65000"/>
              </a:srgbClr>
            </a:outerShdw>
          </a:effectLst>
        </p:spPr>
      </p:pic>
      <p:pic>
        <p:nvPicPr>
          <p:cNvPr id="13319" name="Picture 5" descr="C:\Documents and Settings\taylorj\My Documents\My Pictures\building photos\DSC00475.JPG"/>
          <p:cNvPicPr>
            <a:picLocks noChangeAspect="1" noChangeArrowheads="1"/>
          </p:cNvPicPr>
          <p:nvPr/>
        </p:nvPicPr>
        <p:blipFill>
          <a:blip r:embed="rId5" cstate="print"/>
          <a:srcRect b="37984"/>
          <a:stretch>
            <a:fillRect/>
          </a:stretch>
        </p:blipFill>
        <p:spPr bwMode="auto">
          <a:xfrm>
            <a:off x="3276600" y="1219200"/>
            <a:ext cx="3048000" cy="17720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1484</Words>
  <Application>Microsoft Office PowerPoint</Application>
  <PresentationFormat>On-screen Show (4:3)</PresentationFormat>
  <Paragraphs>246</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PowerPoint Presentation</vt:lpstr>
      <vt:lpstr>PowerPoint Presentation</vt:lpstr>
      <vt:lpstr>Garner Hall</vt:lpstr>
      <vt:lpstr>Jewett Hall</vt:lpstr>
      <vt:lpstr>Jeanes Hall</vt:lpstr>
      <vt:lpstr>Hunter Hall</vt:lpstr>
      <vt:lpstr>Robinson Hall</vt:lpstr>
      <vt:lpstr>Richmond Hall</vt:lpstr>
      <vt:lpstr>Tiger Village Jones, Truth, Tubman,              Adams &amp; Holland</vt:lpstr>
      <vt:lpstr>Tiger Village Knott &amp; Bethune</vt:lpstr>
      <vt:lpstr>Tiger Village Pinchback &amp; Bowen</vt:lpstr>
      <vt:lpstr>Tiger Village Douglass &amp; Wheatley</vt:lpstr>
      <vt:lpstr>PowerPoint Presentation</vt:lpstr>
      <vt:lpstr>Steeple’s Glen</vt:lpstr>
      <vt:lpstr>Additional Advantages</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taylorj</dc:creator>
  <cp:lastModifiedBy>walkere</cp:lastModifiedBy>
  <cp:revision>33</cp:revision>
  <cp:lastPrinted>2017-03-20T19:46:10Z</cp:lastPrinted>
  <dcterms:created xsi:type="dcterms:W3CDTF">2010-05-25T16:43:07Z</dcterms:created>
  <dcterms:modified xsi:type="dcterms:W3CDTF">2017-04-05T20:29:09Z</dcterms:modified>
</cp:coreProperties>
</file>