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321"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20" r:id="rId60"/>
    <p:sldId id="314" r:id="rId61"/>
    <p:sldId id="315" r:id="rId62"/>
    <p:sldId id="316" r:id="rId63"/>
    <p:sldId id="317" r:id="rId64"/>
    <p:sldId id="318" r:id="rId65"/>
    <p:sldId id="319"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ADDBEAE-90BD-441C-B9C8-3050038688C2}" type="datetimeFigureOut">
              <a:rPr lang="en-US" smtClean="0"/>
              <a:t>11/10/2015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904AF30-1C7D-4B4E-9921-49131B68F29D}" type="slidenum">
              <a:rPr lang="en-US" smtClean="0"/>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DDBEAE-90BD-441C-B9C8-3050038688C2}" type="datetimeFigureOut">
              <a:rPr lang="en-US" smtClean="0"/>
              <a:t>11/10/2015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04AF30-1C7D-4B4E-9921-49131B68F29D}"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DDBEAE-90BD-441C-B9C8-3050038688C2}" type="datetimeFigureOut">
              <a:rPr lang="en-US" smtClean="0"/>
              <a:t>11/10/2015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04AF30-1C7D-4B4E-9921-49131B68F29D}"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ADDBEAE-90BD-441C-B9C8-3050038688C2}" type="datetimeFigureOut">
              <a:rPr lang="en-US" smtClean="0"/>
              <a:t>11/10/2015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04AF30-1C7D-4B4E-9921-49131B68F29D}" type="slidenum">
              <a:rPr lang="en-US" smtClean="0"/>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ADDBEAE-90BD-441C-B9C8-3050038688C2}" type="datetimeFigureOut">
              <a:rPr lang="en-US" smtClean="0"/>
              <a:t>11/10/2015</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A904AF30-1C7D-4B4E-9921-49131B68F29D}"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ADDBEAE-90BD-441C-B9C8-3050038688C2}" type="datetimeFigureOut">
              <a:rPr lang="en-US" smtClean="0"/>
              <a:t>11/10/2015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04AF30-1C7D-4B4E-9921-49131B68F29D}" type="slidenum">
              <a:rPr lang="en-US" smtClean="0"/>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ADDBEAE-90BD-441C-B9C8-3050038688C2}" type="datetimeFigureOut">
              <a:rPr lang="en-US" smtClean="0"/>
              <a:t>11/10/2015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04AF30-1C7D-4B4E-9921-49131B68F29D}" type="slidenum">
              <a:rPr lang="en-US" smtClean="0"/>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ADDBEAE-90BD-441C-B9C8-3050038688C2}" type="datetimeFigureOut">
              <a:rPr lang="en-US" smtClean="0"/>
              <a:t>11/10/2015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04AF30-1C7D-4B4E-9921-49131B68F29D}"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DBEAE-90BD-441C-B9C8-3050038688C2}" type="datetimeFigureOut">
              <a:rPr lang="en-US" smtClean="0"/>
              <a:t>11/10/2015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04AF30-1C7D-4B4E-9921-49131B68F29D}"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ADDBEAE-90BD-441C-B9C8-3050038688C2}" type="datetimeFigureOut">
              <a:rPr lang="en-US" smtClean="0"/>
              <a:t>11/10/2015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04AF30-1C7D-4B4E-9921-49131B68F29D}" type="slidenum">
              <a:rPr lang="en-US" smtClean="0"/>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ADDBEAE-90BD-441C-B9C8-3050038688C2}" type="datetimeFigureOut">
              <a:rPr lang="en-US" smtClean="0"/>
              <a:t>11/10/2015</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A904AF30-1C7D-4B4E-9921-49131B68F29D}" type="slidenum">
              <a:rPr lang="en-US" smtClean="0"/>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ADDBEAE-90BD-441C-B9C8-3050038688C2}" type="datetimeFigureOut">
              <a:rPr lang="en-US" smtClean="0"/>
              <a:t>11/10/2015</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904AF30-1C7D-4B4E-9921-49131B68F29D}"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52.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5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5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5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92500"/>
          </a:bodyPr>
          <a:lstStyle/>
          <a:p>
            <a:r>
              <a:rPr lang="en-US" sz="2000" b="1" i="1" dirty="0" smtClean="0"/>
              <a:t>A Work Study Training </a:t>
            </a:r>
          </a:p>
          <a:p>
            <a:r>
              <a:rPr lang="en-US" sz="2000" b="1" i="1" dirty="0" smtClean="0"/>
              <a:t>Sponsored by the Departments of Human Resources,</a:t>
            </a:r>
          </a:p>
          <a:p>
            <a:r>
              <a:rPr lang="en-US" sz="2000" b="1" i="1" dirty="0" smtClean="0"/>
              <a:t>Career Services, Grambling Achievement Resource Program,</a:t>
            </a:r>
          </a:p>
          <a:p>
            <a:r>
              <a:rPr lang="en-US" sz="2000" b="1" i="1" dirty="0" smtClean="0"/>
              <a:t>Financial Aid, and Center for Student Professional Development</a:t>
            </a:r>
          </a:p>
          <a:p>
            <a:endParaRPr lang="en-US" dirty="0"/>
          </a:p>
        </p:txBody>
      </p:sp>
      <p:sp>
        <p:nvSpPr>
          <p:cNvPr id="2" name="Title 1"/>
          <p:cNvSpPr>
            <a:spLocks noGrp="1"/>
          </p:cNvSpPr>
          <p:nvPr>
            <p:ph type="ctrTitle"/>
          </p:nvPr>
        </p:nvSpPr>
        <p:spPr/>
        <p:txBody>
          <a:bodyPr>
            <a:normAutofit fontScale="90000"/>
          </a:bodyPr>
          <a:lstStyle/>
          <a:p>
            <a:r>
              <a:rPr lang="en-US" b="1" i="1" dirty="0" smtClean="0"/>
              <a:t>Connecting Talents</a:t>
            </a:r>
            <a:br>
              <a:rPr lang="en-US" b="1" i="1" dirty="0" smtClean="0"/>
            </a:br>
            <a:r>
              <a:rPr lang="en-US" b="1" i="1" dirty="0" smtClean="0"/>
              <a:t>To</a:t>
            </a:r>
            <a:br>
              <a:rPr lang="en-US" b="1" i="1" dirty="0" smtClean="0"/>
            </a:br>
            <a:r>
              <a:rPr lang="en-US" b="1" i="1" dirty="0" smtClean="0"/>
              <a:t>Images</a:t>
            </a:r>
            <a:endParaRPr lang="en-US" b="1" i="1" dirty="0"/>
          </a:p>
        </p:txBody>
      </p:sp>
    </p:spTree>
    <p:extLst>
      <p:ext uri="{BB962C8B-B14F-4D97-AF65-F5344CB8AC3E}">
        <p14:creationId xmlns:p14="http://schemas.microsoft.com/office/powerpoint/2010/main" val="134297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When student first arrive cont’d.</a:t>
            </a:r>
            <a:endParaRPr lang="en-US" b="1" dirty="0"/>
          </a:p>
        </p:txBody>
      </p:sp>
      <p:sp>
        <p:nvSpPr>
          <p:cNvPr id="3" name="Content Placeholder 2"/>
          <p:cNvSpPr>
            <a:spLocks noGrp="1"/>
          </p:cNvSpPr>
          <p:nvPr>
            <p:ph sz="quarter" idx="1"/>
          </p:nvPr>
        </p:nvSpPr>
        <p:spPr/>
        <p:txBody>
          <a:bodyPr/>
          <a:lstStyle/>
          <a:p>
            <a:pPr>
              <a:buFont typeface="Wingdings" pitchFamily="2" charset="2"/>
              <a:buChar char="v"/>
            </a:pPr>
            <a:r>
              <a:rPr lang="en-US" dirty="0" smtClean="0"/>
              <a:t>Policies cont’d.</a:t>
            </a:r>
          </a:p>
          <a:p>
            <a:pPr lvl="1">
              <a:buFont typeface="Wingdings" pitchFamily="2" charset="2"/>
              <a:buChar char="v"/>
            </a:pPr>
            <a:r>
              <a:rPr lang="en-US" dirty="0" smtClean="0"/>
              <a:t>Unauthorized disclosure of confidential information.</a:t>
            </a:r>
          </a:p>
          <a:p>
            <a:pPr lvl="1">
              <a:buFont typeface="Wingdings" pitchFamily="2" charset="2"/>
              <a:buChar char="v"/>
            </a:pPr>
            <a:r>
              <a:rPr lang="en-US" dirty="0" smtClean="0"/>
              <a:t>Violation of personnel policies</a:t>
            </a:r>
          </a:p>
          <a:p>
            <a:pPr lvl="1">
              <a:buFont typeface="Wingdings" pitchFamily="2" charset="2"/>
              <a:buChar char="v"/>
            </a:pPr>
            <a:r>
              <a:rPr lang="en-US" dirty="0" smtClean="0"/>
              <a:t>Personnel information released without permission of person.</a:t>
            </a:r>
          </a:p>
          <a:p>
            <a:pPr lvl="1">
              <a:buFont typeface="Wingdings" pitchFamily="2" charset="2"/>
              <a:buChar char="v"/>
            </a:pPr>
            <a:endParaRPr lang="en-US" dirty="0"/>
          </a:p>
          <a:p>
            <a:pPr lvl="1">
              <a:buFont typeface="Wingdings" pitchFamily="2" charset="2"/>
              <a:buChar char="v"/>
            </a:pPr>
            <a:endParaRPr lang="en-US" dirty="0" smtClean="0"/>
          </a:p>
          <a:p>
            <a:pPr lvl="1">
              <a:buFont typeface="Wingdings" pitchFamily="2" charset="2"/>
              <a:buChar char="v"/>
            </a:pPr>
            <a:endParaRPr lang="en-US" dirty="0"/>
          </a:p>
          <a:p>
            <a:pPr lvl="1">
              <a:buFont typeface="Wingdings" pitchFamily="2" charset="2"/>
              <a:buChar char="v"/>
            </a:pPr>
            <a:endParaRPr lang="en-US" dirty="0"/>
          </a:p>
        </p:txBody>
      </p:sp>
      <p:pic>
        <p:nvPicPr>
          <p:cNvPr id="2050" name="Picture 2" descr="C:\Users\fobbsshe\AppData\Local\Microsoft\Windows\Temporary Internet Files\Content.IE5\1JQSSN10\Responsibility_Kid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505200"/>
            <a:ext cx="25146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102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Student Self Awareness</a:t>
            </a:r>
            <a:endParaRPr lang="en-US" b="1" dirty="0"/>
          </a:p>
        </p:txBody>
      </p:sp>
      <p:sp>
        <p:nvSpPr>
          <p:cNvPr id="3" name="Content Placeholder 2"/>
          <p:cNvSpPr>
            <a:spLocks noGrp="1"/>
          </p:cNvSpPr>
          <p:nvPr>
            <p:ph sz="quarter" idx="1"/>
          </p:nvPr>
        </p:nvSpPr>
        <p:spPr/>
        <p:txBody>
          <a:bodyPr>
            <a:normAutofit/>
          </a:bodyPr>
          <a:lstStyle/>
          <a:p>
            <a:pPr marL="0" indent="0" algn="ctr">
              <a:buNone/>
            </a:pPr>
            <a:r>
              <a:rPr lang="en-US" sz="2400" b="1" dirty="0" smtClean="0"/>
              <a:t>The Idea of a Positive Self</a:t>
            </a:r>
          </a:p>
          <a:p>
            <a:pPr>
              <a:buFont typeface="Wingdings" pitchFamily="2" charset="2"/>
              <a:buChar char="v"/>
            </a:pPr>
            <a:r>
              <a:rPr lang="en-US" sz="2400" dirty="0" smtClean="0"/>
              <a:t>Be true to yourself – Live your life doing what feels right to you, not what someone else thinks you should do.  It’s ok to listen to advice, but in the end, make the decision that feels best for you.</a:t>
            </a:r>
          </a:p>
          <a:p>
            <a:pPr>
              <a:buFont typeface="Wingdings" pitchFamily="2" charset="2"/>
              <a:buChar char="v"/>
            </a:pPr>
            <a:r>
              <a:rPr lang="en-US" sz="2400" dirty="0" smtClean="0"/>
              <a:t>You are responsible for your own happiness.</a:t>
            </a:r>
          </a:p>
          <a:p>
            <a:pPr>
              <a:buFont typeface="Wingdings" pitchFamily="2" charset="2"/>
              <a:buChar char="v"/>
            </a:pPr>
            <a:r>
              <a:rPr lang="en-US" sz="2400" dirty="0" smtClean="0"/>
              <a:t>Stop comparing yourself to others.  You are not suppose to be like anyone else.  You are the only one that can be you.</a:t>
            </a:r>
          </a:p>
          <a:p>
            <a:pPr>
              <a:buFont typeface="Wingdings" pitchFamily="2" charset="2"/>
              <a:buChar char="v"/>
            </a:pPr>
            <a:r>
              <a:rPr lang="en-US" sz="2400" dirty="0" smtClean="0"/>
              <a:t>Create an uplifting environment for yourself.</a:t>
            </a:r>
          </a:p>
          <a:p>
            <a:pPr>
              <a:buFont typeface="Wingdings" pitchFamily="2" charset="2"/>
              <a:buChar char="v"/>
            </a:pPr>
            <a:r>
              <a:rPr lang="en-US" sz="2400" dirty="0" smtClean="0"/>
              <a:t>Celebrate your successes, even the small ones.  Any progress is worthy of celebration.</a:t>
            </a:r>
            <a:endParaRPr lang="en-US" sz="2400" dirty="0"/>
          </a:p>
        </p:txBody>
      </p:sp>
    </p:spTree>
    <p:extLst>
      <p:ext uri="{BB962C8B-B14F-4D97-AF65-F5344CB8AC3E}">
        <p14:creationId xmlns:p14="http://schemas.microsoft.com/office/powerpoint/2010/main" val="4106183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Self cont’d</a:t>
            </a:r>
            <a:endParaRPr lang="en-US" b="1" dirty="0"/>
          </a:p>
        </p:txBody>
      </p:sp>
      <p:sp>
        <p:nvSpPr>
          <p:cNvPr id="3" name="Content Placeholder 2"/>
          <p:cNvSpPr>
            <a:spLocks noGrp="1"/>
          </p:cNvSpPr>
          <p:nvPr>
            <p:ph sz="quarter" idx="1"/>
          </p:nvPr>
        </p:nvSpPr>
        <p:spPr/>
        <p:txBody>
          <a:bodyPr>
            <a:normAutofit/>
          </a:bodyPr>
          <a:lstStyle/>
          <a:p>
            <a:pPr>
              <a:buFont typeface="Wingdings" pitchFamily="2" charset="2"/>
              <a:buChar char="v"/>
            </a:pPr>
            <a:r>
              <a:rPr lang="en-US" sz="2400" dirty="0" smtClean="0"/>
              <a:t>Spend time with supportive, uplifting people.</a:t>
            </a:r>
          </a:p>
          <a:p>
            <a:pPr>
              <a:buFont typeface="Wingdings" pitchFamily="2" charset="2"/>
              <a:buChar char="v"/>
            </a:pPr>
            <a:r>
              <a:rPr lang="en-US" sz="2400" dirty="0" smtClean="0"/>
              <a:t>Allow yourself to be where you are.  Feel whatever you are feeling, without judging it or judging yourself for feeling it.</a:t>
            </a:r>
          </a:p>
          <a:p>
            <a:pPr>
              <a:buFont typeface="Wingdings" pitchFamily="2" charset="2"/>
              <a:buChar char="v"/>
            </a:pPr>
            <a:r>
              <a:rPr lang="en-US" sz="2400" dirty="0" smtClean="0"/>
              <a:t>Don’t limit your self.  You must realize that no one can limit you but your self.</a:t>
            </a:r>
          </a:p>
          <a:p>
            <a:pPr>
              <a:buFont typeface="Wingdings" pitchFamily="2" charset="2"/>
              <a:buChar char="v"/>
            </a:pPr>
            <a:endParaRPr lang="en-US" sz="2400" dirty="0"/>
          </a:p>
          <a:p>
            <a:pPr>
              <a:buFont typeface="Wingdings" pitchFamily="2" charset="2"/>
              <a:buChar char="v"/>
            </a:pPr>
            <a:endParaRPr lang="en-US" sz="2400" dirty="0"/>
          </a:p>
        </p:txBody>
      </p:sp>
      <p:pic>
        <p:nvPicPr>
          <p:cNvPr id="3074" name="Picture 2" descr="C:\Users\fobbsshe\AppData\Local\Microsoft\Windows\Temporary Internet Files\Content.IE5\UTIK3R20\i-love-myself-417267_64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657600"/>
            <a:ext cx="32004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388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Communication</a:t>
            </a:r>
            <a:endParaRPr lang="en-US" b="1" dirty="0"/>
          </a:p>
        </p:txBody>
      </p:sp>
      <p:sp>
        <p:nvSpPr>
          <p:cNvPr id="3" name="Content Placeholder 2"/>
          <p:cNvSpPr>
            <a:spLocks noGrp="1"/>
          </p:cNvSpPr>
          <p:nvPr>
            <p:ph sz="quarter" idx="1"/>
          </p:nvPr>
        </p:nvSpPr>
        <p:spPr/>
        <p:txBody>
          <a:bodyPr>
            <a:normAutofit/>
          </a:bodyPr>
          <a:lstStyle/>
          <a:p>
            <a:pPr>
              <a:buFont typeface="Wingdings" pitchFamily="2" charset="2"/>
              <a:buChar char="v"/>
            </a:pPr>
            <a:r>
              <a:rPr lang="en-US" sz="2400" dirty="0" smtClean="0"/>
              <a:t>What constitutes good customer service?</a:t>
            </a:r>
          </a:p>
          <a:p>
            <a:pPr lvl="1">
              <a:buFont typeface="Wingdings" pitchFamily="2" charset="2"/>
              <a:buChar char="v"/>
            </a:pPr>
            <a:r>
              <a:rPr lang="en-US" sz="2200" dirty="0" smtClean="0"/>
              <a:t>Reliability</a:t>
            </a:r>
          </a:p>
          <a:p>
            <a:pPr lvl="1">
              <a:buFont typeface="Wingdings" pitchFamily="2" charset="2"/>
              <a:buChar char="v"/>
            </a:pPr>
            <a:r>
              <a:rPr lang="en-US" sz="2200" dirty="0" smtClean="0"/>
              <a:t>Confidence</a:t>
            </a:r>
          </a:p>
          <a:p>
            <a:pPr lvl="1">
              <a:buFont typeface="Wingdings" pitchFamily="2" charset="2"/>
              <a:buChar char="v"/>
            </a:pPr>
            <a:r>
              <a:rPr lang="en-US" sz="2200" dirty="0" smtClean="0"/>
              <a:t>Empathy</a:t>
            </a:r>
          </a:p>
          <a:p>
            <a:pPr lvl="1">
              <a:buFont typeface="Wingdings" pitchFamily="2" charset="2"/>
              <a:buChar char="v"/>
            </a:pPr>
            <a:r>
              <a:rPr lang="en-US" sz="2200" dirty="0" smtClean="0"/>
              <a:t>Responsiveness</a:t>
            </a:r>
          </a:p>
          <a:p>
            <a:pPr lvl="1">
              <a:buFont typeface="Wingdings" pitchFamily="2" charset="2"/>
              <a:buChar char="v"/>
            </a:pPr>
            <a:endParaRPr lang="en-US" sz="2200" dirty="0"/>
          </a:p>
          <a:p>
            <a:pPr marL="320040" lvl="1" indent="0">
              <a:buNone/>
            </a:pPr>
            <a:r>
              <a:rPr lang="en-US" sz="2200" b="1" dirty="0" smtClean="0"/>
              <a:t>Why is good customer service so important?</a:t>
            </a:r>
          </a:p>
          <a:p>
            <a:pPr marL="320040" lvl="1" indent="0">
              <a:buNone/>
            </a:pPr>
            <a:r>
              <a:rPr lang="en-US" sz="2200" dirty="0" smtClean="0"/>
              <a:t>“First impressions are marked on the fabric of the mind.”  Our goal is to create a positive experience for every customer.</a:t>
            </a:r>
          </a:p>
          <a:p>
            <a:pPr marL="320040" lvl="1" indent="0">
              <a:buNone/>
            </a:pPr>
            <a:r>
              <a:rPr lang="en-US" sz="2200" b="1" dirty="0" smtClean="0"/>
              <a:t>Who are our Customers?</a:t>
            </a:r>
          </a:p>
        </p:txBody>
      </p:sp>
    </p:spTree>
    <p:extLst>
      <p:ext uri="{BB962C8B-B14F-4D97-AF65-F5344CB8AC3E}">
        <p14:creationId xmlns:p14="http://schemas.microsoft.com/office/powerpoint/2010/main" val="3092324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Communication cont’d</a:t>
            </a:r>
            <a:endParaRPr lang="en-US" b="1" dirty="0"/>
          </a:p>
        </p:txBody>
      </p:sp>
      <p:sp>
        <p:nvSpPr>
          <p:cNvPr id="3" name="Content Placeholder 2"/>
          <p:cNvSpPr>
            <a:spLocks noGrp="1"/>
          </p:cNvSpPr>
          <p:nvPr>
            <p:ph sz="quarter" idx="1"/>
          </p:nvPr>
        </p:nvSpPr>
        <p:spPr/>
        <p:txBody>
          <a:bodyPr/>
          <a:lstStyle/>
          <a:p>
            <a:pPr>
              <a:buFont typeface="Wingdings" pitchFamily="2" charset="2"/>
              <a:buChar char="v"/>
            </a:pPr>
            <a:r>
              <a:rPr lang="en-US" dirty="0" smtClean="0"/>
              <a:t>External</a:t>
            </a:r>
          </a:p>
          <a:p>
            <a:pPr lvl="1">
              <a:buFont typeface="Wingdings" pitchFamily="2" charset="2"/>
              <a:buChar char="v"/>
            </a:pPr>
            <a:r>
              <a:rPr lang="en-US" dirty="0" smtClean="0"/>
              <a:t>Prospective students</a:t>
            </a:r>
          </a:p>
          <a:p>
            <a:pPr lvl="1">
              <a:buFont typeface="Wingdings" pitchFamily="2" charset="2"/>
              <a:buChar char="v"/>
            </a:pPr>
            <a:r>
              <a:rPr lang="en-US" dirty="0" smtClean="0"/>
              <a:t>Parents</a:t>
            </a:r>
          </a:p>
          <a:p>
            <a:pPr lvl="1">
              <a:buFont typeface="Wingdings" pitchFamily="2" charset="2"/>
              <a:buChar char="v"/>
            </a:pPr>
            <a:r>
              <a:rPr lang="en-US" dirty="0" smtClean="0"/>
              <a:t>Other interested parties</a:t>
            </a:r>
            <a:endParaRPr lang="en-US" dirty="0"/>
          </a:p>
          <a:p>
            <a:pPr marL="320040" lvl="1" indent="0">
              <a:buNone/>
            </a:pPr>
            <a:r>
              <a:rPr lang="en-US" dirty="0" smtClean="0"/>
              <a:t>Internal</a:t>
            </a:r>
          </a:p>
          <a:p>
            <a:pPr lvl="1">
              <a:buFont typeface="Wingdings" pitchFamily="2" charset="2"/>
              <a:buChar char="v"/>
            </a:pPr>
            <a:r>
              <a:rPr lang="en-US" dirty="0" smtClean="0"/>
              <a:t> Staff</a:t>
            </a:r>
          </a:p>
          <a:p>
            <a:pPr lvl="1">
              <a:buFont typeface="Wingdings" pitchFamily="2" charset="2"/>
              <a:buChar char="v"/>
            </a:pPr>
            <a:r>
              <a:rPr lang="en-US" dirty="0" smtClean="0"/>
              <a:t>Faculty</a:t>
            </a:r>
          </a:p>
          <a:p>
            <a:pPr lvl="1">
              <a:buFont typeface="Wingdings" pitchFamily="2" charset="2"/>
              <a:buChar char="v"/>
            </a:pPr>
            <a:r>
              <a:rPr lang="en-US" dirty="0" smtClean="0"/>
              <a:t>Students</a:t>
            </a:r>
          </a:p>
          <a:p>
            <a:pPr lvl="1">
              <a:buFont typeface="Wingdings" pitchFamily="2" charset="2"/>
              <a:buChar char="v"/>
            </a:pPr>
            <a:r>
              <a:rPr lang="en-US" dirty="0" smtClean="0"/>
              <a:t>A Self-fulfilling Prophecy – Good customer Services = Better Customer Experiences = Increase in Enrollment and Better Services.</a:t>
            </a:r>
          </a:p>
        </p:txBody>
      </p:sp>
    </p:spTree>
    <p:extLst>
      <p:ext uri="{BB962C8B-B14F-4D97-AF65-F5344CB8AC3E}">
        <p14:creationId xmlns:p14="http://schemas.microsoft.com/office/powerpoint/2010/main" val="2196410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Communication cont’d.</a:t>
            </a:r>
            <a:endParaRPr lang="en-US" b="1" dirty="0"/>
          </a:p>
        </p:txBody>
      </p:sp>
      <p:sp>
        <p:nvSpPr>
          <p:cNvPr id="3" name="Content Placeholder 2"/>
          <p:cNvSpPr>
            <a:spLocks noGrp="1"/>
          </p:cNvSpPr>
          <p:nvPr>
            <p:ph sz="quarter" idx="1"/>
          </p:nvPr>
        </p:nvSpPr>
        <p:spPr/>
        <p:txBody>
          <a:bodyPr/>
          <a:lstStyle/>
          <a:p>
            <a:pPr>
              <a:buFont typeface="Wingdings" pitchFamily="2" charset="2"/>
              <a:buChar char="v"/>
            </a:pPr>
            <a:r>
              <a:rPr lang="en-US" dirty="0" smtClean="0"/>
              <a:t>You make the statement, - “But my degree or my purpose for being here isn’t to work in Public Relations?</a:t>
            </a:r>
          </a:p>
          <a:p>
            <a:pPr>
              <a:buFont typeface="Wingdings" pitchFamily="2" charset="2"/>
              <a:buChar char="v"/>
            </a:pPr>
            <a:r>
              <a:rPr lang="en-US" dirty="0" smtClean="0"/>
              <a:t>You must remember that you come into contact with customers every where.  </a:t>
            </a:r>
            <a:r>
              <a:rPr lang="en-US" b="1" dirty="0" smtClean="0"/>
              <a:t>YOU ARE THE FACE OF GSU.</a:t>
            </a:r>
          </a:p>
          <a:p>
            <a:pPr>
              <a:buFont typeface="Wingdings" pitchFamily="2" charset="2"/>
              <a:buChar char="v"/>
            </a:pPr>
            <a:endParaRPr lang="en-US" b="1" dirty="0"/>
          </a:p>
          <a:p>
            <a:pPr>
              <a:buFont typeface="Wingdings" pitchFamily="2" charset="2"/>
              <a:buChar char="v"/>
            </a:pPr>
            <a:r>
              <a:rPr lang="en-US" b="1" dirty="0" smtClean="0"/>
              <a:t>YOU ARE GRAMBLING STATE UNIVERSITY!!</a:t>
            </a:r>
            <a:endParaRPr lang="en-US" b="1" dirty="0"/>
          </a:p>
        </p:txBody>
      </p:sp>
    </p:spTree>
    <p:extLst>
      <p:ext uri="{BB962C8B-B14F-4D97-AF65-F5344CB8AC3E}">
        <p14:creationId xmlns:p14="http://schemas.microsoft.com/office/powerpoint/2010/main" val="2715710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Communication cont’d.</a:t>
            </a:r>
            <a:endParaRPr lang="en-US" b="1" dirty="0"/>
          </a:p>
        </p:txBody>
      </p:sp>
      <p:sp>
        <p:nvSpPr>
          <p:cNvPr id="3" name="Content Placeholder 2"/>
          <p:cNvSpPr>
            <a:spLocks noGrp="1"/>
          </p:cNvSpPr>
          <p:nvPr>
            <p:ph sz="quarter" idx="1"/>
          </p:nvPr>
        </p:nvSpPr>
        <p:spPr/>
        <p:txBody>
          <a:bodyPr>
            <a:normAutofit/>
          </a:bodyPr>
          <a:lstStyle/>
          <a:p>
            <a:pPr marL="0" indent="0" algn="ctr">
              <a:buNone/>
            </a:pPr>
            <a:r>
              <a:rPr lang="en-US" sz="4000" dirty="0" smtClean="0"/>
              <a:t>Quick Check</a:t>
            </a:r>
          </a:p>
          <a:p>
            <a:pPr>
              <a:buFont typeface="Wingdings" pitchFamily="2" charset="2"/>
              <a:buChar char="v"/>
            </a:pPr>
            <a:r>
              <a:rPr lang="en-US" sz="2400" dirty="0" smtClean="0"/>
              <a:t>What is good customer service?</a:t>
            </a:r>
          </a:p>
          <a:p>
            <a:pPr>
              <a:buFont typeface="Wingdings" pitchFamily="2" charset="2"/>
              <a:buChar char="v"/>
            </a:pPr>
            <a:r>
              <a:rPr lang="en-US" sz="2400" dirty="0" smtClean="0"/>
              <a:t>Who are our customers?</a:t>
            </a:r>
          </a:p>
          <a:p>
            <a:pPr>
              <a:buFont typeface="Wingdings" pitchFamily="2" charset="2"/>
              <a:buChar char="v"/>
            </a:pPr>
            <a:r>
              <a:rPr lang="en-US" sz="2400" dirty="0" smtClean="0"/>
              <a:t>Why is good customer service so important?</a:t>
            </a:r>
            <a:endParaRPr lang="en-US" sz="2400" dirty="0"/>
          </a:p>
        </p:txBody>
      </p:sp>
    </p:spTree>
    <p:extLst>
      <p:ext uri="{BB962C8B-B14F-4D97-AF65-F5344CB8AC3E}">
        <p14:creationId xmlns:p14="http://schemas.microsoft.com/office/powerpoint/2010/main" val="2611428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Communication Skills</a:t>
            </a:r>
            <a:endParaRPr lang="en-US" b="1" dirty="0"/>
          </a:p>
        </p:txBody>
      </p:sp>
      <p:sp>
        <p:nvSpPr>
          <p:cNvPr id="3" name="Content Placeholder 2"/>
          <p:cNvSpPr>
            <a:spLocks noGrp="1"/>
          </p:cNvSpPr>
          <p:nvPr>
            <p:ph sz="quarter" idx="1"/>
          </p:nvPr>
        </p:nvSpPr>
        <p:spPr/>
        <p:txBody>
          <a:bodyPr>
            <a:normAutofit/>
          </a:bodyPr>
          <a:lstStyle/>
          <a:p>
            <a:pPr>
              <a:buFont typeface="Wingdings" pitchFamily="2" charset="2"/>
              <a:buChar char="v"/>
            </a:pPr>
            <a:r>
              <a:rPr lang="en-US" sz="2400" dirty="0" smtClean="0"/>
              <a:t>What are the costs of ineffective  communication?</a:t>
            </a:r>
          </a:p>
          <a:p>
            <a:pPr lvl="1">
              <a:buFont typeface="Wingdings" pitchFamily="2" charset="2"/>
              <a:buChar char="v"/>
            </a:pPr>
            <a:r>
              <a:rPr lang="en-US" sz="2200" dirty="0" smtClean="0"/>
              <a:t>Lost opportunities</a:t>
            </a:r>
          </a:p>
          <a:p>
            <a:pPr lvl="1">
              <a:buFont typeface="Wingdings" pitchFamily="2" charset="2"/>
              <a:buChar char="v"/>
            </a:pPr>
            <a:r>
              <a:rPr lang="en-US" sz="2200" dirty="0" smtClean="0"/>
              <a:t>Mistakes/rework</a:t>
            </a:r>
          </a:p>
          <a:p>
            <a:pPr lvl="1">
              <a:buFont typeface="Wingdings" pitchFamily="2" charset="2"/>
              <a:buChar char="v"/>
            </a:pPr>
            <a:r>
              <a:rPr lang="en-US" sz="2200" dirty="0" smtClean="0"/>
              <a:t>Confusion/mistrust</a:t>
            </a:r>
          </a:p>
          <a:p>
            <a:pPr marL="320040" lvl="1" indent="0">
              <a:buNone/>
            </a:pPr>
            <a:r>
              <a:rPr lang="en-US" dirty="0" smtClean="0"/>
              <a:t>Barriers to Effective Communication</a:t>
            </a:r>
          </a:p>
          <a:p>
            <a:pPr lvl="1">
              <a:buFont typeface="Wingdings" pitchFamily="2" charset="2"/>
              <a:buChar char="v"/>
            </a:pPr>
            <a:r>
              <a:rPr lang="en-US" dirty="0" smtClean="0"/>
              <a:t>Environmental</a:t>
            </a:r>
          </a:p>
          <a:p>
            <a:pPr lvl="1">
              <a:buFont typeface="Wingdings" pitchFamily="2" charset="2"/>
              <a:buChar char="v"/>
            </a:pPr>
            <a:r>
              <a:rPr lang="en-US" dirty="0" smtClean="0"/>
              <a:t>Verbal</a:t>
            </a:r>
          </a:p>
          <a:p>
            <a:pPr lvl="1">
              <a:buFont typeface="Wingdings" pitchFamily="2" charset="2"/>
              <a:buChar char="v"/>
            </a:pPr>
            <a:r>
              <a:rPr lang="en-US" dirty="0" smtClean="0"/>
              <a:t>Interpersonal</a:t>
            </a:r>
            <a:endParaRPr lang="en-US" dirty="0"/>
          </a:p>
        </p:txBody>
      </p:sp>
    </p:spTree>
    <p:extLst>
      <p:ext uri="{BB962C8B-B14F-4D97-AF65-F5344CB8AC3E}">
        <p14:creationId xmlns:p14="http://schemas.microsoft.com/office/powerpoint/2010/main" val="946124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Communication Skills cont’d.</a:t>
            </a:r>
            <a:endParaRPr lang="en-US" b="1" dirty="0"/>
          </a:p>
        </p:txBody>
      </p:sp>
      <p:sp>
        <p:nvSpPr>
          <p:cNvPr id="3" name="Content Placeholder 2"/>
          <p:cNvSpPr>
            <a:spLocks noGrp="1"/>
          </p:cNvSpPr>
          <p:nvPr>
            <p:ph sz="quarter" idx="1"/>
          </p:nvPr>
        </p:nvSpPr>
        <p:spPr/>
        <p:txBody>
          <a:bodyPr/>
          <a:lstStyle/>
          <a:p>
            <a:pPr>
              <a:buFont typeface="Wingdings" pitchFamily="2" charset="2"/>
              <a:buChar char="v"/>
            </a:pPr>
            <a:r>
              <a:rPr lang="en-US" dirty="0" smtClean="0"/>
              <a:t>Environmental – parts of your surroundings that have a negative effect on communication.</a:t>
            </a:r>
          </a:p>
          <a:p>
            <a:pPr>
              <a:buFont typeface="Wingdings" pitchFamily="2" charset="2"/>
              <a:buChar char="v"/>
            </a:pPr>
            <a:r>
              <a:rPr lang="en-US" dirty="0" smtClean="0"/>
              <a:t>Verbal – Ways of speaking that get in the way of good communication.</a:t>
            </a:r>
          </a:p>
          <a:p>
            <a:pPr>
              <a:buFont typeface="Wingdings" pitchFamily="2" charset="2"/>
              <a:buChar char="v"/>
            </a:pPr>
            <a:r>
              <a:rPr lang="en-US" dirty="0" smtClean="0"/>
              <a:t>Interpersonal – relationship issues between people that have a negative effect on communication.  (stereotypes, hot buttons, attitude)</a:t>
            </a:r>
            <a:endParaRPr lang="en-US" dirty="0"/>
          </a:p>
        </p:txBody>
      </p:sp>
    </p:spTree>
    <p:extLst>
      <p:ext uri="{BB962C8B-B14F-4D97-AF65-F5344CB8AC3E}">
        <p14:creationId xmlns:p14="http://schemas.microsoft.com/office/powerpoint/2010/main" val="1293247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Ways to </a:t>
            </a:r>
            <a:r>
              <a:rPr lang="en-US" b="1" dirty="0"/>
              <a:t>O</a:t>
            </a:r>
            <a:r>
              <a:rPr lang="en-US" b="1" dirty="0" smtClean="0"/>
              <a:t>vercome </a:t>
            </a:r>
            <a:r>
              <a:rPr lang="en-US" b="1" dirty="0"/>
              <a:t>B</a:t>
            </a:r>
            <a:r>
              <a:rPr lang="en-US" b="1" dirty="0" smtClean="0"/>
              <a:t>arriers</a:t>
            </a:r>
            <a:endParaRPr lang="en-US" b="1" dirty="0"/>
          </a:p>
        </p:txBody>
      </p:sp>
      <p:sp>
        <p:nvSpPr>
          <p:cNvPr id="3" name="Content Placeholder 2"/>
          <p:cNvSpPr>
            <a:spLocks noGrp="1"/>
          </p:cNvSpPr>
          <p:nvPr>
            <p:ph sz="quarter" idx="1"/>
          </p:nvPr>
        </p:nvSpPr>
        <p:spPr/>
        <p:txBody>
          <a:bodyPr/>
          <a:lstStyle/>
          <a:p>
            <a:pPr>
              <a:buFont typeface="Wingdings" panose="05000000000000000000" pitchFamily="2" charset="2"/>
              <a:buChar char="v"/>
            </a:pPr>
            <a:r>
              <a:rPr lang="en-US" dirty="0" smtClean="0"/>
              <a:t>Environmental</a:t>
            </a:r>
          </a:p>
          <a:p>
            <a:pPr lvl="1">
              <a:buFont typeface="Wingdings" panose="05000000000000000000" pitchFamily="2" charset="2"/>
              <a:buChar char="v"/>
            </a:pPr>
            <a:r>
              <a:rPr lang="en-US" dirty="0" smtClean="0"/>
              <a:t>Control the setting</a:t>
            </a:r>
          </a:p>
          <a:p>
            <a:pPr lvl="1">
              <a:buFont typeface="Wingdings" panose="05000000000000000000" pitchFamily="2" charset="2"/>
              <a:buChar char="v"/>
            </a:pPr>
            <a:r>
              <a:rPr lang="en-US" dirty="0" smtClean="0"/>
              <a:t>Plan to talk when there are minimal disruptions.</a:t>
            </a:r>
          </a:p>
          <a:p>
            <a:pPr marL="320040" lvl="1" indent="0">
              <a:buNone/>
            </a:pPr>
            <a:r>
              <a:rPr lang="en-US" dirty="0" smtClean="0"/>
              <a:t>Verbal</a:t>
            </a:r>
          </a:p>
          <a:p>
            <a:pPr lvl="1">
              <a:buFont typeface="Wingdings" panose="05000000000000000000" pitchFamily="2" charset="2"/>
              <a:buChar char="v"/>
            </a:pPr>
            <a:r>
              <a:rPr lang="en-US" dirty="0" smtClean="0"/>
              <a:t>Know what you want to say and be clear.</a:t>
            </a:r>
          </a:p>
          <a:p>
            <a:pPr lvl="1">
              <a:buFont typeface="Wingdings" panose="05000000000000000000" pitchFamily="2" charset="2"/>
              <a:buChar char="v"/>
            </a:pPr>
            <a:r>
              <a:rPr lang="en-US" dirty="0" smtClean="0"/>
              <a:t>Ask questions and confirm</a:t>
            </a:r>
          </a:p>
          <a:p>
            <a:pPr lvl="1">
              <a:buFont typeface="Wingdings" panose="05000000000000000000" pitchFamily="2" charset="2"/>
              <a:buChar char="v"/>
            </a:pPr>
            <a:r>
              <a:rPr lang="en-US" dirty="0" smtClean="0"/>
              <a:t>Listen</a:t>
            </a:r>
          </a:p>
          <a:p>
            <a:pPr marL="320040" lvl="1" indent="0">
              <a:buNone/>
            </a:pPr>
            <a:r>
              <a:rPr lang="en-US" dirty="0" smtClean="0"/>
              <a:t>Interpersonal</a:t>
            </a:r>
          </a:p>
          <a:p>
            <a:pPr lvl="1">
              <a:buFont typeface="Wingdings" panose="05000000000000000000" pitchFamily="2" charset="2"/>
              <a:buChar char="v"/>
            </a:pPr>
            <a:r>
              <a:rPr lang="en-US" dirty="0" smtClean="0"/>
              <a:t>Set aside biases and assumptions</a:t>
            </a:r>
          </a:p>
          <a:p>
            <a:pPr lvl="1">
              <a:buFont typeface="Wingdings" panose="05000000000000000000" pitchFamily="2" charset="2"/>
              <a:buChar char="v"/>
            </a:pPr>
            <a:r>
              <a:rPr lang="en-US" dirty="0" smtClean="0"/>
              <a:t>Be alert for possible differences in perceptions.</a:t>
            </a:r>
          </a:p>
        </p:txBody>
      </p:sp>
    </p:spTree>
    <p:extLst>
      <p:ext uri="{BB962C8B-B14F-4D97-AF65-F5344CB8AC3E}">
        <p14:creationId xmlns:p14="http://schemas.microsoft.com/office/powerpoint/2010/main" val="276846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Objectives</a:t>
            </a:r>
            <a:endParaRPr lang="en-US" dirty="0"/>
          </a:p>
        </p:txBody>
      </p:sp>
      <p:sp>
        <p:nvSpPr>
          <p:cNvPr id="3" name="Content Placeholder 2"/>
          <p:cNvSpPr>
            <a:spLocks noGrp="1"/>
          </p:cNvSpPr>
          <p:nvPr>
            <p:ph sz="quarter" idx="1"/>
          </p:nvPr>
        </p:nvSpPr>
        <p:spPr/>
        <p:txBody>
          <a:bodyPr>
            <a:normAutofit/>
          </a:bodyPr>
          <a:lstStyle/>
          <a:p>
            <a:pPr>
              <a:buFont typeface="Wingdings" pitchFamily="2" charset="2"/>
              <a:buChar char="v"/>
            </a:pPr>
            <a:r>
              <a:rPr lang="en-US" sz="2400" dirty="0" smtClean="0"/>
              <a:t>Understand roles/responsibilities of Supervisor/Student.</a:t>
            </a:r>
          </a:p>
          <a:p>
            <a:pPr>
              <a:buFont typeface="Wingdings" pitchFamily="2" charset="2"/>
              <a:buChar char="v"/>
            </a:pPr>
            <a:r>
              <a:rPr lang="en-US" sz="2400" dirty="0" smtClean="0"/>
              <a:t>Bring an awareness to the desired image of Grambling State University.</a:t>
            </a:r>
          </a:p>
          <a:p>
            <a:pPr>
              <a:buFont typeface="Wingdings" pitchFamily="2" charset="2"/>
              <a:buChar char="v"/>
            </a:pPr>
            <a:r>
              <a:rPr lang="en-US" sz="2400" dirty="0" smtClean="0"/>
              <a:t>To improve student preparedness for future endeavors.</a:t>
            </a:r>
          </a:p>
          <a:p>
            <a:pPr>
              <a:buFont typeface="Wingdings" pitchFamily="2" charset="2"/>
              <a:buChar char="v"/>
            </a:pPr>
            <a:r>
              <a:rPr lang="en-US" sz="2400" dirty="0" smtClean="0"/>
              <a:t>To understand effective office policies and procedures.</a:t>
            </a:r>
          </a:p>
          <a:p>
            <a:pPr>
              <a:buFont typeface="Wingdings" pitchFamily="2" charset="2"/>
              <a:buChar char="v"/>
            </a:pPr>
            <a:r>
              <a:rPr lang="en-US" sz="2400" dirty="0" smtClean="0"/>
              <a:t>Teach an awareness for different personalities and how to manage them.</a:t>
            </a:r>
          </a:p>
          <a:p>
            <a:pPr>
              <a:buFont typeface="Wingdings" pitchFamily="2" charset="2"/>
              <a:buChar char="v"/>
            </a:pPr>
            <a:r>
              <a:rPr lang="en-US" sz="2400" dirty="0" smtClean="0"/>
              <a:t>To enhance communications skills.</a:t>
            </a:r>
          </a:p>
          <a:p>
            <a:pPr>
              <a:buFont typeface="Wingdings" pitchFamily="2" charset="2"/>
              <a:buChar char="v"/>
            </a:pPr>
            <a:r>
              <a:rPr lang="en-US" sz="2400" dirty="0" smtClean="0"/>
              <a:t>Teach recognition of behavior that may give the wrong message for the University and individual.</a:t>
            </a:r>
            <a:endParaRPr lang="en-US" sz="2400" dirty="0"/>
          </a:p>
        </p:txBody>
      </p:sp>
    </p:spTree>
    <p:extLst>
      <p:ext uri="{BB962C8B-B14F-4D97-AF65-F5344CB8AC3E}">
        <p14:creationId xmlns:p14="http://schemas.microsoft.com/office/powerpoint/2010/main" val="3641492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Scenario</a:t>
            </a:r>
            <a:endParaRPr lang="en-US" dirty="0"/>
          </a:p>
        </p:txBody>
      </p:sp>
      <p:sp>
        <p:nvSpPr>
          <p:cNvPr id="3" name="Content Placeholder 2"/>
          <p:cNvSpPr>
            <a:spLocks noGrp="1"/>
          </p:cNvSpPr>
          <p:nvPr>
            <p:ph sz="quarter" idx="1"/>
          </p:nvPr>
        </p:nvSpPr>
        <p:spPr/>
        <p:txBody>
          <a:bodyPr/>
          <a:lstStyle/>
          <a:p>
            <a:pPr>
              <a:buFont typeface="Wingdings" panose="05000000000000000000" pitchFamily="2" charset="2"/>
              <a:buChar char="v"/>
            </a:pPr>
            <a:r>
              <a:rPr lang="en-US" dirty="0"/>
              <a:t>You are sitting at a desk.  In walks a student that lives in your dorm.  You were dating the same guy last semester.  She sees you and snaps her lips and walks up to you.  She asks, “what do you know about my finances?”</a:t>
            </a:r>
          </a:p>
          <a:p>
            <a:endParaRPr lang="en-US" dirty="0"/>
          </a:p>
          <a:p>
            <a:pPr>
              <a:buFont typeface="Wingdings" panose="05000000000000000000" pitchFamily="2" charset="2"/>
              <a:buChar char="v"/>
            </a:pPr>
            <a:r>
              <a:rPr lang="en-US" dirty="0"/>
              <a:t>What do you say?  What questions would you ask?  And if she does not accept your answer what would do?</a:t>
            </a:r>
          </a:p>
          <a:p>
            <a:endParaRPr lang="en-US" dirty="0"/>
          </a:p>
        </p:txBody>
      </p:sp>
    </p:spTree>
    <p:extLst>
      <p:ext uri="{BB962C8B-B14F-4D97-AF65-F5344CB8AC3E}">
        <p14:creationId xmlns:p14="http://schemas.microsoft.com/office/powerpoint/2010/main" val="3229361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Hearing vs. Listening</a:t>
            </a:r>
            <a:endParaRPr lang="en-US" b="1" dirty="0"/>
          </a:p>
        </p:txBody>
      </p:sp>
      <p:sp>
        <p:nvSpPr>
          <p:cNvPr id="3" name="Content Placeholder 2"/>
          <p:cNvSpPr>
            <a:spLocks noGrp="1"/>
          </p:cNvSpPr>
          <p:nvPr>
            <p:ph sz="quarter" idx="1"/>
          </p:nvPr>
        </p:nvSpPr>
        <p:spPr/>
        <p:txBody>
          <a:bodyPr/>
          <a:lstStyle/>
          <a:p>
            <a:pPr marL="0" indent="0" algn="ctr">
              <a:buNone/>
            </a:pPr>
            <a:r>
              <a:rPr lang="en-US" dirty="0" smtClean="0"/>
              <a:t>WHAT’S THE BIG DEAL?</a:t>
            </a:r>
          </a:p>
          <a:p>
            <a:pPr marL="0" indent="0" algn="ctr">
              <a:buNone/>
            </a:pPr>
            <a:endParaRPr lang="en-US" dirty="0"/>
          </a:p>
          <a:p>
            <a:pPr marL="0" indent="0">
              <a:buNone/>
            </a:pPr>
            <a:r>
              <a:rPr lang="en-US" dirty="0" smtClean="0"/>
              <a:t>Hearing is a physical process.  The ears hear.</a:t>
            </a:r>
          </a:p>
          <a:p>
            <a:pPr marL="0" indent="0">
              <a:buNone/>
            </a:pPr>
            <a:endParaRPr lang="en-US" dirty="0"/>
          </a:p>
          <a:p>
            <a:pPr marL="0" indent="0">
              <a:buNone/>
            </a:pPr>
            <a:r>
              <a:rPr lang="en-US" dirty="0" smtClean="0"/>
              <a:t>Listening is an intellectual and an emotional process.  The whole body listens.</a:t>
            </a:r>
          </a:p>
          <a:p>
            <a:pPr marL="0" indent="0">
              <a:buNone/>
            </a:pPr>
            <a:endParaRPr lang="en-US" dirty="0"/>
          </a:p>
          <a:p>
            <a:pPr marL="0" indent="0">
              <a:buNone/>
            </a:pPr>
            <a:r>
              <a:rPr lang="en-US" dirty="0" smtClean="0"/>
              <a:t>Hearing is a sense of sound.  Listening is a search for meaning.</a:t>
            </a:r>
            <a:endParaRPr lang="en-US" dirty="0"/>
          </a:p>
        </p:txBody>
      </p:sp>
    </p:spTree>
    <p:extLst>
      <p:ext uri="{BB962C8B-B14F-4D97-AF65-F5344CB8AC3E}">
        <p14:creationId xmlns:p14="http://schemas.microsoft.com/office/powerpoint/2010/main" val="3735476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Hearing vs. Listening cont’d.</a:t>
            </a:r>
            <a:endParaRPr lang="en-US" b="1" dirty="0"/>
          </a:p>
        </p:txBody>
      </p:sp>
      <p:sp>
        <p:nvSpPr>
          <p:cNvPr id="3" name="Content Placeholder 2"/>
          <p:cNvSpPr>
            <a:spLocks noGrp="1"/>
          </p:cNvSpPr>
          <p:nvPr>
            <p:ph sz="quarter" idx="1"/>
          </p:nvPr>
        </p:nvSpPr>
        <p:spPr/>
        <p:txBody>
          <a:bodyPr>
            <a:normAutofit lnSpcReduction="10000"/>
          </a:bodyPr>
          <a:lstStyle/>
          <a:p>
            <a:pPr marL="0" indent="0">
              <a:buNone/>
            </a:pPr>
            <a:r>
              <a:rPr lang="en-US" dirty="0"/>
              <a:t> </a:t>
            </a:r>
            <a:r>
              <a:rPr lang="en-US" dirty="0" smtClean="0"/>
              <a:t>Why don’t we listen?</a:t>
            </a:r>
          </a:p>
          <a:p>
            <a:pPr>
              <a:buFont typeface="Wingdings" panose="05000000000000000000" pitchFamily="2" charset="2"/>
              <a:buChar char="v"/>
            </a:pPr>
            <a:r>
              <a:rPr lang="en-US" dirty="0" smtClean="0"/>
              <a:t>Interruptions</a:t>
            </a:r>
            <a:endParaRPr lang="en-US" dirty="0"/>
          </a:p>
          <a:p>
            <a:pPr>
              <a:buFont typeface="Wingdings" panose="05000000000000000000" pitchFamily="2" charset="2"/>
              <a:buChar char="v"/>
            </a:pPr>
            <a:r>
              <a:rPr lang="en-US" dirty="0" smtClean="0"/>
              <a:t>Fear of not having all of the answers.</a:t>
            </a:r>
          </a:p>
          <a:p>
            <a:pPr>
              <a:buFont typeface="Wingdings" panose="05000000000000000000" pitchFamily="2" charset="2"/>
              <a:buChar char="v"/>
            </a:pPr>
            <a:r>
              <a:rPr lang="en-US" dirty="0" smtClean="0"/>
              <a:t>Believing that you know more than the speaker.</a:t>
            </a:r>
          </a:p>
          <a:p>
            <a:pPr>
              <a:buFont typeface="Wingdings" panose="05000000000000000000" pitchFamily="2" charset="2"/>
              <a:buChar char="v"/>
            </a:pPr>
            <a:r>
              <a:rPr lang="en-US" dirty="0" smtClean="0"/>
              <a:t>The speaker pushes a hot button.</a:t>
            </a:r>
          </a:p>
          <a:p>
            <a:pPr>
              <a:buFont typeface="Wingdings" panose="05000000000000000000" pitchFamily="2" charset="2"/>
              <a:buChar char="v"/>
            </a:pPr>
            <a:endParaRPr lang="en-US" dirty="0"/>
          </a:p>
          <a:p>
            <a:pPr marL="0" indent="0">
              <a:buNone/>
            </a:pPr>
            <a:r>
              <a:rPr lang="en-US" dirty="0" smtClean="0"/>
              <a:t>Active Listening</a:t>
            </a:r>
          </a:p>
          <a:p>
            <a:pPr>
              <a:buFont typeface="Wingdings" panose="05000000000000000000" pitchFamily="2" charset="2"/>
              <a:buChar char="v"/>
            </a:pPr>
            <a:r>
              <a:rPr lang="en-US" dirty="0" smtClean="0"/>
              <a:t>Confirm your understanding by repeating it.</a:t>
            </a:r>
          </a:p>
          <a:p>
            <a:pPr>
              <a:buFont typeface="Wingdings" panose="05000000000000000000" pitchFamily="2" charset="2"/>
              <a:buChar char="v"/>
            </a:pPr>
            <a:r>
              <a:rPr lang="en-US" dirty="0" smtClean="0"/>
              <a:t>Ask questions if you are unclear about anything.</a:t>
            </a:r>
          </a:p>
          <a:p>
            <a:pPr>
              <a:buFont typeface="Wingdings" panose="05000000000000000000" pitchFamily="2" charset="2"/>
              <a:buChar char="v"/>
            </a:pPr>
            <a:r>
              <a:rPr lang="en-US" dirty="0" smtClean="0"/>
              <a:t>Read back critical information to ensure that you got it right.</a:t>
            </a:r>
          </a:p>
        </p:txBody>
      </p:sp>
    </p:spTree>
    <p:extLst>
      <p:ext uri="{BB962C8B-B14F-4D97-AF65-F5344CB8AC3E}">
        <p14:creationId xmlns:p14="http://schemas.microsoft.com/office/powerpoint/2010/main" val="3099617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Top 10- Tips for Active Listening</a:t>
            </a:r>
            <a:endParaRPr lang="en-US" b="1" dirty="0"/>
          </a:p>
        </p:txBody>
      </p:sp>
      <p:sp>
        <p:nvSpPr>
          <p:cNvPr id="3" name="Content Placeholder 2"/>
          <p:cNvSpPr>
            <a:spLocks noGrp="1"/>
          </p:cNvSpPr>
          <p:nvPr>
            <p:ph sz="quarter" idx="1"/>
          </p:nvPr>
        </p:nvSpPr>
        <p:spPr/>
        <p:txBody>
          <a:bodyPr>
            <a:normAutofit lnSpcReduction="10000"/>
          </a:bodyPr>
          <a:lstStyle/>
          <a:p>
            <a:pPr marL="514350" indent="-514350">
              <a:buAutoNum type="arabicPeriod"/>
            </a:pPr>
            <a:r>
              <a:rPr lang="en-US" dirty="0" smtClean="0"/>
              <a:t>Take Notes!</a:t>
            </a:r>
          </a:p>
          <a:p>
            <a:pPr marL="514350" indent="-514350">
              <a:buAutoNum type="arabicPeriod"/>
            </a:pPr>
            <a:r>
              <a:rPr lang="en-US" dirty="0" smtClean="0"/>
              <a:t>Be a CSI!</a:t>
            </a:r>
          </a:p>
          <a:p>
            <a:pPr marL="514350" indent="-514350">
              <a:buAutoNum type="arabicPeriod"/>
            </a:pPr>
            <a:r>
              <a:rPr lang="en-US" dirty="0" smtClean="0"/>
              <a:t>Stay calm!</a:t>
            </a:r>
          </a:p>
          <a:p>
            <a:pPr marL="514350" indent="-514350">
              <a:buAutoNum type="arabicPeriod"/>
            </a:pPr>
            <a:r>
              <a:rPr lang="en-US" dirty="0" smtClean="0"/>
              <a:t>Forget about the weekend – concentrate!</a:t>
            </a:r>
          </a:p>
          <a:p>
            <a:pPr marL="514350" indent="-514350">
              <a:buAutoNum type="arabicPeriod"/>
            </a:pPr>
            <a:r>
              <a:rPr lang="en-US" dirty="0" smtClean="0"/>
              <a:t>Listen for the unspoken!</a:t>
            </a:r>
          </a:p>
          <a:p>
            <a:pPr marL="514350" indent="-514350">
              <a:buAutoNum type="arabicPeriod"/>
            </a:pPr>
            <a:r>
              <a:rPr lang="en-US" dirty="0" smtClean="0"/>
              <a:t>Don’t be judgmental!</a:t>
            </a:r>
          </a:p>
          <a:p>
            <a:pPr marL="514350" indent="-514350">
              <a:buAutoNum type="arabicPeriod"/>
            </a:pPr>
            <a:r>
              <a:rPr lang="en-US" dirty="0" smtClean="0"/>
              <a:t>Let the caller know you understand!</a:t>
            </a:r>
          </a:p>
          <a:p>
            <a:pPr marL="514350" indent="-514350">
              <a:buAutoNum type="arabicPeriod"/>
            </a:pPr>
            <a:r>
              <a:rPr lang="en-US" dirty="0" smtClean="0"/>
              <a:t>Don’t interrupt…., unless you must!</a:t>
            </a:r>
          </a:p>
          <a:p>
            <a:pPr marL="514350" indent="-514350">
              <a:buAutoNum type="arabicPeriod"/>
            </a:pPr>
            <a:r>
              <a:rPr lang="en-US" dirty="0" smtClean="0"/>
              <a:t>It isn’t all about you!</a:t>
            </a:r>
          </a:p>
          <a:p>
            <a:pPr marL="514350" indent="-514350">
              <a:buAutoNum type="arabicPeriod"/>
            </a:pPr>
            <a:r>
              <a:rPr lang="en-US" dirty="0" smtClean="0"/>
              <a:t>Be prepared!</a:t>
            </a:r>
          </a:p>
          <a:p>
            <a:pPr marL="514350" indent="-514350">
              <a:buAutoNum type="arabicPeriod"/>
            </a:pPr>
            <a:endParaRPr lang="en-US" dirty="0" smtClean="0"/>
          </a:p>
        </p:txBody>
      </p:sp>
    </p:spTree>
    <p:extLst>
      <p:ext uri="{BB962C8B-B14F-4D97-AF65-F5344CB8AC3E}">
        <p14:creationId xmlns:p14="http://schemas.microsoft.com/office/powerpoint/2010/main" val="2188534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Quick Check</a:t>
            </a:r>
            <a:endParaRPr lang="en-US" b="1" dirty="0"/>
          </a:p>
        </p:txBody>
      </p:sp>
      <p:sp>
        <p:nvSpPr>
          <p:cNvPr id="3" name="Content Placeholder 2"/>
          <p:cNvSpPr>
            <a:spLocks noGrp="1"/>
          </p:cNvSpPr>
          <p:nvPr>
            <p:ph sz="quarter" idx="1"/>
          </p:nvPr>
        </p:nvSpPr>
        <p:spPr/>
        <p:txBody>
          <a:bodyPr/>
          <a:lstStyle/>
          <a:p>
            <a:pPr marL="514350" indent="-514350">
              <a:buAutoNum type="arabicPeriod"/>
            </a:pPr>
            <a:r>
              <a:rPr lang="en-US" dirty="0" smtClean="0"/>
              <a:t>What are the three costs of poor communication?</a:t>
            </a:r>
          </a:p>
          <a:p>
            <a:pPr marL="514350" indent="-514350">
              <a:buAutoNum type="arabicPeriod"/>
            </a:pPr>
            <a:r>
              <a:rPr lang="en-US" dirty="0" smtClean="0"/>
              <a:t>Name three types of barriers to communication.</a:t>
            </a:r>
          </a:p>
          <a:p>
            <a:pPr marL="514350" indent="-514350">
              <a:buAutoNum type="arabicPeriod"/>
            </a:pPr>
            <a:r>
              <a:rPr lang="en-US" dirty="0" smtClean="0"/>
              <a:t>Name one way one can overcome barriers?</a:t>
            </a:r>
          </a:p>
          <a:p>
            <a:pPr marL="514350" indent="-514350">
              <a:buAutoNum type="arabicPeriod"/>
            </a:pPr>
            <a:r>
              <a:rPr lang="en-US" dirty="0" smtClean="0"/>
              <a:t>Give one reason why we do not listen?</a:t>
            </a:r>
          </a:p>
          <a:p>
            <a:pPr marL="514350" indent="-514350">
              <a:buAutoNum type="arabicPeriod"/>
            </a:pPr>
            <a:r>
              <a:rPr lang="en-US" dirty="0" smtClean="0"/>
              <a:t>Name two tips for active listening.</a:t>
            </a:r>
            <a:endParaRPr lang="en-US" dirty="0"/>
          </a:p>
        </p:txBody>
      </p:sp>
    </p:spTree>
    <p:extLst>
      <p:ext uri="{BB962C8B-B14F-4D97-AF65-F5344CB8AC3E}">
        <p14:creationId xmlns:p14="http://schemas.microsoft.com/office/powerpoint/2010/main" val="2761916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Phone Coverage</a:t>
            </a:r>
            <a:endParaRPr lang="en-US" b="1" dirty="0"/>
          </a:p>
        </p:txBody>
      </p:sp>
      <p:sp>
        <p:nvSpPr>
          <p:cNvPr id="3" name="Content Placeholder 2"/>
          <p:cNvSpPr>
            <a:spLocks noGrp="1"/>
          </p:cNvSpPr>
          <p:nvPr>
            <p:ph sz="quarter" idx="1"/>
          </p:nvPr>
        </p:nvSpPr>
        <p:spPr/>
        <p:txBody>
          <a:bodyPr/>
          <a:lstStyle/>
          <a:p>
            <a:r>
              <a:rPr lang="en-US" dirty="0" smtClean="0"/>
              <a:t>Scenario</a:t>
            </a:r>
          </a:p>
          <a:p>
            <a:endParaRPr lang="en-US" dirty="0"/>
          </a:p>
          <a:p>
            <a:r>
              <a:rPr lang="en-US" dirty="0" smtClean="0"/>
              <a:t>You are working in the Office of Homeland Security.  The Phone is ringing.  What would you say?</a:t>
            </a:r>
          </a:p>
          <a:p>
            <a:endParaRPr lang="en-US" dirty="0"/>
          </a:p>
          <a:p>
            <a:endParaRPr lang="en-US" dirty="0"/>
          </a:p>
        </p:txBody>
      </p:sp>
      <p:pic>
        <p:nvPicPr>
          <p:cNvPr id="1026" name="Picture 2" descr="C:\Users\Schamaale Industries\AppData\Local\Microsoft\Windows\Temporary Internet Files\Content.IE5\QCX2QTG0\cartoon_office_CoolClips_cart005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1" y="3581400"/>
            <a:ext cx="2895600" cy="2886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198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Phone Coverage cont’d.</a:t>
            </a:r>
            <a:endParaRPr lang="en-US" b="1" dirty="0"/>
          </a:p>
        </p:txBody>
      </p:sp>
      <p:sp>
        <p:nvSpPr>
          <p:cNvPr id="3" name="Content Placeholder 2"/>
          <p:cNvSpPr>
            <a:spLocks noGrp="1"/>
          </p:cNvSpPr>
          <p:nvPr>
            <p:ph sz="quarter" idx="1"/>
          </p:nvPr>
        </p:nvSpPr>
        <p:spPr/>
        <p:txBody>
          <a:bodyPr/>
          <a:lstStyle/>
          <a:p>
            <a:pPr>
              <a:buFont typeface="Wingdings" panose="05000000000000000000" pitchFamily="2" charset="2"/>
              <a:buChar char="v"/>
            </a:pPr>
            <a:r>
              <a:rPr lang="en-US" dirty="0" smtClean="0"/>
              <a:t>Offer a salutation</a:t>
            </a:r>
          </a:p>
          <a:p>
            <a:pPr>
              <a:buFont typeface="Wingdings" panose="05000000000000000000" pitchFamily="2" charset="2"/>
              <a:buChar char="v"/>
            </a:pPr>
            <a:r>
              <a:rPr lang="en-US" dirty="0" smtClean="0"/>
              <a:t>State the name of the department</a:t>
            </a:r>
          </a:p>
          <a:p>
            <a:pPr>
              <a:buFont typeface="Wingdings" panose="05000000000000000000" pitchFamily="2" charset="2"/>
              <a:buChar char="v"/>
            </a:pPr>
            <a:r>
              <a:rPr lang="en-US" dirty="0" smtClean="0"/>
              <a:t>Give your name(First name only, no nicknames.)</a:t>
            </a:r>
          </a:p>
          <a:p>
            <a:pPr>
              <a:buFont typeface="Wingdings" panose="05000000000000000000" pitchFamily="2" charset="2"/>
              <a:buChar char="v"/>
            </a:pPr>
            <a:r>
              <a:rPr lang="en-US" dirty="0" smtClean="0"/>
              <a:t>Offer assistance – How may I help you?</a:t>
            </a:r>
            <a:endParaRPr lang="en-US" dirty="0"/>
          </a:p>
          <a:p>
            <a:pPr>
              <a:buFont typeface="Wingdings" panose="05000000000000000000" pitchFamily="2" charset="2"/>
              <a:buChar char="v"/>
            </a:pPr>
            <a:r>
              <a:rPr lang="en-US" dirty="0" smtClean="0"/>
              <a:t>Grambling State University Greeting for answering the phone:</a:t>
            </a:r>
          </a:p>
          <a:p>
            <a:pPr>
              <a:buFont typeface="Wingdings" panose="05000000000000000000" pitchFamily="2" charset="2"/>
              <a:buChar char="v"/>
            </a:pPr>
            <a:r>
              <a:rPr lang="en-US" dirty="0" smtClean="0"/>
              <a:t>“Thank you for calling Grambling State University.  My name is ________, how may I serve you?</a:t>
            </a:r>
            <a:endParaRPr lang="en-US" dirty="0"/>
          </a:p>
        </p:txBody>
      </p:sp>
    </p:spTree>
    <p:extLst>
      <p:ext uri="{BB962C8B-B14F-4D97-AF65-F5344CB8AC3E}">
        <p14:creationId xmlns:p14="http://schemas.microsoft.com/office/powerpoint/2010/main" val="3296441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What You Say and How on Phone</a:t>
            </a:r>
            <a:endParaRPr lang="en-US" b="1" dirty="0"/>
          </a:p>
        </p:txBody>
      </p:sp>
      <p:sp>
        <p:nvSpPr>
          <p:cNvPr id="3" name="Content Placeholder 2"/>
          <p:cNvSpPr>
            <a:spLocks noGrp="1"/>
          </p:cNvSpPr>
          <p:nvPr>
            <p:ph sz="quarter" idx="1"/>
          </p:nvPr>
        </p:nvSpPr>
        <p:spPr/>
        <p:txBody>
          <a:bodyPr>
            <a:normAutofit/>
          </a:bodyPr>
          <a:lstStyle/>
          <a:p>
            <a:r>
              <a:rPr lang="en-US" sz="2400" dirty="0" smtClean="0"/>
              <a:t>Let’s read these statements that are saying the same, but has a different tone:</a:t>
            </a:r>
          </a:p>
          <a:p>
            <a:r>
              <a:rPr lang="en-US" sz="2400" dirty="0" smtClean="0"/>
              <a:t>Read them –</a:t>
            </a:r>
          </a:p>
          <a:p>
            <a:pPr marL="514350" indent="-514350">
              <a:buAutoNum type="arabicPeriod"/>
            </a:pPr>
            <a:r>
              <a:rPr lang="en-US" sz="2400" dirty="0" smtClean="0"/>
              <a:t>May I tell him who is calling, please?</a:t>
            </a:r>
          </a:p>
          <a:p>
            <a:pPr marL="514350" indent="-514350">
              <a:buAutoNum type="arabicPeriod"/>
            </a:pPr>
            <a:r>
              <a:rPr lang="en-US" sz="2400" dirty="0" smtClean="0"/>
              <a:t>Who’s calling?</a:t>
            </a:r>
          </a:p>
          <a:p>
            <a:pPr marL="0" indent="0">
              <a:buNone/>
            </a:pPr>
            <a:r>
              <a:rPr lang="en-US" sz="2400" dirty="0" smtClean="0"/>
              <a:t>1.  May I ask what your call is in regard to?</a:t>
            </a:r>
          </a:p>
          <a:p>
            <a:pPr marL="457200" indent="-457200">
              <a:buAutoNum type="arabicPeriod" startAt="2"/>
            </a:pPr>
            <a:r>
              <a:rPr lang="en-US" sz="2400" dirty="0" smtClean="0"/>
              <a:t>Will she know who you are?  What’s it regarding?</a:t>
            </a:r>
          </a:p>
          <a:p>
            <a:pPr marL="457200" indent="-457200">
              <a:buAutoNum type="arabicPeriod"/>
            </a:pPr>
            <a:r>
              <a:rPr lang="en-US" sz="2400" dirty="0" smtClean="0"/>
              <a:t>May I have her return the call?</a:t>
            </a:r>
          </a:p>
          <a:p>
            <a:pPr marL="457200" indent="-457200">
              <a:buAutoNum type="arabicPeriod"/>
            </a:pPr>
            <a:r>
              <a:rPr lang="en-US" sz="2400" dirty="0" smtClean="0"/>
              <a:t>What do you want?</a:t>
            </a:r>
          </a:p>
        </p:txBody>
      </p:sp>
    </p:spTree>
    <p:extLst>
      <p:ext uri="{BB962C8B-B14F-4D97-AF65-F5344CB8AC3E}">
        <p14:creationId xmlns:p14="http://schemas.microsoft.com/office/powerpoint/2010/main" val="4123942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1143000"/>
          </a:xfrm>
        </p:spPr>
        <p:txBody>
          <a:bodyPr/>
          <a:lstStyle/>
          <a:p>
            <a:r>
              <a:rPr lang="en-US" b="1" dirty="0" smtClean="0"/>
              <a:t>Phone Coverage cont’d.</a:t>
            </a:r>
            <a:endParaRPr lang="en-US" b="1" dirty="0"/>
          </a:p>
        </p:txBody>
      </p:sp>
      <p:sp>
        <p:nvSpPr>
          <p:cNvPr id="3" name="Content Placeholder 2"/>
          <p:cNvSpPr>
            <a:spLocks noGrp="1"/>
          </p:cNvSpPr>
          <p:nvPr>
            <p:ph sz="quarter" idx="1"/>
          </p:nvPr>
        </p:nvSpPr>
        <p:spPr/>
        <p:txBody>
          <a:bodyPr/>
          <a:lstStyle/>
          <a:p>
            <a:pPr marL="0" indent="0">
              <a:buNone/>
            </a:pPr>
            <a:r>
              <a:rPr lang="en-US" dirty="0" smtClean="0"/>
              <a:t>When the caller leaves a message.</a:t>
            </a:r>
          </a:p>
          <a:p>
            <a:endParaRPr lang="en-US" dirty="0"/>
          </a:p>
          <a:p>
            <a:pPr>
              <a:buFont typeface="Wingdings" panose="05000000000000000000" pitchFamily="2" charset="2"/>
              <a:buChar char="v"/>
            </a:pPr>
            <a:r>
              <a:rPr lang="en-US" dirty="0" smtClean="0"/>
              <a:t>Get the full name.</a:t>
            </a:r>
          </a:p>
          <a:p>
            <a:pPr>
              <a:buFont typeface="Wingdings" panose="05000000000000000000" pitchFamily="2" charset="2"/>
              <a:buChar char="v"/>
            </a:pPr>
            <a:r>
              <a:rPr lang="en-US" dirty="0" smtClean="0"/>
              <a:t>Date and time of call.</a:t>
            </a:r>
          </a:p>
          <a:p>
            <a:pPr>
              <a:buFont typeface="Wingdings" panose="05000000000000000000" pitchFamily="2" charset="2"/>
              <a:buChar char="v"/>
            </a:pPr>
            <a:r>
              <a:rPr lang="en-US" dirty="0" smtClean="0"/>
              <a:t>Company or department.</a:t>
            </a:r>
          </a:p>
          <a:p>
            <a:pPr>
              <a:buFont typeface="Wingdings" panose="05000000000000000000" pitchFamily="2" charset="2"/>
              <a:buChar char="v"/>
            </a:pPr>
            <a:r>
              <a:rPr lang="en-US" dirty="0" smtClean="0"/>
              <a:t>Phone number</a:t>
            </a:r>
          </a:p>
          <a:p>
            <a:pPr>
              <a:buFont typeface="Wingdings" panose="05000000000000000000" pitchFamily="2" charset="2"/>
              <a:buChar char="v"/>
            </a:pPr>
            <a:r>
              <a:rPr lang="en-US" dirty="0" smtClean="0"/>
              <a:t>The message.</a:t>
            </a:r>
          </a:p>
          <a:p>
            <a:endParaRPr lang="en-US" dirty="0"/>
          </a:p>
        </p:txBody>
      </p:sp>
    </p:spTree>
    <p:extLst>
      <p:ext uri="{BB962C8B-B14F-4D97-AF65-F5344CB8AC3E}">
        <p14:creationId xmlns:p14="http://schemas.microsoft.com/office/powerpoint/2010/main" val="1826409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Phone coverage cont’d.</a:t>
            </a:r>
            <a:endParaRPr lang="en-US" b="1" dirty="0"/>
          </a:p>
        </p:txBody>
      </p:sp>
      <p:sp>
        <p:nvSpPr>
          <p:cNvPr id="3" name="Content Placeholder 2"/>
          <p:cNvSpPr>
            <a:spLocks noGrp="1"/>
          </p:cNvSpPr>
          <p:nvPr>
            <p:ph sz="quarter" idx="1"/>
          </p:nvPr>
        </p:nvSpPr>
        <p:spPr/>
        <p:txBody>
          <a:bodyPr/>
          <a:lstStyle/>
          <a:p>
            <a:pPr marL="0" indent="0">
              <a:buNone/>
            </a:pPr>
            <a:r>
              <a:rPr lang="en-US" dirty="0" smtClean="0"/>
              <a:t>What you cannot tell them.</a:t>
            </a:r>
          </a:p>
          <a:p>
            <a:pPr marL="0" indent="0">
              <a:buNone/>
            </a:pPr>
            <a:endParaRPr lang="en-US" dirty="0"/>
          </a:p>
          <a:p>
            <a:pPr>
              <a:buFont typeface="Wingdings" panose="05000000000000000000" pitchFamily="2" charset="2"/>
              <a:buChar char="v"/>
            </a:pPr>
            <a:r>
              <a:rPr lang="en-US" dirty="0" smtClean="0"/>
              <a:t>Do not disclose information about a student to an external caller(Parents, other parties)</a:t>
            </a:r>
          </a:p>
          <a:p>
            <a:pPr>
              <a:buFont typeface="Wingdings" panose="05000000000000000000" pitchFamily="2" charset="2"/>
              <a:buChar char="v"/>
            </a:pPr>
            <a:r>
              <a:rPr lang="en-US" dirty="0" smtClean="0"/>
              <a:t>Do not give schedules, grades, ssn’s, financial aid information, etc.</a:t>
            </a:r>
          </a:p>
          <a:p>
            <a:pPr>
              <a:buFont typeface="Wingdings" panose="05000000000000000000" pitchFamily="2" charset="2"/>
              <a:buChar char="v"/>
            </a:pPr>
            <a:endParaRPr lang="en-US" dirty="0"/>
          </a:p>
          <a:p>
            <a:pPr>
              <a:buFont typeface="Wingdings" panose="05000000000000000000" pitchFamily="2" charset="2"/>
              <a:buChar char="v"/>
            </a:pPr>
            <a:r>
              <a:rPr lang="en-US" b="1" dirty="0" smtClean="0"/>
              <a:t>WHEN IN DOUBT, DON’T GIVE IT OUT!!</a:t>
            </a:r>
          </a:p>
        </p:txBody>
      </p:sp>
    </p:spTree>
    <p:extLst>
      <p:ext uri="{BB962C8B-B14F-4D97-AF65-F5344CB8AC3E}">
        <p14:creationId xmlns:p14="http://schemas.microsoft.com/office/powerpoint/2010/main" val="3070950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What Will Be Gained?</a:t>
            </a:r>
            <a:endParaRPr lang="en-US" b="1" dirty="0"/>
          </a:p>
        </p:txBody>
      </p:sp>
      <p:sp>
        <p:nvSpPr>
          <p:cNvPr id="3" name="Content Placeholder 2"/>
          <p:cNvSpPr>
            <a:spLocks noGrp="1"/>
          </p:cNvSpPr>
          <p:nvPr>
            <p:ph sz="quarter" idx="1"/>
          </p:nvPr>
        </p:nvSpPr>
        <p:spPr/>
        <p:txBody>
          <a:bodyPr/>
          <a:lstStyle/>
          <a:p>
            <a:pPr>
              <a:buFont typeface="Wingdings" pitchFamily="2" charset="2"/>
              <a:buChar char="Ø"/>
            </a:pPr>
            <a:r>
              <a:rPr lang="en-US" dirty="0" smtClean="0"/>
              <a:t>Information needed to manage and perform in an office efficiently.</a:t>
            </a:r>
          </a:p>
          <a:p>
            <a:pPr>
              <a:buFont typeface="Wingdings" pitchFamily="2" charset="2"/>
              <a:buChar char="Ø"/>
            </a:pPr>
            <a:r>
              <a:rPr lang="en-US" dirty="0" smtClean="0"/>
              <a:t>Confidence in knowing how to interact with people with different views, cultures, and personalities.</a:t>
            </a:r>
          </a:p>
          <a:p>
            <a:pPr>
              <a:buFont typeface="Wingdings" pitchFamily="2" charset="2"/>
              <a:buChar char="Ø"/>
            </a:pPr>
            <a:endParaRPr lang="en-US" dirty="0"/>
          </a:p>
          <a:p>
            <a:pPr>
              <a:buFont typeface="Wingdings" pitchFamily="2" charset="2"/>
              <a:buChar char="Ø"/>
            </a:pPr>
            <a:endParaRPr lang="en-US" dirty="0" smtClean="0"/>
          </a:p>
          <a:p>
            <a:pPr marL="0" indent="0">
              <a:buNone/>
            </a:pPr>
            <a:endParaRPr lang="en-US" dirty="0"/>
          </a:p>
        </p:txBody>
      </p:sp>
    </p:spTree>
    <p:extLst>
      <p:ext uri="{BB962C8B-B14F-4D97-AF65-F5344CB8AC3E}">
        <p14:creationId xmlns:p14="http://schemas.microsoft.com/office/powerpoint/2010/main" val="14081427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Phone Coverage cont’d.</a:t>
            </a:r>
            <a:endParaRPr lang="en-US" b="1" dirty="0"/>
          </a:p>
        </p:txBody>
      </p:sp>
      <p:sp>
        <p:nvSpPr>
          <p:cNvPr id="3" name="Content Placeholder 2"/>
          <p:cNvSpPr>
            <a:spLocks noGrp="1"/>
          </p:cNvSpPr>
          <p:nvPr>
            <p:ph sz="quarter" idx="1"/>
          </p:nvPr>
        </p:nvSpPr>
        <p:spPr/>
        <p:txBody>
          <a:bodyPr/>
          <a:lstStyle/>
          <a:p>
            <a:pPr marL="0" indent="0">
              <a:buNone/>
            </a:pPr>
            <a:r>
              <a:rPr lang="en-US" dirty="0" smtClean="0"/>
              <a:t>How to put a call on hold.</a:t>
            </a:r>
          </a:p>
          <a:p>
            <a:pPr>
              <a:buFont typeface="Wingdings" panose="05000000000000000000" pitchFamily="2" charset="2"/>
              <a:buChar char="v"/>
            </a:pPr>
            <a:r>
              <a:rPr lang="en-US" sz="2400" dirty="0" smtClean="0"/>
              <a:t>Ask permission FIRST.</a:t>
            </a:r>
          </a:p>
          <a:p>
            <a:pPr>
              <a:buFont typeface="Wingdings" panose="05000000000000000000" pitchFamily="2" charset="2"/>
              <a:buChar char="v"/>
            </a:pPr>
            <a:r>
              <a:rPr lang="en-US" sz="2400" dirty="0" smtClean="0"/>
              <a:t>Press the HOLD button.</a:t>
            </a:r>
          </a:p>
          <a:p>
            <a:pPr>
              <a:buFont typeface="Wingdings" panose="05000000000000000000" pitchFamily="2" charset="2"/>
              <a:buChar char="v"/>
            </a:pPr>
            <a:r>
              <a:rPr lang="en-US" sz="2400" dirty="0" smtClean="0"/>
              <a:t>To pick up again, press the extension button.</a:t>
            </a:r>
          </a:p>
          <a:p>
            <a:pPr>
              <a:buFont typeface="Wingdings" panose="05000000000000000000" pitchFamily="2" charset="2"/>
              <a:buChar char="v"/>
            </a:pPr>
            <a:r>
              <a:rPr lang="en-US" sz="2400" dirty="0" smtClean="0"/>
              <a:t>When you come back on the line, THANK THEM FOR HOLDING.</a:t>
            </a:r>
          </a:p>
          <a:p>
            <a:pPr>
              <a:buFont typeface="Wingdings" panose="05000000000000000000" pitchFamily="2" charset="2"/>
              <a:buChar char="v"/>
            </a:pPr>
            <a:r>
              <a:rPr lang="en-US" sz="2400" dirty="0" smtClean="0"/>
              <a:t>Do not leave a caller on hold more than 30 seconds without checking back.</a:t>
            </a:r>
          </a:p>
          <a:p>
            <a:pPr>
              <a:buFont typeface="Wingdings" panose="05000000000000000000" pitchFamily="2" charset="2"/>
              <a:buChar char="v"/>
            </a:pPr>
            <a:r>
              <a:rPr lang="en-US" sz="2400" dirty="0" smtClean="0"/>
              <a:t>Do not leave them on hold more than three minutes EVER.</a:t>
            </a:r>
            <a:endParaRPr lang="en-US" sz="2400" dirty="0"/>
          </a:p>
        </p:txBody>
      </p:sp>
    </p:spTree>
    <p:extLst>
      <p:ext uri="{BB962C8B-B14F-4D97-AF65-F5344CB8AC3E}">
        <p14:creationId xmlns:p14="http://schemas.microsoft.com/office/powerpoint/2010/main" val="40635961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Scenario</a:t>
            </a:r>
            <a:endParaRPr lang="en-US" b="1" dirty="0"/>
          </a:p>
        </p:txBody>
      </p:sp>
      <p:sp>
        <p:nvSpPr>
          <p:cNvPr id="3" name="Content Placeholder 2"/>
          <p:cNvSpPr>
            <a:spLocks noGrp="1"/>
          </p:cNvSpPr>
          <p:nvPr>
            <p:ph sz="quarter" idx="1"/>
          </p:nvPr>
        </p:nvSpPr>
        <p:spPr/>
        <p:txBody>
          <a:bodyPr/>
          <a:lstStyle/>
          <a:p>
            <a:r>
              <a:rPr lang="en-US" dirty="0" smtClean="0"/>
              <a:t>Handling an Angry Caller</a:t>
            </a:r>
          </a:p>
          <a:p>
            <a:endParaRPr lang="en-US" dirty="0"/>
          </a:p>
          <a:p>
            <a:r>
              <a:rPr lang="en-US" dirty="0" smtClean="0"/>
              <a:t>The phone rings and the caller begins –</a:t>
            </a:r>
          </a:p>
          <a:p>
            <a:endParaRPr lang="en-US" dirty="0"/>
          </a:p>
          <a:p>
            <a:endParaRPr lang="en-US" dirty="0"/>
          </a:p>
        </p:txBody>
      </p:sp>
      <p:pic>
        <p:nvPicPr>
          <p:cNvPr id="2050" name="Picture 2" descr="C:\Users\Schamaale Industries\AppData\Local\Microsoft\Windows\Temporary Internet Files\Content.IE5\EUN4WETV\mobile_phon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733800"/>
            <a:ext cx="3352799"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946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Handling an Angry Caller</a:t>
            </a:r>
            <a:endParaRPr lang="en-US" b="1" dirty="0"/>
          </a:p>
        </p:txBody>
      </p:sp>
      <p:sp>
        <p:nvSpPr>
          <p:cNvPr id="3" name="Content Placeholder 2"/>
          <p:cNvSpPr>
            <a:spLocks noGrp="1"/>
          </p:cNvSpPr>
          <p:nvPr>
            <p:ph sz="quarter" idx="1"/>
          </p:nvPr>
        </p:nvSpPr>
        <p:spPr/>
        <p:txBody>
          <a:bodyPr/>
          <a:lstStyle/>
          <a:p>
            <a:pPr marL="0" indent="0">
              <a:buNone/>
            </a:pPr>
            <a:r>
              <a:rPr lang="en-US" dirty="0" smtClean="0"/>
              <a:t>Use the EAR method to calm an angry caller.</a:t>
            </a:r>
          </a:p>
          <a:p>
            <a:pPr marL="0" indent="0">
              <a:buNone/>
            </a:pPr>
            <a:endParaRPr lang="en-US" dirty="0"/>
          </a:p>
          <a:p>
            <a:pPr marL="0" indent="0">
              <a:buNone/>
            </a:pPr>
            <a:r>
              <a:rPr lang="en-US" dirty="0" smtClean="0"/>
              <a:t>E – Empathize</a:t>
            </a:r>
          </a:p>
          <a:p>
            <a:pPr marL="0" indent="0">
              <a:buNone/>
            </a:pPr>
            <a:r>
              <a:rPr lang="en-US" dirty="0" smtClean="0"/>
              <a:t>A  -  Acknowledge/Apologize</a:t>
            </a:r>
          </a:p>
          <a:p>
            <a:pPr marL="0" indent="0">
              <a:buNone/>
            </a:pPr>
            <a:r>
              <a:rPr lang="en-US" dirty="0" smtClean="0"/>
              <a:t>R -   Responsibility</a:t>
            </a:r>
            <a:endParaRPr lang="en-US" dirty="0"/>
          </a:p>
        </p:txBody>
      </p:sp>
    </p:spTree>
    <p:extLst>
      <p:ext uri="{BB962C8B-B14F-4D97-AF65-F5344CB8AC3E}">
        <p14:creationId xmlns:p14="http://schemas.microsoft.com/office/powerpoint/2010/main" val="21643477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Quick Check</a:t>
            </a:r>
            <a:endParaRPr lang="en-US" b="1" dirty="0"/>
          </a:p>
        </p:txBody>
      </p:sp>
      <p:sp>
        <p:nvSpPr>
          <p:cNvPr id="3" name="Content Placeholder 2"/>
          <p:cNvSpPr>
            <a:spLocks noGrp="1"/>
          </p:cNvSpPr>
          <p:nvPr>
            <p:ph sz="quarter" idx="1"/>
          </p:nvPr>
        </p:nvSpPr>
        <p:spPr/>
        <p:txBody>
          <a:bodyPr/>
          <a:lstStyle/>
          <a:p>
            <a:r>
              <a:rPr lang="en-US" dirty="0" smtClean="0"/>
              <a:t>1.  What do you say when you answer the phone?</a:t>
            </a:r>
          </a:p>
          <a:p>
            <a:r>
              <a:rPr lang="en-US" dirty="0" smtClean="0"/>
              <a:t>2.  What information should you obtain when taking a message?</a:t>
            </a:r>
          </a:p>
          <a:p>
            <a:r>
              <a:rPr lang="en-US" dirty="0" smtClean="0"/>
              <a:t>3.  What are the steps for placing a caller on hold?</a:t>
            </a:r>
          </a:p>
          <a:p>
            <a:r>
              <a:rPr lang="en-US" dirty="0" smtClean="0"/>
              <a:t>4.  What is the EAR method for handling angry callers?</a:t>
            </a:r>
            <a:endParaRPr lang="en-US" dirty="0"/>
          </a:p>
        </p:txBody>
      </p:sp>
    </p:spTree>
    <p:extLst>
      <p:ext uri="{BB962C8B-B14F-4D97-AF65-F5344CB8AC3E}">
        <p14:creationId xmlns:p14="http://schemas.microsoft.com/office/powerpoint/2010/main" val="41985515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Office Etiquette(Office Manners)</a:t>
            </a:r>
            <a:endParaRPr lang="en-US" b="1" dirty="0"/>
          </a:p>
        </p:txBody>
      </p:sp>
      <p:sp>
        <p:nvSpPr>
          <p:cNvPr id="3" name="Content Placeholder 2"/>
          <p:cNvSpPr>
            <a:spLocks noGrp="1"/>
          </p:cNvSpPr>
          <p:nvPr>
            <p:ph sz="quarter" idx="1"/>
          </p:nvPr>
        </p:nvSpPr>
        <p:spPr/>
        <p:txBody>
          <a:bodyPr>
            <a:normAutofit/>
          </a:bodyPr>
          <a:lstStyle/>
          <a:p>
            <a:pPr marL="0" indent="0">
              <a:buNone/>
            </a:pPr>
            <a:r>
              <a:rPr lang="en-US" sz="2400" dirty="0" smtClean="0"/>
              <a:t>Office etiquette or office manners is about conducting yourself respectfully and courteously in the office or workplace.</a:t>
            </a:r>
          </a:p>
          <a:p>
            <a:pPr marL="0" indent="0">
              <a:buNone/>
            </a:pPr>
            <a:endParaRPr lang="en-US" sz="2400" dirty="0"/>
          </a:p>
          <a:p>
            <a:pPr marL="0" indent="0">
              <a:buNone/>
            </a:pPr>
            <a:r>
              <a:rPr lang="en-US" sz="2400" dirty="0" smtClean="0"/>
              <a:t>First impressions – You are the ambassadors of the business or office.</a:t>
            </a:r>
          </a:p>
          <a:p>
            <a:pPr marL="0" indent="0">
              <a:buNone/>
            </a:pPr>
            <a:r>
              <a:rPr lang="en-US" sz="2400" dirty="0" smtClean="0"/>
              <a:t>Always act with honesty and dignity.</a:t>
            </a:r>
          </a:p>
          <a:p>
            <a:pPr marL="0" indent="0">
              <a:buNone/>
            </a:pPr>
            <a:r>
              <a:rPr lang="en-US" sz="2400" dirty="0" smtClean="0"/>
              <a:t>Chewing gum and popping bubble gum in the presence of others is not dignified.</a:t>
            </a:r>
          </a:p>
          <a:p>
            <a:pPr marL="0" indent="0">
              <a:buNone/>
            </a:pPr>
            <a:r>
              <a:rPr lang="en-US" sz="2400" dirty="0" smtClean="0"/>
              <a:t>Do not cough or sneeze in anyone’s direction.  </a:t>
            </a:r>
            <a:endParaRPr lang="en-US" sz="2400" dirty="0"/>
          </a:p>
        </p:txBody>
      </p:sp>
    </p:spTree>
    <p:extLst>
      <p:ext uri="{BB962C8B-B14F-4D97-AF65-F5344CB8AC3E}">
        <p14:creationId xmlns:p14="http://schemas.microsoft.com/office/powerpoint/2010/main" val="28565032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Office Etiquette cont’d.</a:t>
            </a:r>
            <a:endParaRPr lang="en-US" b="1" dirty="0"/>
          </a:p>
        </p:txBody>
      </p:sp>
      <p:sp>
        <p:nvSpPr>
          <p:cNvPr id="3" name="Content Placeholder 2"/>
          <p:cNvSpPr>
            <a:spLocks noGrp="1"/>
          </p:cNvSpPr>
          <p:nvPr>
            <p:ph sz="quarter" idx="1"/>
          </p:nvPr>
        </p:nvSpPr>
        <p:spPr/>
        <p:txBody>
          <a:bodyPr/>
          <a:lstStyle/>
          <a:p>
            <a:pPr marL="0" indent="0">
              <a:buNone/>
            </a:pPr>
            <a:r>
              <a:rPr lang="en-US" dirty="0" smtClean="0"/>
              <a:t>The essence of good manners and etiquette is to be respectful and courteous at all times and with every body.</a:t>
            </a:r>
          </a:p>
          <a:p>
            <a:pPr marL="0" indent="0">
              <a:buNone/>
            </a:pPr>
            <a:r>
              <a:rPr lang="en-US" dirty="0" smtClean="0"/>
              <a:t>Knock before entering any ones office.</a:t>
            </a:r>
          </a:p>
          <a:p>
            <a:pPr marL="0" indent="0">
              <a:buNone/>
            </a:pPr>
            <a:r>
              <a:rPr lang="en-US" dirty="0" smtClean="0"/>
              <a:t>Don’t gossip about any co-worker.</a:t>
            </a:r>
          </a:p>
          <a:p>
            <a:pPr marL="0" indent="0">
              <a:buNone/>
            </a:pPr>
            <a:r>
              <a:rPr lang="en-US" dirty="0" smtClean="0"/>
              <a:t>Avoid sexist comments about a co-worker’s dress or appearance.</a:t>
            </a:r>
          </a:p>
          <a:p>
            <a:pPr marL="0" indent="0">
              <a:buNone/>
            </a:pPr>
            <a:r>
              <a:rPr lang="en-US" dirty="0" smtClean="0"/>
              <a:t>Take responsibility for your mistakes and go about correcting the mistakes.</a:t>
            </a:r>
            <a:endParaRPr lang="en-US" dirty="0"/>
          </a:p>
        </p:txBody>
      </p:sp>
    </p:spTree>
    <p:extLst>
      <p:ext uri="{BB962C8B-B14F-4D97-AF65-F5344CB8AC3E}">
        <p14:creationId xmlns:p14="http://schemas.microsoft.com/office/powerpoint/2010/main" val="28544677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Office Etiquette cont’d.</a:t>
            </a:r>
            <a:endParaRPr lang="en-US" b="1" dirty="0"/>
          </a:p>
        </p:txBody>
      </p:sp>
      <p:sp>
        <p:nvSpPr>
          <p:cNvPr id="3" name="Content Placeholder 2"/>
          <p:cNvSpPr>
            <a:spLocks noGrp="1"/>
          </p:cNvSpPr>
          <p:nvPr>
            <p:ph sz="quarter" idx="1"/>
          </p:nvPr>
        </p:nvSpPr>
        <p:spPr/>
        <p:txBody>
          <a:bodyPr/>
          <a:lstStyle/>
          <a:p>
            <a:pPr marL="0" indent="0">
              <a:buNone/>
            </a:pPr>
            <a:r>
              <a:rPr lang="en-US" dirty="0" smtClean="0"/>
              <a:t>The boss always gets the benefit of the doubt.  Don’t argue with the boss.</a:t>
            </a:r>
          </a:p>
          <a:p>
            <a:pPr marL="0" indent="0">
              <a:buNone/>
            </a:pPr>
            <a:r>
              <a:rPr lang="en-US" dirty="0" smtClean="0"/>
              <a:t>Office etiquette means being thoughtful when interacting with your peers.</a:t>
            </a:r>
          </a:p>
          <a:p>
            <a:pPr marL="0" indent="0">
              <a:buNone/>
            </a:pPr>
            <a:r>
              <a:rPr lang="en-US" dirty="0" smtClean="0"/>
              <a:t>Show consideration for other people’s feelings.</a:t>
            </a:r>
          </a:p>
          <a:p>
            <a:pPr marL="0" indent="0">
              <a:buNone/>
            </a:pPr>
            <a:r>
              <a:rPr lang="en-US" dirty="0" smtClean="0"/>
              <a:t>If there is conflict, do not get personal in your remarks.</a:t>
            </a:r>
          </a:p>
          <a:p>
            <a:pPr marL="0" indent="0">
              <a:buNone/>
            </a:pPr>
            <a:r>
              <a:rPr lang="en-US" dirty="0" smtClean="0"/>
              <a:t>It is extremely rude to arrive late for a meeting.</a:t>
            </a:r>
            <a:endParaRPr lang="en-US" dirty="0"/>
          </a:p>
        </p:txBody>
      </p:sp>
    </p:spTree>
    <p:extLst>
      <p:ext uri="{BB962C8B-B14F-4D97-AF65-F5344CB8AC3E}">
        <p14:creationId xmlns:p14="http://schemas.microsoft.com/office/powerpoint/2010/main" val="3608960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Office Etiquette cont’d.</a:t>
            </a:r>
            <a:endParaRPr lang="en-US" b="1" dirty="0"/>
          </a:p>
        </p:txBody>
      </p:sp>
      <p:sp>
        <p:nvSpPr>
          <p:cNvPr id="3" name="Content Placeholder 2"/>
          <p:cNvSpPr>
            <a:spLocks noGrp="1"/>
          </p:cNvSpPr>
          <p:nvPr>
            <p:ph sz="quarter" idx="1"/>
          </p:nvPr>
        </p:nvSpPr>
        <p:spPr/>
        <p:txBody>
          <a:bodyPr>
            <a:normAutofit/>
          </a:bodyPr>
          <a:lstStyle/>
          <a:p>
            <a:pPr marL="0" indent="0">
              <a:buNone/>
            </a:pPr>
            <a:r>
              <a:rPr lang="en-US" sz="2400" dirty="0" smtClean="0"/>
              <a:t>Always be particularly respectful to those older than yourself even if they are junior to you in position.</a:t>
            </a:r>
          </a:p>
          <a:p>
            <a:pPr marL="0" indent="0">
              <a:buNone/>
            </a:pPr>
            <a:endParaRPr lang="en-US" sz="2400" dirty="0"/>
          </a:p>
          <a:p>
            <a:pPr marL="0" indent="0">
              <a:buNone/>
            </a:pPr>
            <a:r>
              <a:rPr lang="en-US" sz="2400" dirty="0" smtClean="0"/>
              <a:t>Other things to remember.</a:t>
            </a:r>
          </a:p>
          <a:p>
            <a:pPr>
              <a:buFont typeface="Wingdings" panose="05000000000000000000" pitchFamily="2" charset="2"/>
              <a:buChar char="v"/>
            </a:pPr>
            <a:r>
              <a:rPr lang="en-US" sz="2400" dirty="0" smtClean="0"/>
              <a:t>Be on time for your job.  Better still, be early.</a:t>
            </a:r>
          </a:p>
          <a:p>
            <a:pPr>
              <a:buFont typeface="Wingdings" panose="05000000000000000000" pitchFamily="2" charset="2"/>
              <a:buChar char="v"/>
            </a:pPr>
            <a:r>
              <a:rPr lang="en-US" sz="2400" dirty="0" smtClean="0"/>
              <a:t>Be respectful to your employer.</a:t>
            </a:r>
          </a:p>
          <a:p>
            <a:pPr>
              <a:buFont typeface="Wingdings" panose="05000000000000000000" pitchFamily="2" charset="2"/>
              <a:buChar char="v"/>
            </a:pPr>
            <a:r>
              <a:rPr lang="en-US" sz="2400" dirty="0" smtClean="0"/>
              <a:t>It’s ill-mannered to wear Ipod buds in your ears at work.</a:t>
            </a:r>
          </a:p>
          <a:p>
            <a:pPr>
              <a:buFont typeface="Wingdings" panose="05000000000000000000" pitchFamily="2" charset="2"/>
              <a:buChar char="v"/>
            </a:pPr>
            <a:r>
              <a:rPr lang="en-US" sz="2400" dirty="0" smtClean="0"/>
              <a:t>Keep your boss well informed in a timely fashion.</a:t>
            </a:r>
          </a:p>
          <a:p>
            <a:pPr>
              <a:buFont typeface="Wingdings" panose="05000000000000000000" pitchFamily="2" charset="2"/>
              <a:buChar char="v"/>
            </a:pPr>
            <a:r>
              <a:rPr lang="en-US" sz="2400" dirty="0" smtClean="0"/>
              <a:t>Respect all other employees.</a:t>
            </a:r>
            <a:endParaRPr lang="en-US" sz="2400" dirty="0"/>
          </a:p>
        </p:txBody>
      </p:sp>
    </p:spTree>
    <p:extLst>
      <p:ext uri="{BB962C8B-B14F-4D97-AF65-F5344CB8AC3E}">
        <p14:creationId xmlns:p14="http://schemas.microsoft.com/office/powerpoint/2010/main" val="34092537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Office Etiquette cont’d.</a:t>
            </a:r>
            <a:endParaRPr lang="en-US" b="1" dirty="0"/>
          </a:p>
        </p:txBody>
      </p:sp>
      <p:sp>
        <p:nvSpPr>
          <p:cNvPr id="3" name="Content Placeholder 2"/>
          <p:cNvSpPr>
            <a:spLocks noGrp="1"/>
          </p:cNvSpPr>
          <p:nvPr>
            <p:ph sz="quarter" idx="1"/>
          </p:nvPr>
        </p:nvSpPr>
        <p:spPr/>
        <p:txBody>
          <a:bodyPr>
            <a:normAutofit/>
          </a:bodyPr>
          <a:lstStyle/>
          <a:p>
            <a:pPr>
              <a:buFont typeface="Wingdings" panose="05000000000000000000" pitchFamily="2" charset="2"/>
              <a:buChar char="v"/>
            </a:pPr>
            <a:r>
              <a:rPr lang="en-US" sz="2400" dirty="0" smtClean="0"/>
              <a:t>Cooperate with your employer.  Cooperate with all employees.</a:t>
            </a:r>
          </a:p>
          <a:p>
            <a:pPr>
              <a:buFont typeface="Wingdings" panose="05000000000000000000" pitchFamily="2" charset="2"/>
              <a:buChar char="v"/>
            </a:pPr>
            <a:endParaRPr lang="en-US" sz="2400" dirty="0"/>
          </a:p>
          <a:p>
            <a:pPr>
              <a:buFont typeface="Wingdings" panose="05000000000000000000" pitchFamily="2" charset="2"/>
              <a:buChar char="v"/>
            </a:pPr>
            <a:endParaRPr lang="en-US" sz="2400" dirty="0" smtClean="0"/>
          </a:p>
          <a:p>
            <a:pPr>
              <a:buFont typeface="Wingdings" panose="05000000000000000000" pitchFamily="2" charset="2"/>
              <a:buChar char="v"/>
            </a:pPr>
            <a:endParaRPr lang="en-US" sz="2400" dirty="0"/>
          </a:p>
        </p:txBody>
      </p:sp>
      <p:pic>
        <p:nvPicPr>
          <p:cNvPr id="3074" name="Picture 2" descr="C:\Users\Schamaale Industries\AppData\Local\Microsoft\Windows\Temporary Internet Files\Content.IE5\QCX2QTG0\iStock_000021657606XSmall-300x2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2452687"/>
            <a:ext cx="2857500"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7990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Cell Phone Etiquette</a:t>
            </a:r>
            <a:endParaRPr lang="en-US" dirty="0"/>
          </a:p>
        </p:txBody>
      </p:sp>
      <p:sp>
        <p:nvSpPr>
          <p:cNvPr id="3" name="Content Placeholder 2"/>
          <p:cNvSpPr>
            <a:spLocks noGrp="1"/>
          </p:cNvSpPr>
          <p:nvPr>
            <p:ph sz="quarter" idx="1"/>
          </p:nvPr>
        </p:nvSpPr>
        <p:spPr/>
        <p:txBody>
          <a:bodyPr>
            <a:normAutofit/>
          </a:bodyPr>
          <a:lstStyle/>
          <a:p>
            <a:pPr>
              <a:buFont typeface="Wingdings" panose="05000000000000000000" pitchFamily="2" charset="2"/>
              <a:buChar char="v"/>
            </a:pPr>
            <a:r>
              <a:rPr lang="en-US" sz="2400" dirty="0" smtClean="0"/>
              <a:t>More cell phone etiquette is needed than for any other type of communication device. If should be MUTED at the workplace.</a:t>
            </a:r>
          </a:p>
          <a:p>
            <a:pPr>
              <a:buFont typeface="Wingdings" panose="05000000000000000000" pitchFamily="2" charset="2"/>
              <a:buChar char="v"/>
            </a:pPr>
            <a:r>
              <a:rPr lang="en-US" sz="2400" dirty="0" smtClean="0"/>
              <a:t>Cell phones are often used where the conversation is not welcomed.</a:t>
            </a:r>
          </a:p>
          <a:p>
            <a:pPr>
              <a:buFont typeface="Wingdings" panose="05000000000000000000" pitchFamily="2" charset="2"/>
              <a:buChar char="v"/>
            </a:pPr>
            <a:r>
              <a:rPr lang="en-US" sz="2400" dirty="0" smtClean="0"/>
              <a:t>The following are some of the places and events where cell phones should be switched off or the ring tone muted.</a:t>
            </a:r>
          </a:p>
          <a:p>
            <a:pPr marL="0" indent="0">
              <a:buNone/>
            </a:pPr>
            <a:r>
              <a:rPr lang="en-US" sz="2400" dirty="0" smtClean="0"/>
              <a:t>1.  On public transportation near other commuters.</a:t>
            </a:r>
          </a:p>
          <a:p>
            <a:pPr marL="0" indent="0">
              <a:buNone/>
            </a:pPr>
            <a:r>
              <a:rPr lang="en-US" sz="2400" dirty="0" smtClean="0"/>
              <a:t>2.  In hospitals, restaurants, and shopping centers.</a:t>
            </a:r>
          </a:p>
          <a:p>
            <a:pPr marL="0" indent="0">
              <a:buNone/>
            </a:pPr>
            <a:r>
              <a:rPr lang="en-US" sz="2400" dirty="0" smtClean="0"/>
              <a:t>3.  At checkouts, cinemas, and theatres.</a:t>
            </a:r>
            <a:endParaRPr lang="en-US" sz="2400" dirty="0"/>
          </a:p>
        </p:txBody>
      </p:sp>
    </p:spTree>
    <p:extLst>
      <p:ext uri="{BB962C8B-B14F-4D97-AF65-F5344CB8AC3E}">
        <p14:creationId xmlns:p14="http://schemas.microsoft.com/office/powerpoint/2010/main" val="3042241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Program Content</a:t>
            </a:r>
            <a:endParaRPr lang="en-US" b="1" dirty="0"/>
          </a:p>
        </p:txBody>
      </p:sp>
      <p:sp>
        <p:nvSpPr>
          <p:cNvPr id="3" name="Content Placeholder 2"/>
          <p:cNvSpPr>
            <a:spLocks noGrp="1"/>
          </p:cNvSpPr>
          <p:nvPr>
            <p:ph sz="quarter" idx="1"/>
          </p:nvPr>
        </p:nvSpPr>
        <p:spPr/>
        <p:txBody>
          <a:bodyPr>
            <a:normAutofit fontScale="92500" lnSpcReduction="10000"/>
          </a:bodyPr>
          <a:lstStyle/>
          <a:p>
            <a:pPr>
              <a:buFont typeface="Wingdings" pitchFamily="2" charset="2"/>
              <a:buChar char="v"/>
            </a:pPr>
            <a:r>
              <a:rPr lang="en-US" sz="2400" dirty="0" smtClean="0"/>
              <a:t>Introduction – The Need For Training</a:t>
            </a:r>
          </a:p>
          <a:p>
            <a:pPr>
              <a:buFont typeface="Wingdings" pitchFamily="2" charset="2"/>
              <a:buChar char="v"/>
            </a:pPr>
            <a:r>
              <a:rPr lang="en-US" sz="2400" dirty="0" smtClean="0"/>
              <a:t>Supervisor’s Role</a:t>
            </a:r>
          </a:p>
          <a:p>
            <a:pPr>
              <a:buFont typeface="Wingdings" pitchFamily="2" charset="2"/>
              <a:buChar char="v"/>
            </a:pPr>
            <a:r>
              <a:rPr lang="en-US" sz="2400" dirty="0" smtClean="0"/>
              <a:t>Supervisor -When the Student First Arrives to Departments</a:t>
            </a:r>
          </a:p>
          <a:p>
            <a:pPr marL="0" indent="0">
              <a:buNone/>
            </a:pPr>
            <a:r>
              <a:rPr lang="en-US" sz="2400" dirty="0" smtClean="0"/>
              <a:t>	Schedule</a:t>
            </a:r>
          </a:p>
          <a:p>
            <a:pPr marL="0" indent="0">
              <a:buNone/>
            </a:pPr>
            <a:r>
              <a:rPr lang="en-US" sz="2400" dirty="0"/>
              <a:t>	</a:t>
            </a:r>
            <a:r>
              <a:rPr lang="en-US" sz="2400" dirty="0" smtClean="0"/>
              <a:t>Job Description/Responsibilities(See Examples)</a:t>
            </a:r>
          </a:p>
          <a:p>
            <a:pPr marL="0" indent="0">
              <a:buNone/>
            </a:pPr>
            <a:r>
              <a:rPr lang="en-US" sz="2400" dirty="0"/>
              <a:t>	</a:t>
            </a:r>
            <a:r>
              <a:rPr lang="en-US" sz="2400" dirty="0" smtClean="0"/>
              <a:t>Policies(Confidentiality, payroll, attendance, evaluation)</a:t>
            </a:r>
          </a:p>
          <a:p>
            <a:pPr>
              <a:buFont typeface="Wingdings" pitchFamily="2" charset="2"/>
              <a:buChar char="v"/>
            </a:pPr>
            <a:r>
              <a:rPr lang="en-US" sz="2400" dirty="0" smtClean="0"/>
              <a:t>Student Training – Topics</a:t>
            </a:r>
          </a:p>
          <a:p>
            <a:pPr marL="0" indent="0">
              <a:buNone/>
            </a:pPr>
            <a:r>
              <a:rPr lang="en-US" sz="2400" dirty="0"/>
              <a:t>	</a:t>
            </a:r>
            <a:r>
              <a:rPr lang="en-US" sz="2400" dirty="0" smtClean="0"/>
              <a:t>Student Self Awareness</a:t>
            </a:r>
          </a:p>
          <a:p>
            <a:pPr marL="0" indent="0">
              <a:buNone/>
            </a:pPr>
            <a:r>
              <a:rPr lang="en-US" sz="2400" dirty="0"/>
              <a:t>	</a:t>
            </a:r>
            <a:r>
              <a:rPr lang="en-US" sz="2400" dirty="0" smtClean="0"/>
              <a:t>Communication</a:t>
            </a:r>
          </a:p>
          <a:p>
            <a:pPr marL="0" indent="0">
              <a:buNone/>
            </a:pPr>
            <a:r>
              <a:rPr lang="en-US" sz="2400" dirty="0"/>
              <a:t>	</a:t>
            </a:r>
            <a:endParaRPr lang="en-US" sz="2400" dirty="0" smtClean="0"/>
          </a:p>
          <a:p>
            <a:pPr>
              <a:buFont typeface="Wingdings" pitchFamily="2" charset="2"/>
              <a:buChar char="v"/>
            </a:pPr>
            <a:endParaRPr lang="en-US" sz="2400" dirty="0" smtClean="0"/>
          </a:p>
          <a:p>
            <a:pPr marL="0" indent="0">
              <a:buNone/>
            </a:pPr>
            <a:r>
              <a:rPr lang="en-US" sz="2400" dirty="0"/>
              <a:t>	</a:t>
            </a:r>
            <a:endParaRPr lang="en-US" sz="2400" dirty="0" smtClean="0"/>
          </a:p>
          <a:p>
            <a:pPr>
              <a:buFont typeface="Wingdings" pitchFamily="2" charset="2"/>
              <a:buChar char="v"/>
            </a:pPr>
            <a:endParaRPr lang="en-US" dirty="0"/>
          </a:p>
        </p:txBody>
      </p:sp>
    </p:spTree>
    <p:extLst>
      <p:ext uri="{BB962C8B-B14F-4D97-AF65-F5344CB8AC3E}">
        <p14:creationId xmlns:p14="http://schemas.microsoft.com/office/powerpoint/2010/main" val="14062748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Cell Phone Etiquette cont’d.</a:t>
            </a:r>
            <a:endParaRPr lang="en-US" b="1" dirty="0"/>
          </a:p>
        </p:txBody>
      </p:sp>
      <p:sp>
        <p:nvSpPr>
          <p:cNvPr id="3" name="Content Placeholder 2"/>
          <p:cNvSpPr>
            <a:spLocks noGrp="1"/>
          </p:cNvSpPr>
          <p:nvPr>
            <p:ph sz="quarter" idx="1"/>
          </p:nvPr>
        </p:nvSpPr>
        <p:spPr/>
        <p:txBody>
          <a:bodyPr/>
          <a:lstStyle/>
          <a:p>
            <a:pPr marL="514350" indent="-514350">
              <a:buAutoNum type="arabicPeriod" startAt="4"/>
            </a:pPr>
            <a:r>
              <a:rPr lang="en-US" dirty="0" smtClean="0"/>
              <a:t>Train stations, bus stops and air ports.</a:t>
            </a:r>
          </a:p>
          <a:p>
            <a:pPr marL="514350" indent="-514350">
              <a:buAutoNum type="arabicPeriod" startAt="4"/>
            </a:pPr>
            <a:r>
              <a:rPr lang="en-US" dirty="0" smtClean="0"/>
              <a:t>Doctors office, churches, and conventions.</a:t>
            </a:r>
          </a:p>
          <a:p>
            <a:pPr marL="514350" indent="-514350">
              <a:buAutoNum type="arabicPeriod" startAt="4"/>
            </a:pPr>
            <a:r>
              <a:rPr lang="en-US" dirty="0" smtClean="0"/>
              <a:t>Waiting rooms, libraries, and lecture rooms.</a:t>
            </a:r>
          </a:p>
          <a:p>
            <a:pPr marL="514350" indent="-514350">
              <a:buAutoNum type="arabicPeriod" startAt="4"/>
            </a:pPr>
            <a:r>
              <a:rPr lang="en-US" dirty="0" smtClean="0"/>
              <a:t>At christenings, weddings, and funerals.</a:t>
            </a:r>
          </a:p>
          <a:p>
            <a:pPr marL="0" indent="0">
              <a:buNone/>
            </a:pPr>
            <a:r>
              <a:rPr lang="en-US" dirty="0" smtClean="0"/>
              <a:t>What causes the problems with cell phones is the annoying ring tone, shouting into the phone and airing one’s private life on the phone around others.</a:t>
            </a:r>
          </a:p>
          <a:p>
            <a:pPr marL="0" indent="0">
              <a:buNone/>
            </a:pPr>
            <a:endParaRPr lang="en-US" dirty="0"/>
          </a:p>
          <a:p>
            <a:pPr marL="0" indent="0">
              <a:buNone/>
            </a:pPr>
            <a:r>
              <a:rPr lang="en-US" dirty="0" smtClean="0"/>
              <a:t>It is downright rude is to make a call in someone else’s company.</a:t>
            </a:r>
            <a:endParaRPr lang="en-US" dirty="0"/>
          </a:p>
        </p:txBody>
      </p:sp>
    </p:spTree>
    <p:extLst>
      <p:ext uri="{BB962C8B-B14F-4D97-AF65-F5344CB8AC3E}">
        <p14:creationId xmlns:p14="http://schemas.microsoft.com/office/powerpoint/2010/main" val="32920208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Scenario</a:t>
            </a:r>
            <a:endParaRPr lang="en-US" dirty="0"/>
          </a:p>
        </p:txBody>
      </p:sp>
      <p:sp>
        <p:nvSpPr>
          <p:cNvPr id="3" name="Content Placeholder 2"/>
          <p:cNvSpPr>
            <a:spLocks noGrp="1"/>
          </p:cNvSpPr>
          <p:nvPr>
            <p:ph sz="quarter" idx="1"/>
          </p:nvPr>
        </p:nvSpPr>
        <p:spPr/>
        <p:txBody>
          <a:bodyPr/>
          <a:lstStyle/>
          <a:p>
            <a:r>
              <a:rPr lang="en-US" dirty="0" smtClean="0"/>
              <a:t>Who can show us how we should not use the cell phone?</a:t>
            </a:r>
          </a:p>
          <a:p>
            <a:endParaRPr lang="en-US" dirty="0"/>
          </a:p>
          <a:p>
            <a:r>
              <a:rPr lang="en-US" dirty="0" smtClean="0"/>
              <a:t>Who can show us how </a:t>
            </a:r>
            <a:r>
              <a:rPr lang="en-US" smtClean="0"/>
              <a:t>we should?</a:t>
            </a:r>
            <a:endParaRPr lang="en-US"/>
          </a:p>
        </p:txBody>
      </p:sp>
    </p:spTree>
    <p:extLst>
      <p:ext uri="{BB962C8B-B14F-4D97-AF65-F5344CB8AC3E}">
        <p14:creationId xmlns:p14="http://schemas.microsoft.com/office/powerpoint/2010/main" val="30540110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Dressing for the Office</a:t>
            </a:r>
            <a:endParaRPr lang="en-US" b="1" dirty="0"/>
          </a:p>
        </p:txBody>
      </p:sp>
      <p:sp>
        <p:nvSpPr>
          <p:cNvPr id="3" name="Content Placeholder 2"/>
          <p:cNvSpPr>
            <a:spLocks noGrp="1"/>
          </p:cNvSpPr>
          <p:nvPr>
            <p:ph sz="quarter" idx="1"/>
          </p:nvPr>
        </p:nvSpPr>
        <p:spPr/>
        <p:txBody>
          <a:bodyPr>
            <a:normAutofit/>
          </a:bodyPr>
          <a:lstStyle/>
          <a:p>
            <a:pPr>
              <a:buFont typeface="Wingdings" pitchFamily="2" charset="2"/>
              <a:buChar char="v"/>
            </a:pPr>
            <a:r>
              <a:rPr lang="en-US" sz="2400" dirty="0" smtClean="0"/>
              <a:t>Many things change, however, when it comes to dress, or appropriate dress does not.</a:t>
            </a:r>
          </a:p>
          <a:p>
            <a:pPr>
              <a:buFont typeface="Wingdings" pitchFamily="2" charset="2"/>
              <a:buChar char="v"/>
            </a:pPr>
            <a:r>
              <a:rPr lang="en-US" sz="2400" dirty="0" smtClean="0"/>
              <a:t>It is apparent that some of us do not understand the difference between the Good, Bad, and Ugly.</a:t>
            </a:r>
          </a:p>
          <a:p>
            <a:pPr>
              <a:buFont typeface="Wingdings" pitchFamily="2" charset="2"/>
              <a:buChar char="v"/>
            </a:pPr>
            <a:r>
              <a:rPr lang="en-US" sz="2400" dirty="0" smtClean="0"/>
              <a:t>A number of us do not understand where to wear certain outfits.</a:t>
            </a:r>
          </a:p>
          <a:p>
            <a:pPr>
              <a:buFont typeface="Wingdings" pitchFamily="2" charset="2"/>
              <a:buChar char="v"/>
            </a:pPr>
            <a:r>
              <a:rPr lang="en-US" sz="2400" dirty="0" smtClean="0"/>
              <a:t>A party dress should not be worn to the office.  What denotes a party dress.</a:t>
            </a:r>
          </a:p>
          <a:p>
            <a:pPr>
              <a:buFont typeface="Wingdings" pitchFamily="2" charset="2"/>
              <a:buChar char="v"/>
            </a:pPr>
            <a:r>
              <a:rPr lang="en-US" sz="2400" dirty="0" smtClean="0"/>
              <a:t>Day clothes are far different from wearing after-five fashions.</a:t>
            </a:r>
          </a:p>
          <a:p>
            <a:pPr>
              <a:buFont typeface="Wingdings" pitchFamily="2" charset="2"/>
              <a:buChar char="v"/>
            </a:pPr>
            <a:r>
              <a:rPr lang="en-US" sz="2400" dirty="0" smtClean="0"/>
              <a:t>Regardless of fashion trends, denim is casual and satin is formal.</a:t>
            </a: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3210921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Dressing cont’d.</a:t>
            </a:r>
            <a:endParaRPr lang="en-US" b="1" dirty="0"/>
          </a:p>
        </p:txBody>
      </p:sp>
      <p:sp>
        <p:nvSpPr>
          <p:cNvPr id="3" name="Content Placeholder 2"/>
          <p:cNvSpPr>
            <a:spLocks noGrp="1"/>
          </p:cNvSpPr>
          <p:nvPr>
            <p:ph sz="quarter" idx="1"/>
          </p:nvPr>
        </p:nvSpPr>
        <p:spPr/>
        <p:txBody>
          <a:bodyPr>
            <a:normAutofit/>
          </a:bodyPr>
          <a:lstStyle/>
          <a:p>
            <a:pPr>
              <a:buFont typeface="Wingdings" pitchFamily="2" charset="2"/>
              <a:buChar char="v"/>
            </a:pPr>
            <a:r>
              <a:rPr lang="en-US" sz="2400" dirty="0" smtClean="0"/>
              <a:t>A good public appearance involves more than looking good.  It includes good grooming.</a:t>
            </a:r>
          </a:p>
          <a:p>
            <a:pPr>
              <a:buFont typeface="Wingdings" pitchFamily="2" charset="2"/>
              <a:buChar char="v"/>
            </a:pPr>
            <a:r>
              <a:rPr lang="en-US" sz="2400" dirty="0" smtClean="0"/>
              <a:t>To you what is good grooming?</a:t>
            </a:r>
          </a:p>
          <a:p>
            <a:pPr>
              <a:buFont typeface="Wingdings" pitchFamily="2" charset="2"/>
              <a:buChar char="v"/>
            </a:pPr>
            <a:endParaRPr lang="en-US" sz="2400" dirty="0"/>
          </a:p>
        </p:txBody>
      </p:sp>
    </p:spTree>
    <p:extLst>
      <p:ext uri="{BB962C8B-B14F-4D97-AF65-F5344CB8AC3E}">
        <p14:creationId xmlns:p14="http://schemas.microsoft.com/office/powerpoint/2010/main" val="33588788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Dressing cont’d.</a:t>
            </a:r>
            <a:endParaRPr lang="en-US" b="1" dirty="0"/>
          </a:p>
        </p:txBody>
      </p:sp>
      <p:sp>
        <p:nvSpPr>
          <p:cNvPr id="3" name="Content Placeholder 2"/>
          <p:cNvSpPr>
            <a:spLocks noGrp="1"/>
          </p:cNvSpPr>
          <p:nvPr>
            <p:ph sz="quarter" idx="1"/>
          </p:nvPr>
        </p:nvSpPr>
        <p:spPr/>
        <p:txBody>
          <a:bodyPr>
            <a:normAutofit/>
          </a:bodyPr>
          <a:lstStyle/>
          <a:p>
            <a:pPr>
              <a:buFont typeface="Wingdings" pitchFamily="2" charset="2"/>
              <a:buChar char="v"/>
            </a:pPr>
            <a:r>
              <a:rPr lang="en-US" sz="2400" dirty="0" smtClean="0"/>
              <a:t>Have you taken a bath?</a:t>
            </a:r>
          </a:p>
          <a:p>
            <a:pPr>
              <a:buFont typeface="Wingdings" pitchFamily="2" charset="2"/>
              <a:buChar char="v"/>
            </a:pPr>
            <a:r>
              <a:rPr lang="en-US" sz="2400" dirty="0" smtClean="0"/>
              <a:t>Are your nails clean?</a:t>
            </a:r>
          </a:p>
          <a:p>
            <a:pPr>
              <a:buFont typeface="Wingdings" pitchFamily="2" charset="2"/>
              <a:buChar char="v"/>
            </a:pPr>
            <a:r>
              <a:rPr lang="en-US" sz="2400" dirty="0" smtClean="0"/>
              <a:t>Have your washed your face this morning?</a:t>
            </a:r>
          </a:p>
          <a:p>
            <a:pPr>
              <a:buFont typeface="Wingdings" pitchFamily="2" charset="2"/>
              <a:buChar char="v"/>
            </a:pPr>
            <a:r>
              <a:rPr lang="en-US" sz="2400" dirty="0" smtClean="0"/>
              <a:t>Did you remember to use deodorant?</a:t>
            </a:r>
          </a:p>
          <a:p>
            <a:pPr>
              <a:buFont typeface="Wingdings" pitchFamily="2" charset="2"/>
              <a:buChar char="v"/>
            </a:pPr>
            <a:r>
              <a:rPr lang="en-US" sz="2400" dirty="0" smtClean="0"/>
              <a:t>After vigorous activities, did you shower?</a:t>
            </a:r>
          </a:p>
          <a:p>
            <a:pPr>
              <a:buFont typeface="Wingdings" pitchFamily="2" charset="2"/>
              <a:buChar char="v"/>
            </a:pPr>
            <a:r>
              <a:rPr lang="en-US" sz="2400" dirty="0" smtClean="0"/>
              <a:t>Is my hair clean?</a:t>
            </a:r>
          </a:p>
          <a:p>
            <a:pPr>
              <a:buFont typeface="Wingdings" pitchFamily="2" charset="2"/>
              <a:buChar char="v"/>
            </a:pPr>
            <a:r>
              <a:rPr lang="en-US" sz="2400" dirty="0" smtClean="0"/>
              <a:t>What about my teeth?</a:t>
            </a:r>
            <a:endParaRPr lang="en-US" sz="2400" dirty="0"/>
          </a:p>
        </p:txBody>
      </p:sp>
    </p:spTree>
    <p:extLst>
      <p:ext uri="{BB962C8B-B14F-4D97-AF65-F5344CB8AC3E}">
        <p14:creationId xmlns:p14="http://schemas.microsoft.com/office/powerpoint/2010/main" val="13071258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Dressing cont’d.</a:t>
            </a:r>
            <a:endParaRPr lang="en-US" b="1" dirty="0"/>
          </a:p>
        </p:txBody>
      </p:sp>
      <p:sp>
        <p:nvSpPr>
          <p:cNvPr id="3" name="Content Placeholder 2"/>
          <p:cNvSpPr>
            <a:spLocks noGrp="1"/>
          </p:cNvSpPr>
          <p:nvPr>
            <p:ph sz="quarter" idx="1"/>
          </p:nvPr>
        </p:nvSpPr>
        <p:spPr/>
        <p:txBody>
          <a:bodyPr>
            <a:normAutofit fontScale="92500" lnSpcReduction="20000"/>
          </a:bodyPr>
          <a:lstStyle/>
          <a:p>
            <a:pPr>
              <a:buFont typeface="Wingdings" pitchFamily="2" charset="2"/>
              <a:buChar char="v"/>
            </a:pPr>
            <a:endParaRPr lang="en-US" sz="2400" dirty="0" smtClean="0"/>
          </a:p>
          <a:p>
            <a:pPr>
              <a:buFont typeface="Wingdings" pitchFamily="2" charset="2"/>
              <a:buChar char="v"/>
            </a:pPr>
            <a:endParaRPr lang="en-US" sz="2400" dirty="0" smtClean="0"/>
          </a:p>
          <a:p>
            <a:pPr>
              <a:buFont typeface="Wingdings" pitchFamily="2" charset="2"/>
              <a:buChar char="v"/>
            </a:pPr>
            <a:endParaRPr lang="en-US" sz="2400" dirty="0" smtClean="0"/>
          </a:p>
          <a:p>
            <a:pPr>
              <a:buFont typeface="Wingdings" pitchFamily="2" charset="2"/>
              <a:buChar char="v"/>
            </a:pPr>
            <a:endParaRPr lang="en-US" sz="2400" dirty="0" smtClean="0"/>
          </a:p>
          <a:p>
            <a:pPr>
              <a:buFont typeface="Wingdings" pitchFamily="2" charset="2"/>
              <a:buChar char="v"/>
            </a:pPr>
            <a:endParaRPr lang="en-US" sz="2400" dirty="0"/>
          </a:p>
          <a:p>
            <a:pPr>
              <a:buFont typeface="Wingdings" pitchFamily="2" charset="2"/>
              <a:buChar char="v"/>
            </a:pPr>
            <a:r>
              <a:rPr lang="en-US" sz="2400" dirty="0" smtClean="0"/>
              <a:t>There are many problems with not dressing for the right occasion.  But for purposes of this training we are going to talk about the work place.</a:t>
            </a:r>
          </a:p>
          <a:p>
            <a:pPr>
              <a:buFont typeface="Wingdings" pitchFamily="2" charset="2"/>
              <a:buChar char="v"/>
            </a:pPr>
            <a:r>
              <a:rPr lang="en-US" sz="2400" dirty="0" smtClean="0"/>
              <a:t>Most of you follow fads and should not.  Some of the items are not flattering or appropriate for the occasion.  </a:t>
            </a:r>
          </a:p>
          <a:p>
            <a:pPr>
              <a:buFont typeface="Wingdings" pitchFamily="2" charset="2"/>
              <a:buChar char="v"/>
            </a:pPr>
            <a:r>
              <a:rPr lang="en-US" sz="2400" dirty="0" smtClean="0"/>
              <a:t>There are questions that we must ask ourselves prior to putting on an outfit.</a:t>
            </a:r>
          </a:p>
          <a:p>
            <a:pPr>
              <a:buFont typeface="Wingdings" pitchFamily="2" charset="2"/>
              <a:buChar char="v"/>
            </a:pPr>
            <a:r>
              <a:rPr lang="en-US" sz="2400" dirty="0" smtClean="0"/>
              <a:t>How will this garment perform or function for where I am going?</a:t>
            </a:r>
          </a:p>
          <a:p>
            <a:pPr>
              <a:buFont typeface="Wingdings" pitchFamily="2" charset="2"/>
              <a:buChar char="v"/>
            </a:pPr>
            <a:r>
              <a:rPr lang="en-US" sz="2400" dirty="0" smtClean="0"/>
              <a:t>What will the outfit say about me as a person?  Is it appropriate for my age?</a:t>
            </a:r>
            <a:endParaRPr lang="en-US"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00200"/>
            <a:ext cx="59436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61843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Dressing cont’d.</a:t>
            </a:r>
            <a:endParaRPr lang="en-US" b="1" dirty="0"/>
          </a:p>
        </p:txBody>
      </p:sp>
      <p:sp>
        <p:nvSpPr>
          <p:cNvPr id="3" name="Content Placeholder 2"/>
          <p:cNvSpPr>
            <a:spLocks noGrp="1"/>
          </p:cNvSpPr>
          <p:nvPr>
            <p:ph sz="quarter" idx="1"/>
          </p:nvPr>
        </p:nvSpPr>
        <p:spPr/>
        <p:txBody>
          <a:bodyPr/>
          <a:lstStyle/>
          <a:p>
            <a:pPr>
              <a:buFont typeface="Wingdings" pitchFamily="2" charset="2"/>
              <a:buChar char="v"/>
            </a:pPr>
            <a:r>
              <a:rPr lang="en-US" dirty="0" smtClean="0"/>
              <a:t>You are a student and should dress accordingly and be groomed.</a:t>
            </a:r>
          </a:p>
          <a:p>
            <a:pPr>
              <a:buFont typeface="Wingdings" pitchFamily="2" charset="2"/>
              <a:buChar char="v"/>
            </a:pPr>
            <a:r>
              <a:rPr lang="en-US" dirty="0" smtClean="0"/>
              <a:t>What not to wear to the work place at Grambling State University?</a:t>
            </a:r>
          </a:p>
          <a:p>
            <a:pPr>
              <a:buFont typeface="Wingdings" pitchFamily="2" charset="2"/>
              <a:buChar char="v"/>
            </a:pPr>
            <a:endParaRPr lang="en-US" dirty="0"/>
          </a:p>
          <a:p>
            <a:pPr>
              <a:buFont typeface="Wingdings" pitchFamily="2" charset="2"/>
              <a:buChar char="v"/>
            </a:pPr>
            <a:endParaRPr lang="en-US" dirty="0"/>
          </a:p>
        </p:txBody>
      </p:sp>
      <p:pic>
        <p:nvPicPr>
          <p:cNvPr id="1026" name="Picture 2" descr="C:\Users\fobbsshe\AppData\Local\Microsoft\Windows\Temporary Internet Files\Content.IE5\UTIK3R20\march_2009_fashion_figures_by_abepwn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429000"/>
            <a:ext cx="23622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9401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Dressing cont’d.</a:t>
            </a:r>
            <a:endParaRPr lang="en-US" b="1" dirty="0"/>
          </a:p>
        </p:txBody>
      </p:sp>
      <p:sp>
        <p:nvSpPr>
          <p:cNvPr id="3" name="Content Placeholder 2"/>
          <p:cNvSpPr>
            <a:spLocks noGrp="1"/>
          </p:cNvSpPr>
          <p:nvPr>
            <p:ph sz="quarter" idx="1"/>
          </p:nvPr>
        </p:nvSpPr>
        <p:spPr/>
        <p:txBody>
          <a:bodyPr/>
          <a:lstStyle/>
          <a:p>
            <a:pPr marL="0" indent="0">
              <a:buNone/>
            </a:pPr>
            <a:r>
              <a:rPr lang="en-US" dirty="0" smtClean="0"/>
              <a:t>skirts</a:t>
            </a:r>
          </a:p>
          <a:p>
            <a:pPr marL="0" indent="0">
              <a:buNone/>
            </a:pPr>
            <a:r>
              <a:rPr lang="en-US" dirty="0" smtClean="0"/>
              <a:t>			</a:t>
            </a:r>
            <a:endParaRPr lang="en-US" dirty="0"/>
          </a:p>
          <a:p>
            <a:pPr marL="0" indent="0">
              <a:buNone/>
            </a:pPr>
            <a:endParaRPr lang="en-US" dirty="0" smtClean="0"/>
          </a:p>
          <a:p>
            <a:pPr marL="0" indent="0">
              <a:buNone/>
            </a:pPr>
            <a:endParaRPr lang="en-US" dirty="0"/>
          </a:p>
          <a:p>
            <a:pPr marL="0" indent="0">
              <a:buNone/>
            </a:pPr>
            <a:r>
              <a:rPr lang="en-US" dirty="0" smtClean="0"/>
              <a:t>			</a:t>
            </a:r>
          </a:p>
          <a:p>
            <a:pPr marL="0" indent="0">
              <a:buNone/>
            </a:pPr>
            <a:endParaRPr lang="en-US" dirty="0"/>
          </a:p>
          <a:p>
            <a:pPr marL="0" indent="0">
              <a:buNone/>
            </a:pPr>
            <a:endParaRPr lang="en-US" dirty="0" smtClean="0"/>
          </a:p>
          <a:p>
            <a:pPr marL="0" indent="0">
              <a:buNone/>
            </a:pPr>
            <a:r>
              <a:rPr lang="en-US" dirty="0"/>
              <a:t>	</a:t>
            </a:r>
            <a:r>
              <a:rPr lang="en-US" dirty="0" smtClean="0"/>
              <a:t>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107495"/>
            <a:ext cx="1905000" cy="2693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2257425"/>
            <a:ext cx="1809750"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400799" y="2409825"/>
            <a:ext cx="1600199"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48655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Dressing cont’d.</a:t>
            </a:r>
            <a:endParaRPr lang="en-US" b="1" dirty="0"/>
          </a:p>
        </p:txBody>
      </p:sp>
      <p:sp>
        <p:nvSpPr>
          <p:cNvPr id="3" name="Content Placeholder 2"/>
          <p:cNvSpPr>
            <a:spLocks noGrp="1"/>
          </p:cNvSpPr>
          <p:nvPr>
            <p:ph sz="quarter" idx="1"/>
          </p:nvPr>
        </p:nvSpPr>
        <p:spPr/>
        <p:txBody>
          <a:bodyPr/>
          <a:lstStyle/>
          <a:p>
            <a:pPr marL="0" indent="0">
              <a:buNone/>
            </a:pPr>
            <a:r>
              <a:rPr lang="en-US" dirty="0" smtClean="0"/>
              <a:t>No mini skirts.</a:t>
            </a:r>
            <a:endParaRPr lang="en-US" dirty="0"/>
          </a:p>
        </p:txBody>
      </p:sp>
      <p:pic>
        <p:nvPicPr>
          <p:cNvPr id="3074" name="Picture 2" descr="C:\Users\fobbsshe\AppData\Local\Microsoft\Windows\Temporary Internet Files\Content.IE5\Q0S5DWBL\427459,1253372078,1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86000"/>
            <a:ext cx="16002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fobbsshe\AppData\Local\Microsoft\Windows\Temporary Internet Files\Content.IE5\888XOQ7P\Pink_Ruffle_Mini_Skir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399" y="2209800"/>
            <a:ext cx="1066801" cy="14478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fobbsshe\AppData\Local\Microsoft\Windows\Temporary Internet Files\Content.IE5\1JQSSN10\mini-maxi607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75" y="4036218"/>
            <a:ext cx="4286250" cy="1678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8936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Dressing cont’d.</a:t>
            </a:r>
            <a:endParaRPr lang="en-US" b="1" dirty="0"/>
          </a:p>
        </p:txBody>
      </p:sp>
      <p:sp>
        <p:nvSpPr>
          <p:cNvPr id="3" name="Content Placeholder 2"/>
          <p:cNvSpPr>
            <a:spLocks noGrp="1"/>
          </p:cNvSpPr>
          <p:nvPr>
            <p:ph sz="quarter" idx="1"/>
          </p:nvPr>
        </p:nvSpPr>
        <p:spPr/>
        <p:txBody>
          <a:bodyPr/>
          <a:lstStyle/>
          <a:p>
            <a:pPr marL="0" indent="0">
              <a:buNone/>
            </a:pPr>
            <a:r>
              <a:rPr lang="en-US" dirty="0" smtClean="0"/>
              <a:t>Tops – No spaghetti straps.</a:t>
            </a:r>
          </a:p>
          <a:p>
            <a:pPr marL="0" indent="0">
              <a:buNone/>
            </a:pPr>
            <a:endParaRPr lang="en-US" dirty="0"/>
          </a:p>
          <a:p>
            <a:pPr marL="0" indent="0">
              <a:buNone/>
            </a:pPr>
            <a:r>
              <a:rPr lang="en-US" dirty="0" smtClean="0"/>
              <a:t>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257424"/>
            <a:ext cx="3581399"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7360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Program Content Cont’d</a:t>
            </a:r>
            <a:endParaRPr lang="en-US" b="1" dirty="0"/>
          </a:p>
        </p:txBody>
      </p:sp>
      <p:sp>
        <p:nvSpPr>
          <p:cNvPr id="3" name="Content Placeholder 2"/>
          <p:cNvSpPr>
            <a:spLocks noGrp="1"/>
          </p:cNvSpPr>
          <p:nvPr>
            <p:ph sz="quarter" idx="1"/>
          </p:nvPr>
        </p:nvSpPr>
        <p:spPr/>
        <p:txBody>
          <a:bodyPr>
            <a:normAutofit/>
          </a:bodyPr>
          <a:lstStyle/>
          <a:p>
            <a:pPr>
              <a:buFont typeface="Wingdings" pitchFamily="2" charset="2"/>
              <a:buChar char="v"/>
            </a:pPr>
            <a:r>
              <a:rPr lang="en-US" sz="2400" dirty="0" smtClean="0"/>
              <a:t>Office Etiquette(Manners)</a:t>
            </a:r>
          </a:p>
          <a:p>
            <a:pPr>
              <a:buFont typeface="Wingdings" pitchFamily="2" charset="2"/>
              <a:buChar char="v"/>
            </a:pPr>
            <a:r>
              <a:rPr lang="en-US" sz="2400" dirty="0" smtClean="0"/>
              <a:t>Cell phone use in the work place.</a:t>
            </a:r>
          </a:p>
          <a:p>
            <a:pPr>
              <a:buFont typeface="Wingdings" pitchFamily="2" charset="2"/>
              <a:buChar char="v"/>
            </a:pPr>
            <a:r>
              <a:rPr lang="en-US" sz="2400" dirty="0" smtClean="0"/>
              <a:t>Dressing for the Office.</a:t>
            </a:r>
          </a:p>
          <a:p>
            <a:pPr>
              <a:buFont typeface="Wingdings" pitchFamily="2" charset="2"/>
              <a:buChar char="v"/>
            </a:pPr>
            <a:r>
              <a:rPr lang="en-US" sz="2400" dirty="0" smtClean="0"/>
              <a:t>Ethical Behavior in the Work Place.</a:t>
            </a:r>
          </a:p>
          <a:p>
            <a:pPr>
              <a:buFont typeface="Wingdings" pitchFamily="2" charset="2"/>
              <a:buChar char="v"/>
            </a:pPr>
            <a:endParaRPr lang="en-US" sz="2400" dirty="0"/>
          </a:p>
          <a:p>
            <a:pPr>
              <a:buFont typeface="Wingdings" pitchFamily="2" charset="2"/>
              <a:buChar char="v"/>
            </a:pPr>
            <a:endParaRPr lang="en-US" sz="2400" dirty="0"/>
          </a:p>
        </p:txBody>
      </p:sp>
      <p:pic>
        <p:nvPicPr>
          <p:cNvPr id="1026" name="Picture 2" descr="C:\Users\fobbsshe\AppData\Local\Microsoft\Windows\Temporary Internet Files\Content.IE5\888XOQ7P\art_studentswork_ar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0412" y="3657600"/>
            <a:ext cx="2543175"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3859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Dressing cont’d.</a:t>
            </a:r>
            <a:endParaRPr lang="en-US" b="1" dirty="0"/>
          </a:p>
        </p:txBody>
      </p:sp>
      <p:sp>
        <p:nvSpPr>
          <p:cNvPr id="3" name="Content Placeholder 2"/>
          <p:cNvSpPr>
            <a:spLocks noGrp="1"/>
          </p:cNvSpPr>
          <p:nvPr>
            <p:ph sz="quarter" idx="1"/>
          </p:nvPr>
        </p:nvSpPr>
        <p:spPr/>
        <p:txBody>
          <a:bodyPr/>
          <a:lstStyle/>
          <a:p>
            <a:pPr marL="0" indent="0">
              <a:buNone/>
            </a:pPr>
            <a:r>
              <a:rPr lang="en-US" dirty="0" smtClean="0"/>
              <a:t>No strapless tops.</a:t>
            </a:r>
          </a:p>
          <a:p>
            <a:pPr marL="0" indent="0">
              <a:buNone/>
            </a:pPr>
            <a:endParaRPr lang="en-US" dirty="0"/>
          </a:p>
          <a:p>
            <a:pPr marL="0" indent="0">
              <a:buNone/>
            </a:pP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1" y="2257425"/>
            <a:ext cx="2286000"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2257425"/>
            <a:ext cx="1809750"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90507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Dressing Cont’d</a:t>
            </a:r>
            <a:r>
              <a:rPr lang="en-US" dirty="0" smtClean="0"/>
              <a:t>.</a:t>
            </a:r>
            <a:endParaRPr lang="en-US" dirty="0"/>
          </a:p>
        </p:txBody>
      </p:sp>
      <p:sp>
        <p:nvSpPr>
          <p:cNvPr id="3" name="Content Placeholder 2"/>
          <p:cNvSpPr>
            <a:spLocks noGrp="1"/>
          </p:cNvSpPr>
          <p:nvPr>
            <p:ph sz="quarter" idx="1"/>
          </p:nvPr>
        </p:nvSpPr>
        <p:spPr/>
        <p:txBody>
          <a:bodyPr/>
          <a:lstStyle/>
          <a:p>
            <a:pPr marL="0" indent="0">
              <a:buNone/>
            </a:pPr>
            <a:r>
              <a:rPr lang="en-US" dirty="0" smtClean="0"/>
              <a:t>No athletic shorts or shorts of any kind.  Any pants should at least be to the knee in the office.</a:t>
            </a:r>
          </a:p>
          <a:p>
            <a:pPr marL="0" indent="0">
              <a:buNone/>
            </a:pPr>
            <a:endParaRPr lang="en-US" dirty="0"/>
          </a:p>
          <a:p>
            <a:pPr marL="0" indent="0">
              <a:buNone/>
            </a:pPr>
            <a:endParaRPr lang="en-US" dirty="0"/>
          </a:p>
        </p:txBody>
      </p:sp>
      <p:pic>
        <p:nvPicPr>
          <p:cNvPr id="6146" name="Picture 2" descr="C:\Users\fobbsshe\AppData\Local\Microsoft\Windows\Temporary Internet Files\Content.IE5\888XOQ7P\1580001_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476500"/>
            <a:ext cx="24384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fobbsshe\AppData\Local\Microsoft\Windows\Temporary Internet Files\Content.IE5\Q0S5DWBL\q-sport_2267_4925837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1" y="2590800"/>
            <a:ext cx="3429000" cy="242411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fobbsshe\AppData\Local\Microsoft\Windows\Temporary Internet Files\Content.IE5\888XOQ7P\LaSportivaGravity_Short_Blue-845x9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5840" y="4572000"/>
            <a:ext cx="181356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0691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Dressing cont’d.</a:t>
            </a:r>
            <a:endParaRPr lang="en-US" b="1" dirty="0"/>
          </a:p>
        </p:txBody>
      </p:sp>
      <p:sp>
        <p:nvSpPr>
          <p:cNvPr id="3" name="Content Placeholder 2"/>
          <p:cNvSpPr>
            <a:spLocks noGrp="1"/>
          </p:cNvSpPr>
          <p:nvPr>
            <p:ph sz="quarter" idx="1"/>
          </p:nvPr>
        </p:nvSpPr>
        <p:spPr/>
        <p:txBody>
          <a:bodyPr/>
          <a:lstStyle/>
          <a:p>
            <a:pPr marL="0" indent="0">
              <a:buNone/>
            </a:pPr>
            <a:r>
              <a:rPr lang="en-US" dirty="0" smtClean="0"/>
              <a:t>Men, no wife beater shirts or undies shirts.</a:t>
            </a:r>
            <a:endParaRPr lang="en-US" dirty="0"/>
          </a:p>
        </p:txBody>
      </p:sp>
      <p:pic>
        <p:nvPicPr>
          <p:cNvPr id="7170" name="Picture 2" descr="C:\Users\fobbsshe\AppData\Local\Microsoft\Windows\Temporary Internet Files\Content.IE5\UTIK3R20\wwod-b-tank[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1300" y="2743200"/>
            <a:ext cx="2400300" cy="2671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0830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Dressing cont’d.</a:t>
            </a:r>
            <a:endParaRPr lang="en-US" b="1" dirty="0"/>
          </a:p>
        </p:txBody>
      </p:sp>
      <p:sp>
        <p:nvSpPr>
          <p:cNvPr id="3" name="Content Placeholder 2"/>
          <p:cNvSpPr>
            <a:spLocks noGrp="1"/>
          </p:cNvSpPr>
          <p:nvPr>
            <p:ph sz="quarter" idx="1"/>
          </p:nvPr>
        </p:nvSpPr>
        <p:spPr/>
        <p:txBody>
          <a:bodyPr/>
          <a:lstStyle/>
          <a:p>
            <a:pPr marL="0" indent="0">
              <a:buNone/>
            </a:pPr>
            <a:r>
              <a:rPr lang="en-US" dirty="0" smtClean="0"/>
              <a:t>No sagging pants. No leggings without a long shirt that goes below the behind.</a:t>
            </a:r>
          </a:p>
          <a:p>
            <a:pPr marL="0" indent="0">
              <a:buNone/>
            </a:pPr>
            <a:endParaRPr lang="en-US" dirty="0"/>
          </a:p>
          <a:p>
            <a:pPr marL="0" indent="0">
              <a:buNone/>
            </a:pPr>
            <a:endParaRPr lang="en-US" dirty="0" smtClean="0"/>
          </a:p>
          <a:p>
            <a:pPr marL="0" indent="0">
              <a:buNone/>
            </a:pPr>
            <a:endParaRPr lang="en-US" dirty="0"/>
          </a:p>
        </p:txBody>
      </p:sp>
      <p:pic>
        <p:nvPicPr>
          <p:cNvPr id="8194" name="Picture 2" descr="C:\Users\fobbsshe\AppData\Local\Microsoft\Windows\Temporary Internet Files\Content.IE5\888XOQ7P\pants-on-the-groun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38200" y="2743200"/>
            <a:ext cx="2147887" cy="2271712"/>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fobbsshe\AppData\Local\Microsoft\Windows\Temporary Internet Files\Content.IE5\UTIK3R20\metroparkus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367462" y="2971800"/>
            <a:ext cx="1862138" cy="23622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fobbsshe\AppData\Local\Microsoft\Windows\Temporary Internet Files\Content.IE5\Q0S5DWBL\tron_legging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399" y="2895599"/>
            <a:ext cx="2209801" cy="248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9064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Dressing cont’d.</a:t>
            </a:r>
            <a:endParaRPr lang="en-US" b="1" dirty="0"/>
          </a:p>
        </p:txBody>
      </p:sp>
      <p:sp>
        <p:nvSpPr>
          <p:cNvPr id="3" name="Content Placeholder 2"/>
          <p:cNvSpPr>
            <a:spLocks noGrp="1"/>
          </p:cNvSpPr>
          <p:nvPr>
            <p:ph sz="quarter" idx="1"/>
          </p:nvPr>
        </p:nvSpPr>
        <p:spPr/>
        <p:txBody>
          <a:bodyPr/>
          <a:lstStyle/>
          <a:p>
            <a:pPr marL="0" indent="0">
              <a:buNone/>
            </a:pPr>
            <a:r>
              <a:rPr lang="en-US" b="1" dirty="0" smtClean="0"/>
              <a:t>No breast or chest exposed.  </a:t>
            </a:r>
          </a:p>
          <a:p>
            <a:pPr marL="0" indent="0">
              <a:buNone/>
            </a:pPr>
            <a:r>
              <a:rPr lang="en-US" dirty="0" smtClean="0"/>
              <a:t>Shoes – </a:t>
            </a:r>
            <a:r>
              <a:rPr lang="en-US" b="1" dirty="0" smtClean="0"/>
              <a:t>No flip flops!</a:t>
            </a:r>
          </a:p>
          <a:p>
            <a:pPr marL="0" indent="0">
              <a:buNone/>
            </a:pPr>
            <a:r>
              <a:rPr lang="en-US" b="1" dirty="0" smtClean="0"/>
              <a:t>No stomach’s exposed.</a:t>
            </a:r>
            <a:endParaRPr lang="en-US" b="1" dirty="0"/>
          </a:p>
          <a:p>
            <a:pPr>
              <a:buFont typeface="Wingdings" pitchFamily="2" charset="2"/>
              <a:buChar char="v"/>
            </a:pPr>
            <a:r>
              <a:rPr lang="en-US" b="1" dirty="0" smtClean="0"/>
              <a:t>What should be worn to work?</a:t>
            </a:r>
          </a:p>
          <a:p>
            <a:pPr>
              <a:buFont typeface="Wingdings" pitchFamily="2" charset="2"/>
              <a:buChar char="v"/>
            </a:pPr>
            <a:r>
              <a:rPr lang="en-US" dirty="0" smtClean="0"/>
              <a:t>Slacks, jeans(none with holes), or any pants .</a:t>
            </a:r>
          </a:p>
          <a:p>
            <a:pPr marL="0" indent="0">
              <a:buNone/>
            </a:pPr>
            <a:endParaRPr lang="en-US" dirty="0"/>
          </a:p>
          <a:p>
            <a:pPr marL="0" indent="0">
              <a:buNone/>
            </a:pPr>
            <a:endParaRPr lang="en-US" dirty="0"/>
          </a:p>
        </p:txBody>
      </p:sp>
      <p:pic>
        <p:nvPicPr>
          <p:cNvPr id="1026" name="Picture 2" descr="C:\Users\fobbsshe\AppData\Local\Microsoft\Windows\Temporary Internet Files\Content.IE5\888XOQ7P\jeans-304196_64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85800" y="3886200"/>
            <a:ext cx="22860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fobbsshe\AppData\Local\Microsoft\Windows\Temporary Internet Files\Content.IE5\1JQSSN10\pants-41093_6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167437" y="3701954"/>
            <a:ext cx="1452563" cy="27750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fobbsshe\AppData\Local\Microsoft\Windows\Temporary Internet Files\Content.IE5\UTIK3R20\thumb-pants-cord-jeans-0-15429[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4114800"/>
            <a:ext cx="12954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5445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Dressing cont’d.</a:t>
            </a:r>
            <a:endParaRPr lang="en-US" b="1" dirty="0"/>
          </a:p>
        </p:txBody>
      </p:sp>
      <p:sp>
        <p:nvSpPr>
          <p:cNvPr id="3" name="Content Placeholder 2"/>
          <p:cNvSpPr>
            <a:spLocks noGrp="1"/>
          </p:cNvSpPr>
          <p:nvPr>
            <p:ph sz="quarter" idx="1"/>
          </p:nvPr>
        </p:nvSpPr>
        <p:spPr/>
        <p:txBody>
          <a:bodyPr/>
          <a:lstStyle/>
          <a:p>
            <a:pPr marL="0" indent="0">
              <a:buNone/>
            </a:pPr>
            <a:r>
              <a:rPr lang="en-US" dirty="0" smtClean="0"/>
              <a:t>Slacks </a:t>
            </a:r>
            <a:endParaRPr lang="en-US" dirty="0"/>
          </a:p>
        </p:txBody>
      </p:sp>
      <p:pic>
        <p:nvPicPr>
          <p:cNvPr id="2050" name="Picture 2" descr="C:\Users\fobbsshe\AppData\Local\Microsoft\Windows\Temporary Internet Files\Content.IE5\Q0S5DWBL\Slack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209800" y="1981200"/>
            <a:ext cx="1981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fobbsshe\AppData\Local\Microsoft\Windows\Temporary Internet Files\Content.IE5\888XOQ7P\pants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534024" y="1809750"/>
            <a:ext cx="2619375" cy="3238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fobbsshe\AppData\Local\Microsoft\Windows\Temporary Internet Files\Content.IE5\1JQSSN10\kcgjub[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4038600"/>
            <a:ext cx="3657600" cy="218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929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Dressing cont’d.</a:t>
            </a:r>
            <a:endParaRPr lang="en-US" b="1" dirty="0"/>
          </a:p>
        </p:txBody>
      </p:sp>
      <p:sp>
        <p:nvSpPr>
          <p:cNvPr id="3" name="Content Placeholder 2"/>
          <p:cNvSpPr>
            <a:spLocks noGrp="1"/>
          </p:cNvSpPr>
          <p:nvPr>
            <p:ph sz="quarter" idx="1"/>
          </p:nvPr>
        </p:nvSpPr>
        <p:spPr/>
        <p:txBody>
          <a:bodyPr/>
          <a:lstStyle/>
          <a:p>
            <a:pPr marL="0" indent="0">
              <a:buNone/>
            </a:pPr>
            <a:r>
              <a:rPr lang="en-US" dirty="0" smtClean="0"/>
              <a:t>Dresses/skirts are great if the correct length.</a:t>
            </a:r>
            <a:endParaRPr lang="en-US" dirty="0"/>
          </a:p>
        </p:txBody>
      </p:sp>
      <p:pic>
        <p:nvPicPr>
          <p:cNvPr id="3075" name="Picture 3" descr="C:\Users\fobbsshe\AppData\Local\Microsoft\Windows\Temporary Internet Files\Content.IE5\Q0S5DWBL\chrismas-dresses-day[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85799" y="2514601"/>
            <a:ext cx="20574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fobbsshe\AppData\Local\Microsoft\Windows\Temporary Internet Files\Content.IE5\888XOQ7P\3324au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514601"/>
            <a:ext cx="25908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fobbsshe\AppData\Local\Microsoft\Windows\Temporary Internet Files\Content.IE5\UTIK3R20\define-your-shape-dress-300dpi-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705600" y="2362200"/>
            <a:ext cx="1828796"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055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Dressing cont’d.</a:t>
            </a:r>
            <a:endParaRPr lang="en-US" dirty="0"/>
          </a:p>
        </p:txBody>
      </p:sp>
      <p:sp>
        <p:nvSpPr>
          <p:cNvPr id="3" name="Content Placeholder 2"/>
          <p:cNvSpPr>
            <a:spLocks noGrp="1"/>
          </p:cNvSpPr>
          <p:nvPr>
            <p:ph sz="quarter" idx="1"/>
          </p:nvPr>
        </p:nvSpPr>
        <p:spPr/>
        <p:txBody>
          <a:bodyPr/>
          <a:lstStyle/>
          <a:p>
            <a:pPr marL="0" indent="0">
              <a:buNone/>
            </a:pPr>
            <a:r>
              <a:rPr lang="en-US" dirty="0" smtClean="0"/>
              <a:t>Tops/shirts( No shirts tails or t-shirts hanging out of pants) - Men</a:t>
            </a:r>
            <a:endParaRPr lang="en-US" dirty="0"/>
          </a:p>
        </p:txBody>
      </p:sp>
      <p:pic>
        <p:nvPicPr>
          <p:cNvPr id="4098" name="Picture 2" descr="C:\Users\fobbsshe\AppData\Local\Microsoft\Windows\Temporary Internet Files\Content.IE5\Q0S5DWBL\iT154-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85800" y="2590800"/>
            <a:ext cx="2057400" cy="283845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fobbsshe\AppData\Local\Microsoft\Windows\Temporary Internet Files\Content.IE5\888XOQ7P\x-men-3-claw[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362201"/>
            <a:ext cx="23622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fobbsshe\AppData\Local\Microsoft\Windows\Temporary Internet Files\Content.IE5\1JQSSN10\BK[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362201"/>
            <a:ext cx="15240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3425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Dressing cont’d.</a:t>
            </a:r>
            <a:endParaRPr lang="en-US" b="1" dirty="0"/>
          </a:p>
        </p:txBody>
      </p:sp>
      <p:pic>
        <p:nvPicPr>
          <p:cNvPr id="5122" name="Picture 2" descr="C:\Users\fobbsshe\AppData\Local\Microsoft\Windows\Temporary Internet Files\Content.IE5\UTIK3R20\img-thing[1].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flipH="1">
            <a:off x="457200" y="2362200"/>
            <a:ext cx="2362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fobbsshe\AppData\Local\Microsoft\Windows\Temporary Internet Files\Content.IE5\Q0S5DWBL\stock-photo-mannequin-with-blouse-on-white-background-11212624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057400"/>
            <a:ext cx="19812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fobbsshe\AppData\Local\Microsoft\Windows\Temporary Internet Files\Content.IE5\888XOQ7P\summer-Fashion-winter-2014-shirt-women-blouse-Europe-stripe-plaid-vintage-long-sleeve-tops-for-wome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333996" y="2362200"/>
            <a:ext cx="2514603"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329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Dressing cont’d</a:t>
            </a:r>
            <a:endParaRPr lang="en-US" b="1" dirty="0"/>
          </a:p>
        </p:txBody>
      </p:sp>
      <p:sp>
        <p:nvSpPr>
          <p:cNvPr id="3" name="Content Placeholder 2"/>
          <p:cNvSpPr>
            <a:spLocks noGrp="1"/>
          </p:cNvSpPr>
          <p:nvPr>
            <p:ph sz="quarter" idx="1"/>
          </p:nvPr>
        </p:nvSpPr>
        <p:spPr/>
        <p:txBody>
          <a:bodyPr/>
          <a:lstStyle/>
          <a:p>
            <a:r>
              <a:rPr lang="en-US" dirty="0" smtClean="0"/>
              <a:t>Shoe requirements may vary due to safety.  The these are the basic requirements for shoes, which is not flip flops or slippers. (male </a:t>
            </a:r>
            <a:r>
              <a:rPr lang="en-US" smtClean="0"/>
              <a:t>or females)</a:t>
            </a:r>
            <a:endParaRPr lang="en-US"/>
          </a:p>
        </p:txBody>
      </p:sp>
    </p:spTree>
    <p:extLst>
      <p:ext uri="{BB962C8B-B14F-4D97-AF65-F5344CB8AC3E}">
        <p14:creationId xmlns:p14="http://schemas.microsoft.com/office/powerpoint/2010/main" val="1660126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Supervisor’s Role</a:t>
            </a:r>
            <a:endParaRPr lang="en-US" b="1" dirty="0"/>
          </a:p>
        </p:txBody>
      </p:sp>
      <p:sp>
        <p:nvSpPr>
          <p:cNvPr id="3" name="Content Placeholder 2"/>
          <p:cNvSpPr>
            <a:spLocks noGrp="1"/>
          </p:cNvSpPr>
          <p:nvPr>
            <p:ph sz="quarter" idx="1"/>
          </p:nvPr>
        </p:nvSpPr>
        <p:spPr/>
        <p:txBody>
          <a:bodyPr/>
          <a:lstStyle/>
          <a:p>
            <a:pPr lvl="1">
              <a:buFont typeface="Wingdings" pitchFamily="2" charset="2"/>
              <a:buChar char="v"/>
            </a:pPr>
            <a:r>
              <a:rPr lang="en-US" dirty="0" smtClean="0"/>
              <a:t>It is the role of the Supervisor to ensure that each student worker adheres to the rules that are set in place for all student workers.  No workers should be exempted from any of these policies for any reason.</a:t>
            </a:r>
          </a:p>
          <a:p>
            <a:pPr lvl="1">
              <a:buFont typeface="Wingdings" pitchFamily="2" charset="2"/>
              <a:buChar char="v"/>
            </a:pPr>
            <a:endParaRPr lang="en-US" dirty="0"/>
          </a:p>
          <a:p>
            <a:pPr lvl="1">
              <a:buFont typeface="Wingdings" pitchFamily="2" charset="2"/>
              <a:buChar char="v"/>
            </a:pPr>
            <a:endParaRPr lang="en-US" dirty="0"/>
          </a:p>
        </p:txBody>
      </p:sp>
      <p:pic>
        <p:nvPicPr>
          <p:cNvPr id="1026" name="Picture 2" descr="C:\Users\fobbsshe\AppData\Local\Microsoft\Windows\Temporary Internet Files\Content.IE5\888XOQ7P\management-team[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3733799"/>
            <a:ext cx="3886200" cy="2438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1270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Ethical Behavior in the Workplace</a:t>
            </a:r>
            <a:endParaRPr lang="en-US" b="1" dirty="0"/>
          </a:p>
        </p:txBody>
      </p:sp>
      <p:sp>
        <p:nvSpPr>
          <p:cNvPr id="3" name="Content Placeholder 2"/>
          <p:cNvSpPr>
            <a:spLocks noGrp="1"/>
          </p:cNvSpPr>
          <p:nvPr>
            <p:ph sz="quarter" idx="1"/>
          </p:nvPr>
        </p:nvSpPr>
        <p:spPr/>
        <p:txBody>
          <a:bodyPr>
            <a:normAutofit lnSpcReduction="10000"/>
          </a:bodyPr>
          <a:lstStyle/>
          <a:p>
            <a:pPr>
              <a:buFont typeface="Wingdings" pitchFamily="2" charset="2"/>
              <a:buChar char="v"/>
            </a:pPr>
            <a:r>
              <a:rPr lang="en-US" sz="2400" dirty="0" smtClean="0"/>
              <a:t>First and foremost, take care of YOURSELF.  </a:t>
            </a:r>
          </a:p>
          <a:p>
            <a:pPr>
              <a:buFont typeface="Wingdings" pitchFamily="2" charset="2"/>
              <a:buChar char="v"/>
            </a:pPr>
            <a:r>
              <a:rPr lang="en-US" sz="2400" dirty="0" smtClean="0"/>
              <a:t>You are totally accountable for your actions in the business world.  </a:t>
            </a:r>
          </a:p>
          <a:p>
            <a:pPr>
              <a:buFont typeface="Wingdings" pitchFamily="2" charset="2"/>
              <a:buChar char="v"/>
            </a:pPr>
            <a:r>
              <a:rPr lang="en-US" sz="2400" dirty="0" smtClean="0"/>
              <a:t>Do not confuse character with compromise.  If it is absolutely necessary to do something questionable, then safeguard yourself with documentation.  You should NEVER compromise your personal morals and values.</a:t>
            </a:r>
          </a:p>
          <a:p>
            <a:pPr>
              <a:buFont typeface="Wingdings" pitchFamily="2" charset="2"/>
              <a:buChar char="v"/>
            </a:pPr>
            <a:r>
              <a:rPr lang="en-US" sz="2400" dirty="0" smtClean="0"/>
              <a:t>You must act in your Department’s best interest.</a:t>
            </a:r>
          </a:p>
          <a:p>
            <a:pPr>
              <a:buFont typeface="Wingdings" pitchFamily="2" charset="2"/>
              <a:buChar char="v"/>
            </a:pPr>
            <a:r>
              <a:rPr lang="en-US" sz="2400" dirty="0" smtClean="0"/>
              <a:t>Each office must have 3 chief characteristics:</a:t>
            </a:r>
          </a:p>
          <a:p>
            <a:pPr>
              <a:buFont typeface="Wingdings" pitchFamily="2" charset="2"/>
              <a:buChar char="v"/>
            </a:pPr>
            <a:r>
              <a:rPr lang="en-US" sz="2400" dirty="0" smtClean="0"/>
              <a:t>Conscience – This is a shared understanding and agreement of standards or acceptable and unacceptable behavior.  This is done by developing an agreed upon and documented cod of ethics and conduct.  </a:t>
            </a:r>
            <a:endParaRPr lang="en-US" sz="2400" dirty="0"/>
          </a:p>
        </p:txBody>
      </p:sp>
    </p:spTree>
    <p:extLst>
      <p:ext uri="{BB962C8B-B14F-4D97-AF65-F5344CB8AC3E}">
        <p14:creationId xmlns:p14="http://schemas.microsoft.com/office/powerpoint/2010/main" val="33143116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Ethical Behavior cont’d.</a:t>
            </a:r>
            <a:endParaRPr lang="en-US" b="1" dirty="0"/>
          </a:p>
        </p:txBody>
      </p:sp>
      <p:sp>
        <p:nvSpPr>
          <p:cNvPr id="3" name="Content Placeholder 2"/>
          <p:cNvSpPr>
            <a:spLocks noGrp="1"/>
          </p:cNvSpPr>
          <p:nvPr>
            <p:ph sz="quarter" idx="1"/>
          </p:nvPr>
        </p:nvSpPr>
        <p:spPr/>
        <p:txBody>
          <a:bodyPr>
            <a:normAutofit/>
          </a:bodyPr>
          <a:lstStyle/>
          <a:p>
            <a:pPr>
              <a:buFont typeface="Wingdings" pitchFamily="2" charset="2"/>
              <a:buChar char="v"/>
            </a:pPr>
            <a:r>
              <a:rPr lang="en-US" sz="2400" dirty="0" smtClean="0"/>
              <a:t>These values should be a living part of the culture, inspiring employees to change their behavior to conform.</a:t>
            </a:r>
          </a:p>
          <a:p>
            <a:pPr>
              <a:buFont typeface="Wingdings" pitchFamily="2" charset="2"/>
              <a:buChar char="v"/>
            </a:pPr>
            <a:r>
              <a:rPr lang="en-US" sz="2400" dirty="0" smtClean="0"/>
              <a:t>Commitment – Workers must hold themselves responsible and accountable to uphold standards.</a:t>
            </a:r>
          </a:p>
          <a:p>
            <a:pPr>
              <a:buFont typeface="Wingdings" pitchFamily="2" charset="2"/>
              <a:buChar char="v"/>
            </a:pPr>
            <a:r>
              <a:rPr lang="en-US" sz="2400" dirty="0" smtClean="0"/>
              <a:t>Communication – There should be an ongoing discussion about ethical issues that promotes trust and fairness.  </a:t>
            </a:r>
          </a:p>
          <a:p>
            <a:pPr>
              <a:buFont typeface="Wingdings" pitchFamily="2" charset="2"/>
              <a:buChar char="v"/>
            </a:pPr>
            <a:r>
              <a:rPr lang="en-US" sz="2400" dirty="0" smtClean="0"/>
              <a:t>Do ethical standards change with age?  Yes, it is an extension of childhood.  If some lied when they were a child, they will continue to do so as an adult.</a:t>
            </a:r>
            <a:endParaRPr lang="en-US" sz="2400" dirty="0"/>
          </a:p>
        </p:txBody>
      </p:sp>
    </p:spTree>
    <p:extLst>
      <p:ext uri="{BB962C8B-B14F-4D97-AF65-F5344CB8AC3E}">
        <p14:creationId xmlns:p14="http://schemas.microsoft.com/office/powerpoint/2010/main" val="9100547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Ethical Behavior cont’d.</a:t>
            </a:r>
            <a:endParaRPr lang="en-US" b="1" dirty="0"/>
          </a:p>
        </p:txBody>
      </p:sp>
      <p:sp>
        <p:nvSpPr>
          <p:cNvPr id="3" name="Content Placeholder 2"/>
          <p:cNvSpPr>
            <a:spLocks noGrp="1"/>
          </p:cNvSpPr>
          <p:nvPr>
            <p:ph sz="quarter" idx="1"/>
          </p:nvPr>
        </p:nvSpPr>
        <p:spPr/>
        <p:txBody>
          <a:bodyPr>
            <a:normAutofit/>
          </a:bodyPr>
          <a:lstStyle/>
          <a:p>
            <a:pPr>
              <a:buFont typeface="Wingdings" pitchFamily="2" charset="2"/>
              <a:buChar char="v"/>
            </a:pPr>
            <a:r>
              <a:rPr lang="en-US" sz="2400" dirty="0" smtClean="0"/>
              <a:t>When there is a conflict between a junior and senior staff member, the best way to deal with that is to maintain mutual respect; with respect comes trust.</a:t>
            </a:r>
          </a:p>
          <a:p>
            <a:pPr>
              <a:buFont typeface="Wingdings" pitchFamily="2" charset="2"/>
              <a:buChar char="v"/>
            </a:pPr>
            <a:r>
              <a:rPr lang="en-US" sz="2400" dirty="0" smtClean="0"/>
              <a:t>When a department is unethical, there is a revolving door.  Employees keep leaving which is costly.</a:t>
            </a:r>
          </a:p>
          <a:p>
            <a:pPr>
              <a:buFont typeface="Wingdings" pitchFamily="2" charset="2"/>
              <a:buChar char="v"/>
            </a:pPr>
            <a:r>
              <a:rPr lang="en-US" sz="2400" dirty="0" smtClean="0"/>
              <a:t>What is important is that a department should create an environment promoting strong ethics, where discussing the ethical dimension is a part of what it means to manage well.</a:t>
            </a:r>
            <a:endParaRPr lang="en-US" sz="2400" dirty="0"/>
          </a:p>
        </p:txBody>
      </p:sp>
    </p:spTree>
    <p:extLst>
      <p:ext uri="{BB962C8B-B14F-4D97-AF65-F5344CB8AC3E}">
        <p14:creationId xmlns:p14="http://schemas.microsoft.com/office/powerpoint/2010/main" val="10186804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1143000"/>
          </a:xfrm>
        </p:spPr>
        <p:txBody>
          <a:bodyPr/>
          <a:lstStyle/>
          <a:p>
            <a:r>
              <a:rPr lang="en-US" b="1" dirty="0" smtClean="0"/>
              <a:t>Ethical Behavior cont’d.</a:t>
            </a:r>
            <a:endParaRPr lang="en-US" b="1" dirty="0"/>
          </a:p>
        </p:txBody>
      </p:sp>
      <p:sp>
        <p:nvSpPr>
          <p:cNvPr id="3" name="Content Placeholder 2"/>
          <p:cNvSpPr>
            <a:spLocks noGrp="1"/>
          </p:cNvSpPr>
          <p:nvPr>
            <p:ph sz="quarter" idx="1"/>
          </p:nvPr>
        </p:nvSpPr>
        <p:spPr/>
        <p:txBody>
          <a:bodyPr>
            <a:normAutofit/>
          </a:bodyPr>
          <a:lstStyle/>
          <a:p>
            <a:pPr marL="0" indent="0">
              <a:buNone/>
            </a:pPr>
            <a:r>
              <a:rPr lang="en-US" sz="2400" dirty="0" smtClean="0"/>
              <a:t>These are a list of Good Work Ethics that a worker should have:</a:t>
            </a:r>
          </a:p>
          <a:p>
            <a:pPr>
              <a:buFont typeface="Wingdings" pitchFamily="2" charset="2"/>
              <a:buChar char="v"/>
            </a:pPr>
            <a:r>
              <a:rPr lang="en-US" sz="2400" dirty="0" smtClean="0"/>
              <a:t>Reliability – A reliable employee is punctual, follows through on his tasks and shows up ready to work.  If an employee consistently arrives late to work and fails to follow through or complete his tasks, the department loses time.</a:t>
            </a:r>
          </a:p>
          <a:p>
            <a:pPr>
              <a:buFont typeface="Wingdings" pitchFamily="2" charset="2"/>
              <a:buChar char="v"/>
            </a:pPr>
            <a:r>
              <a:rPr lang="en-US" sz="2400" dirty="0" smtClean="0"/>
              <a:t>Positive, Helpful Character – Workers should have a positive attitude and be willing to help each other out.  Negativity and dissent can spread like a disease and damage the morale and productivity.  Workers should show initiative to make themselves useful and act as teammates to one another.</a:t>
            </a:r>
            <a:endParaRPr lang="en-US" sz="2400" dirty="0"/>
          </a:p>
        </p:txBody>
      </p:sp>
    </p:spTree>
    <p:extLst>
      <p:ext uri="{BB962C8B-B14F-4D97-AF65-F5344CB8AC3E}">
        <p14:creationId xmlns:p14="http://schemas.microsoft.com/office/powerpoint/2010/main" val="1481922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Ethical Behavior cont’d.</a:t>
            </a:r>
            <a:endParaRPr lang="en-US" b="1" dirty="0"/>
          </a:p>
        </p:txBody>
      </p:sp>
      <p:sp>
        <p:nvSpPr>
          <p:cNvPr id="3" name="Content Placeholder 2"/>
          <p:cNvSpPr>
            <a:spLocks noGrp="1"/>
          </p:cNvSpPr>
          <p:nvPr>
            <p:ph sz="quarter" idx="1"/>
          </p:nvPr>
        </p:nvSpPr>
        <p:spPr/>
        <p:txBody>
          <a:bodyPr>
            <a:normAutofit/>
          </a:bodyPr>
          <a:lstStyle/>
          <a:p>
            <a:pPr>
              <a:buFont typeface="Wingdings" pitchFamily="2" charset="2"/>
              <a:buChar char="v"/>
            </a:pPr>
            <a:r>
              <a:rPr lang="en-US" sz="2400" dirty="0" smtClean="0"/>
              <a:t>Proper communication –Strong interpersonal skills can help form cohesive teams among workers and make handling challenges easier.  Workers must communicate effectively and understand the difference between constructive criticism and destructive griping.  Strong interpersonal skills involve understanding a little about office politics –The worker should know when to speak up and when to listen.</a:t>
            </a:r>
          </a:p>
          <a:p>
            <a:pPr>
              <a:buFont typeface="Wingdings" pitchFamily="2" charset="2"/>
              <a:buChar char="v"/>
            </a:pPr>
            <a:r>
              <a:rPr lang="en-US" sz="2400" dirty="0" smtClean="0"/>
              <a:t>Goal-Oriented – While receiving a paycheck is a strong motivator, a good work ethic is putting yourself aside to work toward the greater good of the company as a whole.  Work on team-building, show respect to your employees, but also be stern when necessary.</a:t>
            </a:r>
            <a:endParaRPr lang="en-US" sz="2400" dirty="0"/>
          </a:p>
        </p:txBody>
      </p:sp>
    </p:spTree>
    <p:extLst>
      <p:ext uri="{BB962C8B-B14F-4D97-AF65-F5344CB8AC3E}">
        <p14:creationId xmlns:p14="http://schemas.microsoft.com/office/powerpoint/2010/main" val="1216730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Quick Tips</a:t>
            </a:r>
            <a:endParaRPr lang="en-US" b="1" dirty="0"/>
          </a:p>
        </p:txBody>
      </p:sp>
      <p:sp>
        <p:nvSpPr>
          <p:cNvPr id="3" name="Content Placeholder 2"/>
          <p:cNvSpPr>
            <a:spLocks noGrp="1"/>
          </p:cNvSpPr>
          <p:nvPr>
            <p:ph sz="quarter" idx="1"/>
          </p:nvPr>
        </p:nvSpPr>
        <p:spPr/>
        <p:txBody>
          <a:bodyPr>
            <a:normAutofit/>
          </a:bodyPr>
          <a:lstStyle/>
          <a:p>
            <a:pPr>
              <a:buFont typeface="Wingdings" pitchFamily="2" charset="2"/>
              <a:buChar char="v"/>
            </a:pPr>
            <a:r>
              <a:rPr lang="en-US" sz="2400" dirty="0" smtClean="0"/>
              <a:t>Always be willing to learn a new task.  Versatility goes a long way.</a:t>
            </a:r>
          </a:p>
          <a:p>
            <a:pPr>
              <a:buFont typeface="Wingdings" pitchFamily="2" charset="2"/>
              <a:buChar char="v"/>
            </a:pPr>
            <a:r>
              <a:rPr lang="en-US" sz="2400" dirty="0" smtClean="0"/>
              <a:t>Ask co-workers if they need help with anything, Better to make friends by helping than enemies by complaining.</a:t>
            </a:r>
          </a:p>
          <a:p>
            <a:pPr>
              <a:buFont typeface="Wingdings" pitchFamily="2" charset="2"/>
              <a:buChar char="v"/>
            </a:pPr>
            <a:r>
              <a:rPr lang="en-US" sz="2400" dirty="0" smtClean="0"/>
              <a:t>Remember who signs your paycheck and respect them at all times.</a:t>
            </a:r>
          </a:p>
          <a:p>
            <a:pPr>
              <a:buFont typeface="Wingdings" pitchFamily="2" charset="2"/>
              <a:buChar char="v"/>
            </a:pPr>
            <a:r>
              <a:rPr lang="en-US" sz="2400" dirty="0" smtClean="0"/>
              <a:t>Write messages in a duplicate book and give one copy to the person the message is for.  Or use a diary, which is easier to refer back to especially to recall a name or number.</a:t>
            </a:r>
          </a:p>
          <a:p>
            <a:pPr>
              <a:buFont typeface="Wingdings" pitchFamily="2" charset="2"/>
              <a:buChar char="v"/>
            </a:pPr>
            <a:r>
              <a:rPr lang="en-US" sz="2400" dirty="0" smtClean="0"/>
              <a:t>Keep personal business away from your area – this includes cell phone calls and emails.  IT departments can and will screen computer activities.</a:t>
            </a:r>
            <a:endParaRPr lang="en-US" sz="2400" dirty="0"/>
          </a:p>
        </p:txBody>
      </p:sp>
    </p:spTree>
    <p:extLst>
      <p:ext uri="{BB962C8B-B14F-4D97-AF65-F5344CB8AC3E}">
        <p14:creationId xmlns:p14="http://schemas.microsoft.com/office/powerpoint/2010/main" val="1037857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When the Student </a:t>
            </a:r>
            <a:r>
              <a:rPr lang="en-US" b="1" dirty="0"/>
              <a:t>F</a:t>
            </a:r>
            <a:r>
              <a:rPr lang="en-US" b="1" dirty="0" smtClean="0"/>
              <a:t>irst </a:t>
            </a:r>
            <a:r>
              <a:rPr lang="en-US" b="1" dirty="0"/>
              <a:t>A</a:t>
            </a:r>
            <a:r>
              <a:rPr lang="en-US" b="1" dirty="0" smtClean="0"/>
              <a:t>rrives.</a:t>
            </a:r>
            <a:endParaRPr lang="en-US" b="1" dirty="0"/>
          </a:p>
        </p:txBody>
      </p:sp>
      <p:sp>
        <p:nvSpPr>
          <p:cNvPr id="3" name="Content Placeholder 2"/>
          <p:cNvSpPr>
            <a:spLocks noGrp="1"/>
          </p:cNvSpPr>
          <p:nvPr>
            <p:ph sz="quarter" idx="1"/>
          </p:nvPr>
        </p:nvSpPr>
        <p:spPr/>
        <p:txBody>
          <a:bodyPr>
            <a:normAutofit/>
          </a:bodyPr>
          <a:lstStyle/>
          <a:p>
            <a:pPr>
              <a:buFont typeface="Wingdings" pitchFamily="2" charset="2"/>
              <a:buChar char="v"/>
            </a:pPr>
            <a:r>
              <a:rPr lang="en-US" sz="2400" dirty="0" smtClean="0"/>
              <a:t>Schedule – Each Supervisor must have the student complete a schedule so all involved will know when to expect them.  Reminder, students should not be scheduled to work when they have a class.</a:t>
            </a:r>
          </a:p>
          <a:p>
            <a:pPr>
              <a:buFont typeface="Wingdings" pitchFamily="2" charset="2"/>
              <a:buChar char="v"/>
            </a:pPr>
            <a:r>
              <a:rPr lang="en-US" sz="2400" dirty="0" smtClean="0"/>
              <a:t>Job Description/Responsibilities – Each student should be given a list of duties that they are to perform daily.  Please also state that duties may change as office needs change. (See examples of job descriptions enclosed.</a:t>
            </a:r>
          </a:p>
          <a:p>
            <a:pPr>
              <a:buFont typeface="Wingdings" pitchFamily="2" charset="2"/>
              <a:buChar char="v"/>
            </a:pPr>
            <a:r>
              <a:rPr lang="en-US" sz="2400" dirty="0" smtClean="0"/>
              <a:t>Policies –(There may be others that are unique to a given office)</a:t>
            </a:r>
          </a:p>
          <a:p>
            <a:pPr lvl="1">
              <a:buFont typeface="Wingdings" pitchFamily="2" charset="2"/>
              <a:buChar char="v"/>
            </a:pPr>
            <a:r>
              <a:rPr lang="en-US" sz="2200" dirty="0" smtClean="0"/>
              <a:t>Theft</a:t>
            </a:r>
          </a:p>
          <a:p>
            <a:pPr lvl="1">
              <a:buFont typeface="Wingdings" pitchFamily="2" charset="2"/>
              <a:buChar char="v"/>
            </a:pPr>
            <a:r>
              <a:rPr lang="en-US" sz="2200" dirty="0" smtClean="0"/>
              <a:t>Falsification of timekeeping records or any other records</a:t>
            </a:r>
            <a:endParaRPr lang="en-US" sz="2200" dirty="0"/>
          </a:p>
        </p:txBody>
      </p:sp>
    </p:spTree>
    <p:extLst>
      <p:ext uri="{BB962C8B-B14F-4D97-AF65-F5344CB8AC3E}">
        <p14:creationId xmlns:p14="http://schemas.microsoft.com/office/powerpoint/2010/main" val="1751942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When student first arrives cont’d.</a:t>
            </a:r>
            <a:endParaRPr lang="en-US" b="1" dirty="0"/>
          </a:p>
        </p:txBody>
      </p:sp>
      <p:sp>
        <p:nvSpPr>
          <p:cNvPr id="3" name="Content Placeholder 2"/>
          <p:cNvSpPr>
            <a:spLocks noGrp="1"/>
          </p:cNvSpPr>
          <p:nvPr>
            <p:ph sz="quarter" idx="1"/>
          </p:nvPr>
        </p:nvSpPr>
        <p:spPr/>
        <p:txBody>
          <a:bodyPr>
            <a:normAutofit/>
          </a:bodyPr>
          <a:lstStyle/>
          <a:p>
            <a:pPr>
              <a:buFont typeface="Wingdings" pitchFamily="2" charset="2"/>
              <a:buChar char="v"/>
            </a:pPr>
            <a:r>
              <a:rPr lang="en-US" dirty="0" smtClean="0"/>
              <a:t>Policies cont’d </a:t>
            </a:r>
          </a:p>
          <a:p>
            <a:pPr lvl="1">
              <a:buFont typeface="Wingdings" pitchFamily="2" charset="2"/>
              <a:buChar char="v"/>
            </a:pPr>
            <a:r>
              <a:rPr lang="en-US" dirty="0" smtClean="0"/>
              <a:t>Abuse of alcohol</a:t>
            </a:r>
          </a:p>
          <a:p>
            <a:pPr lvl="1">
              <a:buFont typeface="Wingdings" pitchFamily="2" charset="2"/>
              <a:buChar char="v"/>
            </a:pPr>
            <a:r>
              <a:rPr lang="en-US" dirty="0" smtClean="0"/>
              <a:t>Working under the influence of illegal drugs.</a:t>
            </a:r>
          </a:p>
          <a:p>
            <a:pPr lvl="1">
              <a:buFont typeface="Wingdings" pitchFamily="2" charset="2"/>
              <a:buChar char="v"/>
            </a:pPr>
            <a:r>
              <a:rPr lang="en-US" dirty="0" smtClean="0"/>
              <a:t>Possession, distribution, sale, transfer, or use of illegal drugs in the workplace, while on duty, or while operating employer-owned vehicles or equipment.</a:t>
            </a:r>
          </a:p>
          <a:p>
            <a:pPr lvl="1">
              <a:buFont typeface="Wingdings" pitchFamily="2" charset="2"/>
              <a:buChar char="v"/>
            </a:pPr>
            <a:r>
              <a:rPr lang="en-US" dirty="0" smtClean="0"/>
              <a:t>Fighting or threatening violence in the workplace.</a:t>
            </a:r>
          </a:p>
          <a:p>
            <a:pPr lvl="1">
              <a:buFont typeface="Wingdings" pitchFamily="2" charset="2"/>
              <a:buChar char="v"/>
            </a:pPr>
            <a:r>
              <a:rPr lang="en-US" dirty="0" smtClean="0"/>
              <a:t>Boisterous or disruptive activity in the workplace.</a:t>
            </a:r>
          </a:p>
          <a:p>
            <a:pPr lvl="1">
              <a:buFont typeface="Wingdings" pitchFamily="2" charset="2"/>
              <a:buChar char="v"/>
            </a:pPr>
            <a:r>
              <a:rPr lang="en-US" dirty="0" smtClean="0"/>
              <a:t>Any behavior that may cause damage to University property.</a:t>
            </a:r>
          </a:p>
          <a:p>
            <a:pPr lvl="1">
              <a:buFont typeface="Wingdings" pitchFamily="2" charset="2"/>
              <a:buChar char="v"/>
            </a:pPr>
            <a:r>
              <a:rPr lang="en-US" dirty="0" smtClean="0"/>
              <a:t>Insubordination or other disrespectful conduct.</a:t>
            </a:r>
          </a:p>
          <a:p>
            <a:pPr lvl="1">
              <a:buFont typeface="Wingdings" pitchFamily="2" charset="2"/>
              <a:buChar char="v"/>
            </a:pPr>
            <a:r>
              <a:rPr lang="en-US" dirty="0" smtClean="0"/>
              <a:t>Violation of safety or health rules.</a:t>
            </a:r>
            <a:endParaRPr lang="en-US" dirty="0"/>
          </a:p>
        </p:txBody>
      </p:sp>
    </p:spTree>
    <p:extLst>
      <p:ext uri="{BB962C8B-B14F-4D97-AF65-F5344CB8AC3E}">
        <p14:creationId xmlns:p14="http://schemas.microsoft.com/office/powerpoint/2010/main" val="1298958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When student first arrives cont’d.</a:t>
            </a:r>
            <a:endParaRPr lang="en-US" b="1" dirty="0"/>
          </a:p>
        </p:txBody>
      </p:sp>
      <p:sp>
        <p:nvSpPr>
          <p:cNvPr id="3" name="Content Placeholder 2"/>
          <p:cNvSpPr>
            <a:spLocks noGrp="1"/>
          </p:cNvSpPr>
          <p:nvPr>
            <p:ph sz="quarter" idx="1"/>
          </p:nvPr>
        </p:nvSpPr>
        <p:spPr/>
        <p:txBody>
          <a:bodyPr>
            <a:normAutofit/>
          </a:bodyPr>
          <a:lstStyle/>
          <a:p>
            <a:pPr>
              <a:buFont typeface="Wingdings" pitchFamily="2" charset="2"/>
              <a:buChar char="v"/>
            </a:pPr>
            <a:r>
              <a:rPr lang="en-US" dirty="0" smtClean="0"/>
              <a:t>Policies cont’d.</a:t>
            </a:r>
          </a:p>
          <a:p>
            <a:pPr lvl="1">
              <a:buFont typeface="Wingdings" pitchFamily="2" charset="2"/>
              <a:buChar char="v"/>
            </a:pPr>
            <a:r>
              <a:rPr lang="en-US" dirty="0" smtClean="0"/>
              <a:t>Smoking in prohibited areas.</a:t>
            </a:r>
          </a:p>
          <a:p>
            <a:pPr lvl="1">
              <a:buFont typeface="Wingdings" pitchFamily="2" charset="2"/>
              <a:buChar char="v"/>
            </a:pPr>
            <a:r>
              <a:rPr lang="en-US" dirty="0" smtClean="0"/>
              <a:t>Unlawful discrimination, sexual or other unlawful or unwelcome harassment.</a:t>
            </a:r>
          </a:p>
          <a:p>
            <a:pPr lvl="1">
              <a:buFont typeface="Wingdings" pitchFamily="2" charset="2"/>
              <a:buChar char="v"/>
            </a:pPr>
            <a:r>
              <a:rPr lang="en-US" dirty="0" smtClean="0"/>
              <a:t>Violation of University Responsible Computer Use policy.</a:t>
            </a:r>
          </a:p>
          <a:p>
            <a:pPr lvl="1">
              <a:buFont typeface="Wingdings" pitchFamily="2" charset="2"/>
              <a:buChar char="v"/>
            </a:pPr>
            <a:r>
              <a:rPr lang="en-US" dirty="0" smtClean="0"/>
              <a:t>Possession of dangerous or unauthorized materials, such as explosives or firearms, in the workplace.</a:t>
            </a:r>
          </a:p>
          <a:p>
            <a:pPr lvl="1">
              <a:buFont typeface="Wingdings" pitchFamily="2" charset="2"/>
              <a:buChar char="v"/>
            </a:pPr>
            <a:r>
              <a:rPr lang="en-US" dirty="0" smtClean="0"/>
              <a:t>Excessive absenteeism or any absence without notice.</a:t>
            </a:r>
          </a:p>
          <a:p>
            <a:pPr lvl="1">
              <a:buFont typeface="Wingdings" pitchFamily="2" charset="2"/>
              <a:buChar char="v"/>
            </a:pPr>
            <a:r>
              <a:rPr lang="en-US" dirty="0" smtClean="0"/>
              <a:t>Excessive tardiness.</a:t>
            </a:r>
          </a:p>
          <a:p>
            <a:pPr lvl="1">
              <a:buFont typeface="Wingdings" pitchFamily="2" charset="2"/>
              <a:buChar char="v"/>
            </a:pPr>
            <a:r>
              <a:rPr lang="en-US" dirty="0" smtClean="0"/>
              <a:t>Unauthorized absence from work station during the work day.</a:t>
            </a:r>
          </a:p>
          <a:p>
            <a:pPr lvl="1">
              <a:buFont typeface="Wingdings" pitchFamily="2" charset="2"/>
              <a:buChar char="v"/>
            </a:pPr>
            <a:r>
              <a:rPr lang="en-US" dirty="0" smtClean="0"/>
              <a:t>Unauthorized use of telephones, mail system or equipment.</a:t>
            </a:r>
            <a:endParaRPr lang="en-US" dirty="0"/>
          </a:p>
        </p:txBody>
      </p:sp>
    </p:spTree>
    <p:extLst>
      <p:ext uri="{BB962C8B-B14F-4D97-AF65-F5344CB8AC3E}">
        <p14:creationId xmlns:p14="http://schemas.microsoft.com/office/powerpoint/2010/main" val="14544377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934</TotalTime>
  <Words>3213</Words>
  <Application>Microsoft Office PowerPoint</Application>
  <PresentationFormat>On-screen Show (4:3)</PresentationFormat>
  <Paragraphs>383</Paragraphs>
  <Slides>65</Slides>
  <Notes>0</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Equity</vt:lpstr>
      <vt:lpstr>Connecting Talents To Images</vt:lpstr>
      <vt:lpstr>Objectives</vt:lpstr>
      <vt:lpstr>What Will Be Gained?</vt:lpstr>
      <vt:lpstr>Program Content</vt:lpstr>
      <vt:lpstr>Program Content Cont’d</vt:lpstr>
      <vt:lpstr>Supervisor’s Role</vt:lpstr>
      <vt:lpstr>When the Student First Arrives.</vt:lpstr>
      <vt:lpstr>When student first arrives cont’d.</vt:lpstr>
      <vt:lpstr>When student first arrives cont’d.</vt:lpstr>
      <vt:lpstr>When student first arrive cont’d.</vt:lpstr>
      <vt:lpstr>Student Self Awareness</vt:lpstr>
      <vt:lpstr>Self cont’d</vt:lpstr>
      <vt:lpstr>Communication</vt:lpstr>
      <vt:lpstr>Communication cont’d</vt:lpstr>
      <vt:lpstr>Communication cont’d.</vt:lpstr>
      <vt:lpstr>Communication cont’d.</vt:lpstr>
      <vt:lpstr>Communication Skills</vt:lpstr>
      <vt:lpstr>Communication Skills cont’d.</vt:lpstr>
      <vt:lpstr>Ways to Overcome Barriers</vt:lpstr>
      <vt:lpstr>Scenario</vt:lpstr>
      <vt:lpstr>Hearing vs. Listening</vt:lpstr>
      <vt:lpstr>Hearing vs. Listening cont’d.</vt:lpstr>
      <vt:lpstr>Top 10- Tips for Active Listening</vt:lpstr>
      <vt:lpstr>Quick Check</vt:lpstr>
      <vt:lpstr>Phone Coverage</vt:lpstr>
      <vt:lpstr>Phone Coverage cont’d.</vt:lpstr>
      <vt:lpstr>What You Say and How on Phone</vt:lpstr>
      <vt:lpstr>Phone Coverage cont’d.</vt:lpstr>
      <vt:lpstr>Phone coverage cont’d.</vt:lpstr>
      <vt:lpstr>Phone Coverage cont’d.</vt:lpstr>
      <vt:lpstr>Scenario</vt:lpstr>
      <vt:lpstr>Handling an Angry Caller</vt:lpstr>
      <vt:lpstr>Quick Check</vt:lpstr>
      <vt:lpstr>Office Etiquette(Office Manners)</vt:lpstr>
      <vt:lpstr>Office Etiquette cont’d.</vt:lpstr>
      <vt:lpstr>Office Etiquette cont’d.</vt:lpstr>
      <vt:lpstr>Office Etiquette cont’d.</vt:lpstr>
      <vt:lpstr>Office Etiquette cont’d.</vt:lpstr>
      <vt:lpstr>Cell Phone Etiquette</vt:lpstr>
      <vt:lpstr>Cell Phone Etiquette cont’d.</vt:lpstr>
      <vt:lpstr>Scenario</vt:lpstr>
      <vt:lpstr>Dressing for the Office</vt:lpstr>
      <vt:lpstr>Dressing cont’d.</vt:lpstr>
      <vt:lpstr>Dressing cont’d.</vt:lpstr>
      <vt:lpstr>Dressing cont’d.</vt:lpstr>
      <vt:lpstr>Dressing cont’d.</vt:lpstr>
      <vt:lpstr>Dressing cont’d.</vt:lpstr>
      <vt:lpstr>Dressing cont’d.</vt:lpstr>
      <vt:lpstr>Dressing cont’d.</vt:lpstr>
      <vt:lpstr>Dressing cont’d.</vt:lpstr>
      <vt:lpstr>Dressing Cont’d.</vt:lpstr>
      <vt:lpstr>Dressing cont’d.</vt:lpstr>
      <vt:lpstr>Dressing cont’d.</vt:lpstr>
      <vt:lpstr>Dressing cont’d.</vt:lpstr>
      <vt:lpstr>Dressing cont’d.</vt:lpstr>
      <vt:lpstr>Dressing cont’d.</vt:lpstr>
      <vt:lpstr>Dressing cont’d.</vt:lpstr>
      <vt:lpstr>Dressing cont’d.</vt:lpstr>
      <vt:lpstr>Dressing cont’d</vt:lpstr>
      <vt:lpstr>Ethical Behavior in the Workplace</vt:lpstr>
      <vt:lpstr>Ethical Behavior cont’d.</vt:lpstr>
      <vt:lpstr>Ethical Behavior cont’d.</vt:lpstr>
      <vt:lpstr>Ethical Behavior cont’d.</vt:lpstr>
      <vt:lpstr>Ethical Behavior cont’d.</vt:lpstr>
      <vt:lpstr>Quick Tips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Connecting Talents To Images</dc:title>
  <dc:creator>Shelia Fobbs</dc:creator>
  <cp:lastModifiedBy>Career Services</cp:lastModifiedBy>
  <cp:revision>59</cp:revision>
  <dcterms:created xsi:type="dcterms:W3CDTF">2015-09-02T13:43:05Z</dcterms:created>
  <dcterms:modified xsi:type="dcterms:W3CDTF">2015-11-10T19:50:07Z</dcterms:modified>
</cp:coreProperties>
</file>