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7"/>
    <p:sldMasterId id="2147483948" r:id="rId8"/>
    <p:sldMasterId id="2147483748" r:id="rId9"/>
    <p:sldMasterId id="2147483955" r:id="rId10"/>
    <p:sldMasterId id="2147483953" r:id="rId11"/>
  </p:sldMasterIdLst>
  <p:notesMasterIdLst>
    <p:notesMasterId r:id="rId20"/>
  </p:notesMasterIdLst>
  <p:handoutMasterIdLst>
    <p:handoutMasterId r:id="rId21"/>
  </p:handoutMasterIdLst>
  <p:sldIdLst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Cormick, Susie" initials="MS" lastIdx="2" clrIdx="0">
    <p:extLst>
      <p:ext uri="{19B8F6BF-5375-455C-9EA6-DF929625EA0E}">
        <p15:presenceInfo xmlns:p15="http://schemas.microsoft.com/office/powerpoint/2012/main" userId="S-1-5-21-909959388-3452258965-378545447-168880" providerId="AD"/>
      </p:ext>
    </p:extLst>
  </p:cmAuthor>
  <p:cmAuthor id="2" name="Nelson, Nadine" initials="NN" lastIdx="2" clrIdx="1">
    <p:extLst>
      <p:ext uri="{19B8F6BF-5375-455C-9EA6-DF929625EA0E}">
        <p15:presenceInfo xmlns:p15="http://schemas.microsoft.com/office/powerpoint/2012/main" userId="S-1-5-21-909959388-3452258965-378545447-1732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88F00"/>
    <a:srgbClr val="0094A4"/>
    <a:srgbClr val="C46B00"/>
    <a:srgbClr val="00A1B1"/>
    <a:srgbClr val="BF2E1A"/>
    <a:srgbClr val="CC7000"/>
    <a:srgbClr val="DF7A00"/>
    <a:srgbClr val="DCB10E"/>
    <a:srgbClr val="AC8A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92411D-A86C-E76B-A325-E2612AD96827}" v="8" dt="2020-02-10T21:46:09.47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11" autoAdjust="0"/>
    <p:restoredTop sz="82264" autoAdjust="0"/>
  </p:normalViewPr>
  <p:slideViewPr>
    <p:cSldViewPr snapToGrid="0" snapToObjects="1">
      <p:cViewPr varScale="1">
        <p:scale>
          <a:sx n="91" d="100"/>
          <a:sy n="91" d="100"/>
        </p:scale>
        <p:origin x="17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notesViewPr>
    <p:cSldViewPr snapToGrid="0" snapToObjects="1">
      <p:cViewPr varScale="1">
        <p:scale>
          <a:sx n="75" d="100"/>
          <a:sy n="75" d="100"/>
        </p:scale>
        <p:origin x="-3300" y="-90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5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Master" Target="slideMasters/slideMaster4.xml"/><Relationship Id="rId19" Type="http://schemas.openxmlformats.org/officeDocument/2006/relationships/slide" Target="slides/slide8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slide" Target="slides/slide3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ham, Amy" userId="S::16968@nelnet.net::04fac4ea-81a0-423a-927c-8b82b2e3a539" providerId="AD" clId="Web-{CA92411D-A86C-E76B-A325-E2612AD96827}"/>
    <pc:docChg chg="modSld">
      <pc:chgData name="Graham, Amy" userId="S::16968@nelnet.net::04fac4ea-81a0-423a-927c-8b82b2e3a539" providerId="AD" clId="Web-{CA92411D-A86C-E76B-A325-E2612AD96827}" dt="2020-02-10T21:46:09.473" v="6"/>
      <pc:docMkLst>
        <pc:docMk/>
      </pc:docMkLst>
      <pc:sldChg chg="addSp delSp modSp">
        <pc:chgData name="Graham, Amy" userId="S::16968@nelnet.net::04fac4ea-81a0-423a-927c-8b82b2e3a539" providerId="AD" clId="Web-{CA92411D-A86C-E76B-A325-E2612AD96827}" dt="2020-02-10T21:46:09.473" v="6"/>
        <pc:sldMkLst>
          <pc:docMk/>
          <pc:sldMk cId="523673158" sldId="385"/>
        </pc:sldMkLst>
        <pc:picChg chg="add del mod">
          <ac:chgData name="Graham, Amy" userId="S::16968@nelnet.net::04fac4ea-81a0-423a-927c-8b82b2e3a539" providerId="AD" clId="Web-{CA92411D-A86C-E76B-A325-E2612AD96827}" dt="2020-02-10T21:46:09.473" v="6"/>
          <ac:picMkLst>
            <pc:docMk/>
            <pc:sldMk cId="523673158" sldId="385"/>
            <ac:picMk id="5" creationId="{D3649752-2159-4F8B-BB18-23B1250A92C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36922B-98D8-4778-A8D6-CFA5BC28214D}" type="datetimeFigureOut">
              <a:rPr lang="en-US" smtClean="0"/>
              <a:t>02/18/2020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A6547F-3BED-44B6-BD97-013949D68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76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F5A879-9C4F-464C-90BE-74CE893A475C}" type="datetimeFigureOut">
              <a:rPr lang="en-US" smtClean="0"/>
              <a:t>02/18/2020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7DAA30-B936-4463-91F7-229B9879C3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9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DAA30-B936-4463-91F7-229B9879C3A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36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Our school</a:t>
            </a:r>
            <a:r>
              <a:rPr lang="en-US" baseline="0" dirty="0"/>
              <a:t> partners with Nelnet Campus Commerce to offer you payment plans. If you see Nelnet Campus Commerce-branded pieces, don’t be alarmed.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DAA30-B936-4463-91F7-229B9879C3A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219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Here, cover the</a:t>
            </a:r>
            <a:r>
              <a:rPr lang="en-US" baseline="0" dirty="0"/>
              <a:t> payment plan option(s) that your institution provides families.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DAA30-B936-4463-91F7-229B9879C3A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42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Here, make sure to cover any information</a:t>
            </a:r>
            <a:r>
              <a:rPr lang="en-US" baseline="0" dirty="0"/>
              <a:t> or documents that your institution will require students to submit. If your institution allows authorized payers, remind students/families that they are able to do so at this point, and walk them through the high-level process.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DAA30-B936-4463-91F7-229B9879C3A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194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your institution</a:t>
            </a:r>
            <a:r>
              <a:rPr lang="en-US" baseline="0" dirty="0"/>
              <a:t> requires students to re-enroll in a payment plan every semester, make sure to mention that at this point.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DAA30-B936-4463-91F7-229B9879C3A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498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Here, include any exceptions</a:t>
            </a:r>
            <a:r>
              <a:rPr lang="en-US" baseline="0" dirty="0"/>
              <a:t> or additions from your institution.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DAA30-B936-4463-91F7-229B9879C3A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84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063240" y="1383030"/>
            <a:ext cx="5122817" cy="136017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4400" b="1" smtClean="0">
                <a:effectLst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b="1" dirty="0">
                <a:solidFill>
                  <a:srgbClr val="0E4C65"/>
                </a:solidFill>
                <a:effectLst/>
                <a:latin typeface="Arial" panose="020B0604020202020204" pitchFamily="34" charset="0"/>
              </a:rPr>
              <a:t>Stretch Your </a:t>
            </a:r>
            <a:br>
              <a:rPr lang="en-US" b="1" dirty="0">
                <a:solidFill>
                  <a:srgbClr val="0E4C65"/>
                </a:solidFill>
                <a:effectLst/>
                <a:latin typeface="Arial" panose="020B0604020202020204" pitchFamily="34" charset="0"/>
              </a:rPr>
            </a:br>
            <a:r>
              <a:rPr lang="en-US" b="1" dirty="0">
                <a:solidFill>
                  <a:srgbClr val="0E4C65"/>
                </a:solidFill>
                <a:effectLst/>
                <a:latin typeface="Arial" panose="020B0604020202020204" pitchFamily="34" charset="0"/>
              </a:rPr>
              <a:t>Tuition Dollars</a:t>
            </a:r>
            <a:endParaRPr lang="en-US" dirty="0">
              <a:solidFill>
                <a:srgbClr val="0E4C65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63240" y="3040381"/>
            <a:ext cx="5122817" cy="72009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>
              <a:lnSpc>
                <a:spcPct val="100000"/>
              </a:lnSpc>
              <a:buNone/>
              <a:defRPr lang="en-US" sz="2400" smtClean="0"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dirty="0">
                <a:effectLst/>
                <a:latin typeface="Arial" panose="020B0604020202020204" pitchFamily="34" charset="0"/>
              </a:rPr>
              <a:t>With payment plans, pay tuition and fees over time, not all at once.</a:t>
            </a:r>
          </a:p>
        </p:txBody>
      </p:sp>
    </p:spTree>
    <p:extLst>
      <p:ext uri="{BB962C8B-B14F-4D97-AF65-F5344CB8AC3E}">
        <p14:creationId xmlns:p14="http://schemas.microsoft.com/office/powerpoint/2010/main" val="366550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Agenda- Beginning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A34E9B2B-17C7-D644-AE8F-31AD36ABCAD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0595" y="1770743"/>
            <a:ext cx="8415477" cy="972458"/>
          </a:xfrm>
          <a:prstGeom prst="rect">
            <a:avLst/>
          </a:prstGeom>
        </p:spPr>
        <p:txBody>
          <a:bodyPr lIns="457200" tIns="457200" rIns="365760" bIns="4572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4800" b="1" smtClean="0">
                <a:effectLst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b="1" dirty="0">
                <a:solidFill>
                  <a:srgbClr val="0E4C65"/>
                </a:solidFill>
                <a:effectLst/>
                <a:latin typeface="Arial" panose="020B0604020202020204" pitchFamily="34" charset="0"/>
              </a:rPr>
              <a:t>Our Payment Plan Partner</a:t>
            </a:r>
            <a:endParaRPr lang="en-US" dirty="0">
              <a:solidFill>
                <a:srgbClr val="0E4C65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71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- No Beginning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56657" y="2108207"/>
            <a:ext cx="7130142" cy="8091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Arial"/>
              </a:defRPr>
            </a:lvl1pPr>
            <a:lvl2pPr marL="514350" indent="-285750">
              <a:buFont typeface="Arial" panose="020B0604020202020204" pitchFamily="34" charset="0"/>
              <a:buChar char="•"/>
              <a:defRPr sz="2800">
                <a:latin typeface="+mn-lt"/>
                <a:cs typeface="Arial"/>
              </a:defRPr>
            </a:lvl2pPr>
            <a:lvl3pPr marL="914400" indent="-228600">
              <a:buFont typeface="Courier New" panose="02070309020205020404" pitchFamily="49" charset="0"/>
              <a:buChar char="-"/>
              <a:defRPr sz="2400">
                <a:latin typeface="+mn-lt"/>
                <a:cs typeface="Arial"/>
              </a:defRPr>
            </a:lvl3pPr>
            <a:lvl4pPr marL="1371600" indent="-228600">
              <a:buFont typeface="Arial" panose="020B0604020202020204" pitchFamily="34" charset="0"/>
              <a:buChar char="•"/>
              <a:defRPr sz="2200">
                <a:latin typeface="+mn-lt"/>
                <a:cs typeface="Arial"/>
              </a:defRPr>
            </a:lvl4pPr>
            <a:lvl5pPr marL="2057400" indent="-228600">
              <a:buFont typeface="Courier New" panose="02070309020205020404" pitchFamily="49" charset="0"/>
              <a:buChar char="-"/>
              <a:defRPr sz="2000">
                <a:latin typeface="+mn-lt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11776"/>
            <a:ext cx="8229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ts val="3600"/>
              </a:lnSpc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043A0D-4532-2548-8A59-833FC62A609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556657" y="3327404"/>
            <a:ext cx="7130142" cy="8091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Arial"/>
              </a:defRPr>
            </a:lvl1pPr>
            <a:lvl2pPr marL="514350" indent="-285750">
              <a:buFont typeface="Arial" panose="020B0604020202020204" pitchFamily="34" charset="0"/>
              <a:buChar char="•"/>
              <a:defRPr sz="2800">
                <a:latin typeface="+mn-lt"/>
                <a:cs typeface="Arial"/>
              </a:defRPr>
            </a:lvl2pPr>
            <a:lvl3pPr marL="914400" indent="-228600">
              <a:buFont typeface="Courier New" panose="02070309020205020404" pitchFamily="49" charset="0"/>
              <a:buChar char="-"/>
              <a:defRPr sz="2400">
                <a:latin typeface="+mn-lt"/>
                <a:cs typeface="Arial"/>
              </a:defRPr>
            </a:lvl3pPr>
            <a:lvl4pPr marL="1371600" indent="-228600">
              <a:buFont typeface="Arial" panose="020B0604020202020204" pitchFamily="34" charset="0"/>
              <a:buChar char="•"/>
              <a:defRPr sz="2200">
                <a:latin typeface="+mn-lt"/>
                <a:cs typeface="Arial"/>
              </a:defRPr>
            </a:lvl4pPr>
            <a:lvl5pPr marL="2057400" indent="-228600">
              <a:buFont typeface="Courier New" panose="02070309020205020404" pitchFamily="49" charset="0"/>
              <a:buChar char="-"/>
              <a:defRPr sz="2000">
                <a:latin typeface="+mn-lt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55EA588-D21B-7140-AEEF-18BBD3DDE28E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556657" y="4545085"/>
            <a:ext cx="7130142" cy="8091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Arial"/>
              </a:defRPr>
            </a:lvl1pPr>
            <a:lvl2pPr marL="514350" indent="-285750">
              <a:buFont typeface="Arial" panose="020B0604020202020204" pitchFamily="34" charset="0"/>
              <a:buChar char="•"/>
              <a:defRPr sz="2800">
                <a:latin typeface="+mn-lt"/>
                <a:cs typeface="Arial"/>
              </a:defRPr>
            </a:lvl2pPr>
            <a:lvl3pPr marL="914400" indent="-228600">
              <a:buFont typeface="Courier New" panose="02070309020205020404" pitchFamily="49" charset="0"/>
              <a:buChar char="-"/>
              <a:defRPr sz="2400">
                <a:latin typeface="+mn-lt"/>
                <a:cs typeface="Arial"/>
              </a:defRPr>
            </a:lvl3pPr>
            <a:lvl4pPr marL="1371600" indent="-228600">
              <a:buFont typeface="Arial" panose="020B0604020202020204" pitchFamily="34" charset="0"/>
              <a:buChar char="•"/>
              <a:defRPr sz="2200">
                <a:latin typeface="+mn-lt"/>
                <a:cs typeface="Arial"/>
              </a:defRPr>
            </a:lvl4pPr>
            <a:lvl5pPr marL="2057400" indent="-228600">
              <a:buFont typeface="Courier New" panose="02070309020205020404" pitchFamily="49" charset="0"/>
              <a:buChar char="-"/>
              <a:defRPr sz="2000">
                <a:latin typeface="+mn-lt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667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- No Beginning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075549"/>
            <a:ext cx="8229600" cy="33818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Arial"/>
              </a:defRPr>
            </a:lvl1pPr>
            <a:lvl2pPr marL="514350" indent="-285750">
              <a:buFont typeface="Arial" panose="020B0604020202020204" pitchFamily="34" charset="0"/>
              <a:buChar char="•"/>
              <a:defRPr sz="2800">
                <a:latin typeface="+mn-lt"/>
                <a:cs typeface="Arial"/>
              </a:defRPr>
            </a:lvl2pPr>
            <a:lvl3pPr marL="914400" indent="-228600">
              <a:buFont typeface="Courier New" panose="02070309020205020404" pitchFamily="49" charset="0"/>
              <a:buChar char="-"/>
              <a:defRPr sz="2400">
                <a:latin typeface="+mn-lt"/>
                <a:cs typeface="Arial"/>
              </a:defRPr>
            </a:lvl3pPr>
            <a:lvl4pPr marL="1371600" indent="-228600">
              <a:buFont typeface="Arial" panose="020B0604020202020204" pitchFamily="34" charset="0"/>
              <a:buChar char="•"/>
              <a:defRPr sz="2200">
                <a:latin typeface="+mn-lt"/>
                <a:cs typeface="Arial"/>
              </a:defRPr>
            </a:lvl4pPr>
            <a:lvl5pPr marL="2057400" indent="-228600">
              <a:buFont typeface="Courier New" panose="02070309020205020404" pitchFamily="49" charset="0"/>
              <a:buChar char="-"/>
              <a:defRPr sz="2000">
                <a:latin typeface="+mn-lt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11776"/>
            <a:ext cx="8229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ts val="3600"/>
              </a:lnSpc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6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- No Beginning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8B65BA42-F5EF-6749-B95D-21D44ED6D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0595" y="2184401"/>
            <a:ext cx="8415477" cy="972458"/>
          </a:xfrm>
          <a:prstGeom prst="rect">
            <a:avLst/>
          </a:prstGeom>
        </p:spPr>
        <p:txBody>
          <a:bodyPr lIns="457200" tIns="457200" rIns="365760" bIns="4572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4800" b="1" smtClean="0">
                <a:effectLst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b="1" dirty="0">
                <a:solidFill>
                  <a:srgbClr val="0E4C65"/>
                </a:solidFill>
                <a:effectLst/>
                <a:latin typeface="Arial" panose="020B0604020202020204" pitchFamily="34" charset="0"/>
              </a:rPr>
              <a:t>Our Payment Plan Partner</a:t>
            </a:r>
            <a:endParaRPr lang="en-US" dirty="0">
              <a:solidFill>
                <a:srgbClr val="0E4C65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10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" y="2141"/>
            <a:ext cx="9138285" cy="685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3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" y="1071"/>
            <a:ext cx="9141141" cy="685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77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4"/>
            <a:ext cx="9141141" cy="685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9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" y="2144"/>
            <a:ext cx="9141141" cy="685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87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" y="4581"/>
            <a:ext cx="9141141" cy="685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6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ycollegepaymentplan.com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Stretch Your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Tuition Dollars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4C2E00A-0498-AE4D-8E9C-60F8CC7F18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With payment plans, pay tuition and fees over time, not all at once.</a:t>
            </a:r>
          </a:p>
        </p:txBody>
      </p:sp>
    </p:spTree>
    <p:extLst>
      <p:ext uri="{BB962C8B-B14F-4D97-AF65-F5344CB8AC3E}">
        <p14:creationId xmlns:p14="http://schemas.microsoft.com/office/powerpoint/2010/main" val="17069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E8B439-6E34-1E4D-B6ED-FBF27796BB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Our Payment Plan Partner</a:t>
            </a:r>
          </a:p>
        </p:txBody>
      </p:sp>
      <p:sp>
        <p:nvSpPr>
          <p:cNvPr id="3" name="Round Same Side Corner Rectangle 2">
            <a:extLst>
              <a:ext uri="{FF2B5EF4-FFF2-40B4-BE49-F238E27FC236}">
                <a16:creationId xmlns:a16="http://schemas.microsoft.com/office/drawing/2014/main" id="{B0B028D8-D744-8342-A886-99039D13689A}"/>
              </a:ext>
            </a:extLst>
          </p:cNvPr>
          <p:cNvSpPr/>
          <p:nvPr/>
        </p:nvSpPr>
        <p:spPr>
          <a:xfrm rot="16200000">
            <a:off x="7825708" y="5339684"/>
            <a:ext cx="552144" cy="2084439"/>
          </a:xfrm>
          <a:prstGeom prst="round2Same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FA74EB-E54A-C24E-A79A-3749149C1F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472" y="6133547"/>
            <a:ext cx="330566" cy="46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67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6F87025-B3AF-8545-8D4B-456C6105C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Convenient</a:t>
            </a:r>
          </a:p>
          <a:p>
            <a:r>
              <a:rPr lang="en-US" dirty="0"/>
              <a:t>Enrolling is fast and easy.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D1D3BF-2C99-0940-91A9-145C717C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Enroll in a Payment Plan?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4E17452-9FDF-5740-BDB4-7ABC0E38B92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b="1" dirty="0"/>
              <a:t>Secure</a:t>
            </a:r>
          </a:p>
          <a:p>
            <a:r>
              <a:rPr lang="en-US" dirty="0"/>
              <a:t>Your payments are protected.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4D42B16-09A2-D84F-835F-9A9FFF8AB6D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b="1" dirty="0"/>
              <a:t>Affordable</a:t>
            </a:r>
          </a:p>
          <a:p>
            <a:r>
              <a:rPr lang="en-US" dirty="0"/>
              <a:t>Payment plans make tuition easier to cover.</a:t>
            </a:r>
          </a:p>
        </p:txBody>
      </p:sp>
    </p:spTree>
    <p:extLst>
      <p:ext uri="{BB962C8B-B14F-4D97-AF65-F5344CB8AC3E}">
        <p14:creationId xmlns:p14="http://schemas.microsoft.com/office/powerpoint/2010/main" val="330888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828769-9081-6B49-8210-AF20CC71A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1. </a:t>
            </a:r>
            <a:r>
              <a:rPr lang="en-US" dirty="0"/>
              <a:t>Ensure your information is up-to-date and documents are submitted.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2. </a:t>
            </a:r>
            <a:r>
              <a:rPr lang="en-US" dirty="0"/>
              <a:t>Visit </a:t>
            </a:r>
            <a:r>
              <a:rPr lang="en-US" dirty="0" smtClean="0"/>
              <a:t>MyCollegePaymentPlan.com/Grambling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3. </a:t>
            </a:r>
            <a:r>
              <a:rPr lang="en-US" dirty="0"/>
              <a:t>Click Enroll Today.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4. </a:t>
            </a:r>
            <a:r>
              <a:rPr lang="en-US" dirty="0"/>
              <a:t>Complete plan enrollment process by </a:t>
            </a:r>
            <a:r>
              <a:rPr lang="en-US" dirty="0" smtClean="0"/>
              <a:t>the due date on your Grambling </a:t>
            </a:r>
            <a:r>
              <a:rPr lang="en-US" dirty="0" smtClean="0"/>
              <a:t>State University’s </a:t>
            </a:r>
            <a:r>
              <a:rPr lang="en-US" dirty="0" smtClean="0"/>
              <a:t>bill.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D1D3BF-2C99-0940-91A9-145C717C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Enroll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649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828769-9081-6B49-8210-AF20CC71A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75549"/>
            <a:ext cx="8229600" cy="3673610"/>
          </a:xfrm>
        </p:spPr>
        <p:txBody>
          <a:bodyPr/>
          <a:lstStyle/>
          <a:p>
            <a:r>
              <a:rPr lang="en-US" sz="1800" dirty="0" smtClean="0"/>
              <a:t>Summer 1 2020 Plans </a:t>
            </a:r>
            <a:r>
              <a:rPr lang="en-US" sz="1800" dirty="0"/>
              <a:t>Available </a:t>
            </a:r>
            <a:r>
              <a:rPr lang="en-US" sz="1800" dirty="0" smtClean="0"/>
              <a:t>April 15, 2020</a:t>
            </a:r>
            <a:endParaRPr lang="en-US" sz="1800" dirty="0"/>
          </a:p>
          <a:p>
            <a:r>
              <a:rPr lang="en-US" sz="1800" dirty="0" smtClean="0"/>
              <a:t>Summer 1 2020 Deadline </a:t>
            </a:r>
            <a:r>
              <a:rPr lang="en-US" sz="1800" dirty="0"/>
              <a:t>is </a:t>
            </a:r>
            <a:r>
              <a:rPr lang="en-US" sz="1800" dirty="0" smtClean="0"/>
              <a:t>May 23, 2020</a:t>
            </a:r>
          </a:p>
          <a:p>
            <a:endParaRPr lang="en-US" sz="1800" dirty="0" smtClean="0"/>
          </a:p>
          <a:p>
            <a:r>
              <a:rPr lang="en-US" sz="1800" dirty="0" smtClean="0"/>
              <a:t>Summer 2 2020 Plans Available April 15, 2020</a:t>
            </a:r>
          </a:p>
          <a:p>
            <a:r>
              <a:rPr lang="en-US" sz="1800" dirty="0" smtClean="0"/>
              <a:t>Summer 2 2020 Deadline is June 27, 2020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smtClean="0"/>
              <a:t>Fall 2020 Plans </a:t>
            </a:r>
            <a:r>
              <a:rPr lang="en-US" sz="1800" dirty="0"/>
              <a:t>Available </a:t>
            </a:r>
            <a:r>
              <a:rPr lang="en-US" sz="1800" dirty="0" smtClean="0"/>
              <a:t>March 30, 2020</a:t>
            </a:r>
            <a:endParaRPr lang="en-US" sz="1800" dirty="0"/>
          </a:p>
          <a:p>
            <a:r>
              <a:rPr lang="en-US" sz="1800" dirty="0" smtClean="0"/>
              <a:t>Fall 2020 Deadline </a:t>
            </a:r>
            <a:r>
              <a:rPr lang="en-US" sz="1800" dirty="0"/>
              <a:t>is </a:t>
            </a:r>
            <a:r>
              <a:rPr lang="en-US" sz="1800" dirty="0" smtClean="0"/>
              <a:t>August 23, 2020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Spring 2021 Plans </a:t>
            </a:r>
            <a:r>
              <a:rPr lang="en-US" sz="1800" dirty="0"/>
              <a:t>Available </a:t>
            </a:r>
            <a:r>
              <a:rPr lang="en-US" sz="1800" dirty="0" smtClean="0"/>
              <a:t>November 16, 2020</a:t>
            </a:r>
            <a:endParaRPr lang="en-US" sz="1800" dirty="0"/>
          </a:p>
          <a:p>
            <a:r>
              <a:rPr lang="en-US" sz="1800" dirty="0" smtClean="0"/>
              <a:t>Spring 2021 Deadline </a:t>
            </a:r>
            <a:r>
              <a:rPr lang="en-US" sz="1800" dirty="0"/>
              <a:t>is </a:t>
            </a:r>
            <a:r>
              <a:rPr lang="en-US" sz="1800" dirty="0" smtClean="0"/>
              <a:t>January 24, 2021</a:t>
            </a: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D1D3BF-2C99-0940-91A9-145C717C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Dates to Remember</a:t>
            </a:r>
          </a:p>
        </p:txBody>
      </p:sp>
    </p:spTree>
    <p:extLst>
      <p:ext uri="{BB962C8B-B14F-4D97-AF65-F5344CB8AC3E}">
        <p14:creationId xmlns:p14="http://schemas.microsoft.com/office/powerpoint/2010/main" val="358858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828769-9081-6B49-8210-AF20CC71A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Payment Methods </a:t>
            </a:r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•</a:t>
            </a:r>
            <a:r>
              <a:rPr lang="en-US" b="1" dirty="0"/>
              <a:t> </a:t>
            </a:r>
            <a:r>
              <a:rPr lang="en-US" dirty="0"/>
              <a:t>Automatic bank payment </a:t>
            </a:r>
          </a:p>
          <a:p>
            <a:r>
              <a:rPr lang="en-US" b="1" dirty="0">
                <a:solidFill>
                  <a:schemeClr val="accent1"/>
                </a:solidFill>
              </a:rPr>
              <a:t>•</a:t>
            </a:r>
            <a:r>
              <a:rPr lang="en-US" b="1" dirty="0"/>
              <a:t> </a:t>
            </a:r>
            <a:r>
              <a:rPr lang="en-US" dirty="0"/>
              <a:t>Credit card/debit card </a:t>
            </a:r>
          </a:p>
          <a:p>
            <a:endParaRPr lang="en-US" dirty="0"/>
          </a:p>
          <a:p>
            <a:r>
              <a:rPr lang="en-US" b="1" dirty="0"/>
              <a:t>Cost to Participate </a:t>
            </a:r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•</a:t>
            </a:r>
            <a:r>
              <a:rPr lang="en-US" b="1" dirty="0"/>
              <a:t> </a:t>
            </a:r>
            <a:r>
              <a:rPr lang="en-US" dirty="0"/>
              <a:t>$25 enrollment fee (per semester, nonrefundable) 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•</a:t>
            </a:r>
            <a:r>
              <a:rPr lang="en-US" b="1" dirty="0" smtClean="0"/>
              <a:t> </a:t>
            </a:r>
            <a:r>
              <a:rPr lang="en-US" dirty="0"/>
              <a:t>$30 returned payment fee (if payment is returned)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D1D3BF-2C99-0940-91A9-145C717C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Payment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57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828769-9081-6B49-8210-AF20CC71A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</a:t>
            </a:r>
            <a:r>
              <a:rPr lang="en-US" b="1" dirty="0"/>
              <a:t>800.609.8056</a:t>
            </a:r>
            <a:r>
              <a:rPr lang="en-US" dirty="0"/>
              <a:t>. </a:t>
            </a:r>
          </a:p>
          <a:p>
            <a:endParaRPr lang="en-US" b="1" dirty="0"/>
          </a:p>
          <a:p>
            <a:r>
              <a:rPr lang="en-US" b="1" dirty="0"/>
              <a:t>Monday-Friday </a:t>
            </a:r>
            <a:endParaRPr lang="en-US" dirty="0"/>
          </a:p>
          <a:p>
            <a:r>
              <a:rPr lang="en-US" dirty="0"/>
              <a:t>7 a.m. – 9 p.m. </a:t>
            </a:r>
          </a:p>
          <a:p>
            <a:endParaRPr lang="en-US" b="1" dirty="0"/>
          </a:p>
          <a:p>
            <a:r>
              <a:rPr lang="en-US" b="1" dirty="0"/>
              <a:t>Saturday </a:t>
            </a:r>
            <a:endParaRPr lang="en-US" dirty="0"/>
          </a:p>
          <a:p>
            <a:r>
              <a:rPr lang="en-US" dirty="0"/>
              <a:t>8 a.m. – 2 p.m. </a:t>
            </a:r>
          </a:p>
          <a:p>
            <a:endParaRPr lang="en-US" dirty="0"/>
          </a:p>
          <a:p>
            <a:r>
              <a:rPr lang="en-US" dirty="0"/>
              <a:t>Visit </a:t>
            </a:r>
            <a:r>
              <a:rPr lang="en-US" b="1" dirty="0" smtClean="0">
                <a:hlinkClick r:id="rId2"/>
              </a:rPr>
              <a:t>MyCollegePaymentPlan.com/Grambling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D1D3BF-2C99-0940-91A9-145C717C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Support?</a:t>
            </a:r>
          </a:p>
        </p:txBody>
      </p:sp>
    </p:spTree>
    <p:extLst>
      <p:ext uri="{BB962C8B-B14F-4D97-AF65-F5344CB8AC3E}">
        <p14:creationId xmlns:p14="http://schemas.microsoft.com/office/powerpoint/2010/main" val="1257145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DE6014D-8A6E-794A-BCA9-EBD85F912F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46002932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Master 1">
  <a:themeElements>
    <a:clrScheme name="Custom 1">
      <a:dk1>
        <a:srgbClr val="626362"/>
      </a:dk1>
      <a:lt1>
        <a:srgbClr val="FFFFFF"/>
      </a:lt1>
      <a:dk2>
        <a:srgbClr val="2B4963"/>
      </a:dk2>
      <a:lt2>
        <a:srgbClr val="FFFFFF"/>
      </a:lt2>
      <a:accent1>
        <a:srgbClr val="F27C22"/>
      </a:accent1>
      <a:accent2>
        <a:srgbClr val="626362"/>
      </a:accent2>
      <a:accent3>
        <a:srgbClr val="626362"/>
      </a:accent3>
      <a:accent4>
        <a:srgbClr val="626362"/>
      </a:accent4>
      <a:accent5>
        <a:srgbClr val="626362"/>
      </a:accent5>
      <a:accent6>
        <a:srgbClr val="626362"/>
      </a:accent6>
      <a:hlink>
        <a:srgbClr val="2C4E89"/>
      </a:hlink>
      <a:folHlink>
        <a:srgbClr val="3460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ue - Agenda Master">
  <a:themeElements>
    <a:clrScheme name="Custom 1">
      <a:dk1>
        <a:srgbClr val="626362"/>
      </a:dk1>
      <a:lt1>
        <a:srgbClr val="FFFFFF"/>
      </a:lt1>
      <a:dk2>
        <a:srgbClr val="2B4963"/>
      </a:dk2>
      <a:lt2>
        <a:srgbClr val="FFFFFF"/>
      </a:lt2>
      <a:accent1>
        <a:srgbClr val="F27C22"/>
      </a:accent1>
      <a:accent2>
        <a:srgbClr val="626362"/>
      </a:accent2>
      <a:accent3>
        <a:srgbClr val="626362"/>
      </a:accent3>
      <a:accent4>
        <a:srgbClr val="626362"/>
      </a:accent4>
      <a:accent5>
        <a:srgbClr val="626362"/>
      </a:accent5>
      <a:accent6>
        <a:srgbClr val="626362"/>
      </a:accent6>
      <a:hlink>
        <a:srgbClr val="2C4E89"/>
      </a:hlink>
      <a:folHlink>
        <a:srgbClr val="3460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al - Master">
  <a:themeElements>
    <a:clrScheme name="Custom 1">
      <a:dk1>
        <a:srgbClr val="626362"/>
      </a:dk1>
      <a:lt1>
        <a:srgbClr val="FFFFFF"/>
      </a:lt1>
      <a:dk2>
        <a:srgbClr val="2B4963"/>
      </a:dk2>
      <a:lt2>
        <a:srgbClr val="FFFFFF"/>
      </a:lt2>
      <a:accent1>
        <a:srgbClr val="F27C22"/>
      </a:accent1>
      <a:accent2>
        <a:srgbClr val="626362"/>
      </a:accent2>
      <a:accent3>
        <a:srgbClr val="626362"/>
      </a:accent3>
      <a:accent4>
        <a:srgbClr val="626362"/>
      </a:accent4>
      <a:accent5>
        <a:srgbClr val="626362"/>
      </a:accent5>
      <a:accent6>
        <a:srgbClr val="626362"/>
      </a:accent6>
      <a:hlink>
        <a:srgbClr val="2C4E89"/>
      </a:hlink>
      <a:folHlink>
        <a:srgbClr val="3460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eal - Master">
  <a:themeElements>
    <a:clrScheme name="Custom 1">
      <a:dk1>
        <a:srgbClr val="626362"/>
      </a:dk1>
      <a:lt1>
        <a:srgbClr val="FFFFFF"/>
      </a:lt1>
      <a:dk2>
        <a:srgbClr val="2B4963"/>
      </a:dk2>
      <a:lt2>
        <a:srgbClr val="FFFFFF"/>
      </a:lt2>
      <a:accent1>
        <a:srgbClr val="F27C22"/>
      </a:accent1>
      <a:accent2>
        <a:srgbClr val="626362"/>
      </a:accent2>
      <a:accent3>
        <a:srgbClr val="626362"/>
      </a:accent3>
      <a:accent4>
        <a:srgbClr val="626362"/>
      </a:accent4>
      <a:accent5>
        <a:srgbClr val="626362"/>
      </a:accent5>
      <a:accent6>
        <a:srgbClr val="626362"/>
      </a:accent6>
      <a:hlink>
        <a:srgbClr val="2C4E89"/>
      </a:hlink>
      <a:folHlink>
        <a:srgbClr val="3460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Teal - Master">
  <a:themeElements>
    <a:clrScheme name="Custom 1">
      <a:dk1>
        <a:srgbClr val="626362"/>
      </a:dk1>
      <a:lt1>
        <a:srgbClr val="FFFFFF"/>
      </a:lt1>
      <a:dk2>
        <a:srgbClr val="2B4963"/>
      </a:dk2>
      <a:lt2>
        <a:srgbClr val="FFFFFF"/>
      </a:lt2>
      <a:accent1>
        <a:srgbClr val="F27C22"/>
      </a:accent1>
      <a:accent2>
        <a:srgbClr val="626362"/>
      </a:accent2>
      <a:accent3>
        <a:srgbClr val="626362"/>
      </a:accent3>
      <a:accent4>
        <a:srgbClr val="626362"/>
      </a:accent4>
      <a:accent5>
        <a:srgbClr val="626362"/>
      </a:accent5>
      <a:accent6>
        <a:srgbClr val="626362"/>
      </a:accent6>
      <a:hlink>
        <a:srgbClr val="2C4E89"/>
      </a:hlink>
      <a:folHlink>
        <a:srgbClr val="3460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Policy Auditing</Name>
    <Synchronization>Synchronous</Synchronization>
    <Type>10001</Type>
    <SequenceNumber>1100</SequenceNumber>
    <Url/>
    <Assembly>Microsoft.Office.Policy, Version=16.0.0.0,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10002</Type>
    <SequenceNumber>1101</SequenceNumber>
    <Url/>
    <Assembly>Microsoft.Office.Policy, Version=16.0.0.0,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10004</Type>
    <SequenceNumber>1102</SequenceNumber>
    <Url/>
    <Assembly>Microsoft.Office.Policy, Version=16.0.0.0,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10006</Type>
    <SequenceNumber>1103</SequenceNumber>
    <Url/>
    <Assembly>Microsoft.Office.Policy, Version=16.0.0.0, Culture=neutral, PublicKeyToken=71e9bce111e9429c</Assembly>
    <Class>Microsoft.Office.RecordsManagement.Internal.AuditHandler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Retention_x0020_Event_x0020_Date xmlns="25340b50-8fb0-42cc-8dbe-664a1ff0442c" xsi:nil="true"/>
    <CTB-RecordStatus xmlns="25340b50-8fb0-42cc-8dbe-664a1ff0442c">Official</CTB-RecordStatus>
    <ib1f524ec4c54a8a9a5adc1e69c86713 xmlns="25340b50-8fb0-42cc-8dbe-664a1ff0442c">
      <Terms xmlns="http://schemas.microsoft.com/office/infopath/2007/PartnerControls"/>
    </ib1f524ec4c54a8a9a5adc1e69c86713>
    <a332caad317540b28fd3ac01205c6a5b xmlns="25340b50-8fb0-42cc-8dbe-664a1ff0442c">
      <Terms xmlns="http://schemas.microsoft.com/office/infopath/2007/PartnerControls">
        <TermInfo xmlns="http://schemas.microsoft.com/office/infopath/2007/PartnerControls">
          <TermName xmlns="http://schemas.microsoft.com/office/infopath/2007/PartnerControls">ADM2000 - Plans, Processes, Standards, Procedures, Guidelines</TermName>
          <TermId xmlns="http://schemas.microsoft.com/office/infopath/2007/PartnerControls">d5f450d3-0dac-45b9-9634-9c629b9d37f6</TermId>
        </TermInfo>
      </Terms>
    </a332caad317540b28fd3ac01205c6a5b>
    <CTB-InformationClass xmlns="25340b50-8fb0-42cc-8dbe-664a1ff0442c">Internal Use Only</CTB-InformationClass>
    <TaxCatchAll xmlns="25340b50-8fb0-42cc-8dbe-664a1ff0442c">
      <Value>23</Value>
    </TaxCatchAll>
    <CTB-Privacy xmlns="25340b50-8fb0-42cc-8dbe-664a1ff0442c">
      <Value>Not Sensitive</Value>
    </CTB-Privacy>
    <Document_x0020_Category xmlns="25340b50-8fb0-42cc-8dbe-664a1ff0442c" xsi:nil="true"/>
    <Retention_x0020_Policy xmlns="25340b50-8fb0-42cc-8dbe-664a1ff0442c" xsi:nil="true"/>
    <TaxKeywordTaxHTField xmlns="25340b50-8fb0-42cc-8dbe-664a1ff0442c">
      <Terms xmlns="http://schemas.microsoft.com/office/infopath/2007/PartnerControls"/>
    </TaxKeywordTaxHTField>
    <Delete_x0020_Date xmlns="25340b50-8fb0-42cc-8dbe-664a1ff0442c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Nelnet Record" ma:contentTypeID="0x0101004E5BCE02F418AA45AA233E4650BDDC06008E448C3A0BCE2E448B0EB485F3FD88AC" ma:contentTypeVersion="29" ma:contentTypeDescription="Official document record" ma:contentTypeScope="" ma:versionID="37ffa8a7129289373c81972a11a407ae">
  <xsd:schema xmlns:xsd="http://www.w3.org/2001/XMLSchema" xmlns:xs="http://www.w3.org/2001/XMLSchema" xmlns:p="http://schemas.microsoft.com/office/2006/metadata/properties" xmlns:ns1="http://schemas.microsoft.com/sharepoint/v3" xmlns:ns2="25340b50-8fb0-42cc-8dbe-664a1ff0442c" xmlns:ns3="f3bf013c-9e71-4968-b924-aa789dd57805" xmlns:ns4="3b3074bd-d6bc-49a7-986d-da4d4942822f" xmlns:ns5="7be4ae8c-82a1-498b-8351-5a8fb485002d" targetNamespace="http://schemas.microsoft.com/office/2006/metadata/properties" ma:root="true" ma:fieldsID="ac6af72b524b2c340d2fde889f1110ce" ns1:_="" ns2:_="" ns3:_="" ns4:_="" ns5:_="">
    <xsd:import namespace="http://schemas.microsoft.com/sharepoint/v3"/>
    <xsd:import namespace="25340b50-8fb0-42cc-8dbe-664a1ff0442c"/>
    <xsd:import namespace="f3bf013c-9e71-4968-b924-aa789dd57805"/>
    <xsd:import namespace="3b3074bd-d6bc-49a7-986d-da4d4942822f"/>
    <xsd:import namespace="7be4ae8c-82a1-498b-8351-5a8fb485002d"/>
    <xsd:element name="properties">
      <xsd:complexType>
        <xsd:sequence>
          <xsd:element name="documentManagement">
            <xsd:complexType>
              <xsd:all>
                <xsd:element ref="ns2:CTB-RecordStatus"/>
                <xsd:element ref="ns2:CTB-InformationClass"/>
                <xsd:element ref="ns2:CTB-Privacy" minOccurs="0"/>
                <xsd:element ref="ns2:Document_x0020_Category" minOccurs="0"/>
                <xsd:element ref="ns2:Retention_x0020_Event_x0020_Date" minOccurs="0"/>
                <xsd:element ref="ns2:Delete_x0020_Date" minOccurs="0"/>
                <xsd:element ref="ns2:Retention_x0020_Policy" minOccurs="0"/>
                <xsd:element ref="ns2:TaxCatchAll" minOccurs="0"/>
                <xsd:element ref="ns2:a332caad317540b28fd3ac01205c6a5b" minOccurs="0"/>
                <xsd:element ref="ns2:TaxCatchAllLabel" minOccurs="0"/>
                <xsd:element ref="ns2:TaxKeywordTaxHTField" minOccurs="0"/>
                <xsd:element ref="ns2:ib1f524ec4c54a8a9a5adc1e69c86713" minOccurs="0"/>
                <xsd:element ref="ns1:_dlc_Exempt" minOccurs="0"/>
                <xsd:element ref="ns1:_dlc_ExpireDateSaved" minOccurs="0"/>
                <xsd:element ref="ns1:_dlc_ExpireDate" minOccurs="0"/>
                <xsd:element ref="ns3:SharedWithDetails" minOccurs="0"/>
                <xsd:element ref="ns3:SharedWithUsers" minOccurs="0"/>
                <xsd:element ref="ns4:LastSharedByUser" minOccurs="0"/>
                <xsd:element ref="ns4:LastSharedByTime" minOccurs="0"/>
                <xsd:element ref="ns1:_ip_UnifiedCompliancePolicyProperties" minOccurs="0"/>
                <xsd:element ref="ns1:_ip_UnifiedCompliancePolicyUIAction" minOccurs="0"/>
                <xsd:element ref="ns5:MediaServiceMetadata" minOccurs="0"/>
                <xsd:element ref="ns5:MediaServiceFastMetadata" minOccurs="0"/>
                <xsd:element ref="ns5:MediaServiceAutoTags" minOccurs="0"/>
                <xsd:element ref="ns5:MediaServiceOCR" minOccurs="0"/>
                <xsd:element ref="ns5:MediaServiceDateTaken" minOccurs="0"/>
                <xsd:element ref="ns5:MediaServiceAutoKeyPoints" minOccurs="0"/>
                <xsd:element ref="ns5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3" nillable="true" ma:displayName="Exempt from Policy" ma:description="" ma:hidden="true" ma:internalName="_dlc_Exempt" ma:readOnly="true">
      <xsd:simpleType>
        <xsd:restriction base="dms:Unknown"/>
      </xsd:simpleType>
    </xsd:element>
    <xsd:element name="_dlc_ExpireDateSaved" ma:index="24" nillable="true" ma:displayName="Original Expiration Date" ma:description="" ma:hidden="true" ma:internalName="_dlc_ExpireDateSaved" ma:readOnly="true">
      <xsd:simpleType>
        <xsd:restriction base="dms:DateTime"/>
      </xsd:simpleType>
    </xsd:element>
    <xsd:element name="_dlc_ExpireDate" ma:index="25" nillable="true" ma:displayName="Expiration Date" ma:description="" ma:hidden="true" ma:indexed="true" ma:internalName="_dlc_ExpireDate" ma:readOnly="true">
      <xsd:simpleType>
        <xsd:restriction base="dms:DateTime"/>
      </xsd:simpleType>
    </xsd:element>
    <xsd:element name="_ip_UnifiedCompliancePolicyProperties" ma:index="3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340b50-8fb0-42cc-8dbe-664a1ff0442c" elementFormDefault="qualified">
    <xsd:import namespace="http://schemas.microsoft.com/office/2006/documentManagement/types"/>
    <xsd:import namespace="http://schemas.microsoft.com/office/infopath/2007/PartnerControls"/>
    <xsd:element name="CTB-RecordStatus" ma:index="2" ma:displayName="Record Status" ma:default="Official" ma:format="Dropdown" ma:internalName="CTB_x002d_RecordStatus" ma:readOnly="false">
      <xsd:simpleType>
        <xsd:restriction base="dms:Choice">
          <xsd:enumeration value="Unofficial"/>
          <xsd:enumeration value="Official"/>
          <xsd:enumeration value="Convenience Copy"/>
        </xsd:restriction>
      </xsd:simpleType>
    </xsd:element>
    <xsd:element name="CTB-InformationClass" ma:index="3" ma:displayName="Information Classification" ma:default="Internal Use Only" ma:format="Dropdown" ma:internalName="CTB_x002d_InformationClass" ma:readOnly="false">
      <xsd:simpleType>
        <xsd:restriction base="dms:Choice">
          <xsd:enumeration value="Internal Use Only"/>
          <xsd:enumeration value="Company Confidential"/>
          <xsd:enumeration value="Public"/>
        </xsd:restriction>
      </xsd:simpleType>
    </xsd:element>
    <xsd:element name="CTB-Privacy" ma:index="4" nillable="true" ma:displayName="Privacy" ma:default="Not Sensitive" ma:internalName="CTB_x002d_Privacy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Not Sensitive"/>
                    <xsd:enumeration value="PII (Personal Identifiable Information)"/>
                    <xsd:enumeration value="IP (Intellectual Property)"/>
                    <xsd:enumeration value="Sensitive (Other)"/>
                  </xsd:restriction>
                </xsd:simpleType>
              </xsd:element>
            </xsd:sequence>
          </xsd:extension>
        </xsd:complexContent>
      </xsd:complexType>
    </xsd:element>
    <xsd:element name="Document_x0020_Category" ma:index="5" nillable="true" ma:displayName="Document Category" ma:format="Dropdown" ma:internalName="Document_x0020_Category">
      <xsd:simpleType>
        <xsd:restriction base="dms:Choice">
          <xsd:enumeration value="Procedure"/>
          <xsd:enumeration value="Process"/>
          <xsd:enumeration value="Plan"/>
          <xsd:enumeration value="Standard"/>
          <xsd:enumeration value="Guideline"/>
          <xsd:enumeration value="Policy"/>
          <xsd:enumeration value="Other"/>
        </xsd:restriction>
      </xsd:simpleType>
    </xsd:element>
    <xsd:element name="Retention_x0020_Event_x0020_Date" ma:index="6" nillable="true" ma:displayName="Retention Event Date" ma:description="The date to start the Retention Period workflow  (e.g. Project end date, Loan Repayment, Contract End, etc.)" ma:format="DateOnly" ma:internalName="Retention_x0020_Event_x0020_Date">
      <xsd:simpleType>
        <xsd:restriction base="dms:DateTime"/>
      </xsd:simpleType>
    </xsd:element>
    <xsd:element name="Delete_x0020_Date" ma:index="9" nillable="true" ma:displayName="Delete Date" ma:description="System generated - DO NOT UPDATE" ma:format="DateOnly" ma:internalName="Delete_x0020_Date">
      <xsd:simpleType>
        <xsd:restriction base="dms:DateTime"/>
      </xsd:simpleType>
    </xsd:element>
    <xsd:element name="Retention_x0020_Policy" ma:index="10" nillable="true" ma:displayName="Retention Period" ma:description="System generated - DO NOT UPDATE" ma:internalName="Retention_x0020_Policy" ma:readOnly="false">
      <xsd:simpleType>
        <xsd:restriction base="dms:Text">
          <xsd:maxLength value="255"/>
        </xsd:restriction>
      </xsd:simpleType>
    </xsd:element>
    <xsd:element name="TaxCatchAll" ma:index="12" nillable="true" ma:displayName="Taxonomy Catch All Column" ma:description="" ma:hidden="true" ma:list="{0b2f5bba-b7f3-4364-b37b-c6e8bf52f683}" ma:internalName="TaxCatchAll" ma:showField="CatchAllData" ma:web="f3bf013c-9e71-4968-b924-aa789dd578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332caad317540b28fd3ac01205c6a5b" ma:index="16" nillable="true" ma:taxonomy="true" ma:internalName="a332caad317540b28fd3ac01205c6a5b" ma:taxonomyFieldName="Record_x0020_Class_x0020_Type" ma:displayName="Record Category/Class" ma:readOnly="false" ma:default="23;#ADM2000 - Plans, Processes, Standards, Procedures, Guidelines|d5f450d3-0dac-45b9-9634-9c629b9d37f6" ma:fieldId="{a332caad-3175-40b2-8fd3-ac01205c6a5b}" ma:sspId="2d60dcc3-c97e-436a-a0de-adda31d8f31b" ma:termSetId="9f30710c-f0f4-456d-ad8c-cc3f62051e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20" nillable="true" ma:displayName="Taxonomy Catch All Column1" ma:description="" ma:hidden="true" ma:list="{0b2f5bba-b7f3-4364-b37b-c6e8bf52f683}" ma:internalName="TaxCatchAllLabel" ma:readOnly="true" ma:showField="CatchAllDataLabel" ma:web="f3bf013c-9e71-4968-b924-aa789dd578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d60dcc3-c97e-436a-a0de-adda31d8f31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ib1f524ec4c54a8a9a5adc1e69c86713" ma:index="22" nillable="true" ma:taxonomy="true" ma:internalName="ib1f524ec4c54a8a9a5adc1e69c86713" ma:taxonomyFieldName="Authoritative_x0020_Sources" ma:displayName="Authoritative Sources" ma:readOnly="false" ma:default="" ma:fieldId="{2b1f524e-c4c5-4a8a-9a5a-dc1e69c86713}" ma:taxonomyMulti="true" ma:sspId="2d60dcc3-c97e-436a-a0de-adda31d8f31b" ma:termSetId="efc7b021-2142-4235-b733-d3f886fa6750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f013c-9e71-4968-b924-aa789dd57805" elementFormDefault="qualified">
    <xsd:import namespace="http://schemas.microsoft.com/office/2006/documentManagement/types"/>
    <xsd:import namespace="http://schemas.microsoft.com/office/infopath/2007/PartnerControls"/>
    <xsd:element name="SharedWithDetails" ma:index="2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2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074bd-d6bc-49a7-986d-da4d4942822f" elementFormDefault="qualified">
    <xsd:import namespace="http://schemas.microsoft.com/office/2006/documentManagement/types"/>
    <xsd:import namespace="http://schemas.microsoft.com/office/infopath/2007/PartnerControls"/>
    <xsd:element name="LastSharedByUser" ma:index="28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9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e4ae8c-82a1-498b-8351-5a8fb4850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2d60dcc3-c97e-436a-a0de-adda31d8f31b" ContentTypeId="0x0101004E5BCE02F418AA45AA233E4650BDDC06" PreviousValue="false"/>
</file>

<file path=customXml/item6.xml><?xml version="1.0" encoding="utf-8"?>
<?mso-contentType ?>
<p:Policy xmlns:p="office.server.policy" id="" local="true">
  <p:Name>Nelnet Record</p:Name>
  <p:Description/>
  <p:Statement/>
  <p:PolicyItems>
    <p:PolicyItem featureId="Microsoft.Office.RecordsManagement.PolicyFeatures.PolicyAudit" staticId="0x0101004E5BCE02F418AA45AA233E4650BDDC06|1757814118" UniqueId="8a928538-af3b-4a4b-94ae-06250849ce8b">
      <p:Name>Auditing</p:Name>
      <p:Description>Audits user actions on documents and list items to the Audit Log.</p:Description>
      <p:CustomData>
        <Audit>
          <Update/>
          <CheckInOut/>
          <MoveCopy/>
          <DeleteRestore/>
        </Audit>
      </p:CustomData>
    </p:PolicyItem>
  </p:PolicyItems>
</p:Policy>
</file>

<file path=customXml/itemProps1.xml><?xml version="1.0" encoding="utf-8"?>
<ds:datastoreItem xmlns:ds="http://schemas.openxmlformats.org/officeDocument/2006/customXml" ds:itemID="{CC890F24-610E-4EA2-BECA-0A5257ED3A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093301-EFBD-47DE-A37E-429BC516DEE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152A0B1-3F54-4DAA-9F13-E7B53C89A133}">
  <ds:schemaRefs>
    <ds:schemaRef ds:uri="http://purl.org/dc/terms/"/>
    <ds:schemaRef ds:uri="7be4ae8c-82a1-498b-8351-5a8fb485002d"/>
    <ds:schemaRef ds:uri="http://schemas.microsoft.com/office/2006/documentManagement/types"/>
    <ds:schemaRef ds:uri="http://schemas.microsoft.com/office/infopath/2007/PartnerControls"/>
    <ds:schemaRef ds:uri="25340b50-8fb0-42cc-8dbe-664a1ff0442c"/>
    <ds:schemaRef ds:uri="http://purl.org/dc/elements/1.1/"/>
    <ds:schemaRef ds:uri="http://schemas.microsoft.com/office/2006/metadata/properties"/>
    <ds:schemaRef ds:uri="f3bf013c-9e71-4968-b924-aa789dd57805"/>
    <ds:schemaRef ds:uri="http://schemas.microsoft.com/sharepoint/v3"/>
    <ds:schemaRef ds:uri="http://schemas.openxmlformats.org/package/2006/metadata/core-properties"/>
    <ds:schemaRef ds:uri="3b3074bd-d6bc-49a7-986d-da4d4942822f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11A19E97-9B86-4F2F-A470-C88F43ADB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5340b50-8fb0-42cc-8dbe-664a1ff0442c"/>
    <ds:schemaRef ds:uri="f3bf013c-9e71-4968-b924-aa789dd57805"/>
    <ds:schemaRef ds:uri="3b3074bd-d6bc-49a7-986d-da4d4942822f"/>
    <ds:schemaRef ds:uri="7be4ae8c-82a1-498b-8351-5a8fb4850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32E06B8-279B-43E0-B2F5-163CC125929F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1982F007-7AD0-4989-8630-C98906529D31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Master 1</Template>
  <TotalTime>419</TotalTime>
  <Words>372</Words>
  <Application>Microsoft Office PowerPoint</Application>
  <PresentationFormat>On-screen Show (4:3)</PresentationFormat>
  <Paragraphs>57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Title Master 1</vt:lpstr>
      <vt:lpstr>Blue - Agenda Master</vt:lpstr>
      <vt:lpstr>Teal - Master</vt:lpstr>
      <vt:lpstr>2_Teal - Master</vt:lpstr>
      <vt:lpstr>1_Teal - Master</vt:lpstr>
      <vt:lpstr>PowerPoint Presentation</vt:lpstr>
      <vt:lpstr>PowerPoint Presentation</vt:lpstr>
      <vt:lpstr>Why Enroll in a Payment Plan?</vt:lpstr>
      <vt:lpstr>How to Enroll</vt:lpstr>
      <vt:lpstr>Important Dates to Remember</vt:lpstr>
      <vt:lpstr>Payment Details</vt:lpstr>
      <vt:lpstr>Need Support?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Pinder, Meghan</dc:creator>
  <cp:lastModifiedBy>Geng, Monica</cp:lastModifiedBy>
  <cp:revision>34</cp:revision>
  <cp:lastPrinted>2017-04-28T16:59:29Z</cp:lastPrinted>
  <dcterms:created xsi:type="dcterms:W3CDTF">2019-11-25T14:46:29Z</dcterms:created>
  <dcterms:modified xsi:type="dcterms:W3CDTF">2020-02-18T19:37:15Z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0x0101004E5BCE02F418AA45AA233E4650BDDC06008E448C3A0BCE2E448B0EB485F3FD88AC</vt:lpwstr>
  </property>
  <property fmtid="{D5CDD505-2E9C-101B-9397-08002B2CF9AE}" pid="3" name="_dlc_policyId">
    <vt:lpwstr/>
  </property>
  <property fmtid="{D5CDD505-2E9C-101B-9397-08002B2CF9AE}" pid="4" name="Record Class Type">
    <vt:lpwstr>23;#ADM2000 - Plans, Processes, Standards, Procedures, Guidelines|d5f450d3-0dac-45b9-9634-9c629b9d37f6</vt:lpwstr>
  </property>
  <property fmtid="{D5CDD505-2E9C-101B-9397-08002B2CF9AE}" pid="5" name="ItemRetentionFormula">
    <vt:lpwstr/>
  </property>
  <property fmtid="{D5CDD505-2E9C-101B-9397-08002B2CF9AE}" pid="6" name="TaxKeyword">
    <vt:lpwstr/>
  </property>
  <property fmtid="{D5CDD505-2E9C-101B-9397-08002B2CF9AE}" pid="7" name="Authoritative Sources">
    <vt:lpwstr/>
  </property>
</Properties>
</file>